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customXml/itemProps275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0"/>
  </p:notesMasterIdLst>
  <p:sldIdLst>
    <p:sldId id="257" r:id="rId3"/>
    <p:sldId id="258" r:id="rId4"/>
    <p:sldId id="259" r:id="rId5"/>
    <p:sldId id="293" r:id="rId6"/>
    <p:sldId id="268" r:id="rId7"/>
    <p:sldId id="281" r:id="rId8"/>
    <p:sldId id="282" r:id="rId9"/>
    <p:sldId id="283" r:id="rId10"/>
    <p:sldId id="261" r:id="rId11"/>
    <p:sldId id="265" r:id="rId12"/>
    <p:sldId id="275" r:id="rId13"/>
    <p:sldId id="284" r:id="rId14"/>
    <p:sldId id="276" r:id="rId15"/>
    <p:sldId id="277" r:id="rId16"/>
    <p:sldId id="278" r:id="rId17"/>
    <p:sldId id="279" r:id="rId18"/>
    <p:sldId id="280" r:id="rId1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5" Type="http://schemas.openxmlformats.org/officeDocument/2006/relationships/customXml" Target="../customXml/item1.xml"/><Relationship Id="rId24" Type="http://schemas.openxmlformats.org/officeDocument/2006/relationships/customXmlProps" Target="../customXml/itemProps275.xml"/><Relationship Id="rId23" Type="http://schemas.openxmlformats.org/officeDocument/2006/relationships/tableStyles" Target="tableStyles.xml"/><Relationship Id="rId22" Type="http://schemas.openxmlformats.org/officeDocument/2006/relationships/viewProps" Target="viewProps.xml"/><Relationship Id="rId21" Type="http://schemas.openxmlformats.org/officeDocument/2006/relationships/presProps" Target="presProps.xml"/><Relationship Id="rId20" Type="http://schemas.openxmlformats.org/officeDocument/2006/relationships/notesMaster" Target="notesMasters/notesMaster1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9" Type="http://schemas.openxmlformats.org/officeDocument/2006/relationships/tags" Target="../tags/tag7.xml"/><Relationship Id="rId8" Type="http://schemas.openxmlformats.org/officeDocument/2006/relationships/tags" Target="../tags/tag6.xml"/><Relationship Id="rId7" Type="http://schemas.openxmlformats.org/officeDocument/2006/relationships/tags" Target="../tags/tag5.xml"/><Relationship Id="rId6" Type="http://schemas.openxmlformats.org/officeDocument/2006/relationships/tags" Target="../tags/tag4.xml"/><Relationship Id="rId5" Type="http://schemas.openxmlformats.org/officeDocument/2006/relationships/tags" Target="../tags/tag3.xml"/><Relationship Id="rId4" Type="http://schemas.openxmlformats.org/officeDocument/2006/relationships/tags" Target="../tags/tag2.xml"/><Relationship Id="rId3" Type="http://schemas.openxmlformats.org/officeDocument/2006/relationships/image" Target="../media/image1.jpeg"/><Relationship Id="rId2" Type="http://schemas.openxmlformats.org/officeDocument/2006/relationships/tags" Target="../tags/tag1.xml"/><Relationship Id="rId18" Type="http://schemas.openxmlformats.org/officeDocument/2006/relationships/tags" Target="../tags/tag16.xml"/><Relationship Id="rId17" Type="http://schemas.openxmlformats.org/officeDocument/2006/relationships/tags" Target="../tags/tag15.xml"/><Relationship Id="rId16" Type="http://schemas.openxmlformats.org/officeDocument/2006/relationships/tags" Target="../tags/tag14.xml"/><Relationship Id="rId15" Type="http://schemas.openxmlformats.org/officeDocument/2006/relationships/tags" Target="../tags/tag13.xml"/><Relationship Id="rId14" Type="http://schemas.openxmlformats.org/officeDocument/2006/relationships/tags" Target="../tags/tag12.xml"/><Relationship Id="rId13" Type="http://schemas.openxmlformats.org/officeDocument/2006/relationships/tags" Target="../tags/tag11.xml"/><Relationship Id="rId12" Type="http://schemas.openxmlformats.org/officeDocument/2006/relationships/tags" Target="../tags/tag10.xml"/><Relationship Id="rId11" Type="http://schemas.openxmlformats.org/officeDocument/2006/relationships/tags" Target="../tags/tag9.xml"/><Relationship Id="rId10" Type="http://schemas.openxmlformats.org/officeDocument/2006/relationships/tags" Target="../tags/tag8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9" Type="http://schemas.openxmlformats.org/officeDocument/2006/relationships/tags" Target="../tags/tag126.xml"/><Relationship Id="rId8" Type="http://schemas.openxmlformats.org/officeDocument/2006/relationships/tags" Target="../tags/tag125.xml"/><Relationship Id="rId7" Type="http://schemas.openxmlformats.org/officeDocument/2006/relationships/tags" Target="../tags/tag124.xml"/><Relationship Id="rId6" Type="http://schemas.openxmlformats.org/officeDocument/2006/relationships/tags" Target="../tags/tag123.xml"/><Relationship Id="rId5" Type="http://schemas.openxmlformats.org/officeDocument/2006/relationships/tags" Target="../tags/tag122.xml"/><Relationship Id="rId4" Type="http://schemas.openxmlformats.org/officeDocument/2006/relationships/tags" Target="../tags/tag121.xml"/><Relationship Id="rId3" Type="http://schemas.openxmlformats.org/officeDocument/2006/relationships/tags" Target="../tags/tag120.xml"/><Relationship Id="rId2" Type="http://schemas.openxmlformats.org/officeDocument/2006/relationships/tags" Target="../tags/tag119.xml"/><Relationship Id="rId13" Type="http://schemas.openxmlformats.org/officeDocument/2006/relationships/tags" Target="../tags/tag130.xml"/><Relationship Id="rId12" Type="http://schemas.openxmlformats.org/officeDocument/2006/relationships/tags" Target="../tags/tag129.xml"/><Relationship Id="rId11" Type="http://schemas.openxmlformats.org/officeDocument/2006/relationships/tags" Target="../tags/tag128.xml"/><Relationship Id="rId10" Type="http://schemas.openxmlformats.org/officeDocument/2006/relationships/tags" Target="../tags/tag127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9" Type="http://schemas.openxmlformats.org/officeDocument/2006/relationships/tags" Target="../tags/tag138.xml"/><Relationship Id="rId8" Type="http://schemas.openxmlformats.org/officeDocument/2006/relationships/tags" Target="../tags/tag137.xml"/><Relationship Id="rId7" Type="http://schemas.openxmlformats.org/officeDocument/2006/relationships/tags" Target="../tags/tag136.xml"/><Relationship Id="rId6" Type="http://schemas.openxmlformats.org/officeDocument/2006/relationships/tags" Target="../tags/tag135.xml"/><Relationship Id="rId5" Type="http://schemas.openxmlformats.org/officeDocument/2006/relationships/tags" Target="../tags/tag134.xml"/><Relationship Id="rId4" Type="http://schemas.openxmlformats.org/officeDocument/2006/relationships/tags" Target="../tags/tag133.xml"/><Relationship Id="rId3" Type="http://schemas.openxmlformats.org/officeDocument/2006/relationships/tags" Target="../tags/tag132.xml"/><Relationship Id="rId2" Type="http://schemas.openxmlformats.org/officeDocument/2006/relationships/tags" Target="../tags/tag131.xml"/><Relationship Id="rId11" Type="http://schemas.openxmlformats.org/officeDocument/2006/relationships/tags" Target="../tags/tag140.xml"/><Relationship Id="rId10" Type="http://schemas.openxmlformats.org/officeDocument/2006/relationships/tags" Target="../tags/tag139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9" Type="http://schemas.openxmlformats.org/officeDocument/2006/relationships/tags" Target="../tags/tag148.xml"/><Relationship Id="rId8" Type="http://schemas.openxmlformats.org/officeDocument/2006/relationships/tags" Target="../tags/tag147.xml"/><Relationship Id="rId7" Type="http://schemas.openxmlformats.org/officeDocument/2006/relationships/tags" Target="../tags/tag146.xml"/><Relationship Id="rId6" Type="http://schemas.openxmlformats.org/officeDocument/2006/relationships/tags" Target="../tags/tag145.xml"/><Relationship Id="rId5" Type="http://schemas.openxmlformats.org/officeDocument/2006/relationships/tags" Target="../tags/tag144.xml"/><Relationship Id="rId4" Type="http://schemas.openxmlformats.org/officeDocument/2006/relationships/tags" Target="../tags/tag143.xml"/><Relationship Id="rId3" Type="http://schemas.openxmlformats.org/officeDocument/2006/relationships/tags" Target="../tags/tag142.xml"/><Relationship Id="rId2" Type="http://schemas.openxmlformats.org/officeDocument/2006/relationships/tags" Target="../tags/tag141.xml"/><Relationship Id="rId15" Type="http://schemas.openxmlformats.org/officeDocument/2006/relationships/tags" Target="../tags/tag154.xml"/><Relationship Id="rId14" Type="http://schemas.openxmlformats.org/officeDocument/2006/relationships/tags" Target="../tags/tag153.xml"/><Relationship Id="rId13" Type="http://schemas.openxmlformats.org/officeDocument/2006/relationships/tags" Target="../tags/tag152.xml"/><Relationship Id="rId12" Type="http://schemas.openxmlformats.org/officeDocument/2006/relationships/tags" Target="../tags/tag151.xml"/><Relationship Id="rId11" Type="http://schemas.openxmlformats.org/officeDocument/2006/relationships/tags" Target="../tags/tag150.xml"/><Relationship Id="rId10" Type="http://schemas.openxmlformats.org/officeDocument/2006/relationships/tags" Target="../tags/tag149.xm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9" Type="http://schemas.openxmlformats.org/officeDocument/2006/relationships/tags" Target="../tags/tag162.xml"/><Relationship Id="rId8" Type="http://schemas.openxmlformats.org/officeDocument/2006/relationships/tags" Target="../tags/tag161.xml"/><Relationship Id="rId7" Type="http://schemas.openxmlformats.org/officeDocument/2006/relationships/tags" Target="../tags/tag160.xml"/><Relationship Id="rId6" Type="http://schemas.openxmlformats.org/officeDocument/2006/relationships/tags" Target="../tags/tag159.xml"/><Relationship Id="rId5" Type="http://schemas.openxmlformats.org/officeDocument/2006/relationships/tags" Target="../tags/tag158.xml"/><Relationship Id="rId4" Type="http://schemas.openxmlformats.org/officeDocument/2006/relationships/tags" Target="../tags/tag157.xml"/><Relationship Id="rId3" Type="http://schemas.openxmlformats.org/officeDocument/2006/relationships/tags" Target="../tags/tag156.xml"/><Relationship Id="rId2" Type="http://schemas.openxmlformats.org/officeDocument/2006/relationships/tags" Target="../tags/tag155.xml"/><Relationship Id="rId14" Type="http://schemas.openxmlformats.org/officeDocument/2006/relationships/tags" Target="../tags/tag167.xml"/><Relationship Id="rId13" Type="http://schemas.openxmlformats.org/officeDocument/2006/relationships/tags" Target="../tags/tag166.xml"/><Relationship Id="rId12" Type="http://schemas.openxmlformats.org/officeDocument/2006/relationships/tags" Target="../tags/tag165.xml"/><Relationship Id="rId11" Type="http://schemas.openxmlformats.org/officeDocument/2006/relationships/tags" Target="../tags/tag164.xml"/><Relationship Id="rId10" Type="http://schemas.openxmlformats.org/officeDocument/2006/relationships/tags" Target="../tags/tag163.xm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9" Type="http://schemas.openxmlformats.org/officeDocument/2006/relationships/tags" Target="../tags/tag175.xml"/><Relationship Id="rId8" Type="http://schemas.openxmlformats.org/officeDocument/2006/relationships/tags" Target="../tags/tag174.xml"/><Relationship Id="rId7" Type="http://schemas.openxmlformats.org/officeDocument/2006/relationships/tags" Target="../tags/tag173.xml"/><Relationship Id="rId6" Type="http://schemas.openxmlformats.org/officeDocument/2006/relationships/tags" Target="../tags/tag172.xml"/><Relationship Id="rId5" Type="http://schemas.openxmlformats.org/officeDocument/2006/relationships/tags" Target="../tags/tag171.xml"/><Relationship Id="rId4" Type="http://schemas.openxmlformats.org/officeDocument/2006/relationships/tags" Target="../tags/tag170.xml"/><Relationship Id="rId3" Type="http://schemas.openxmlformats.org/officeDocument/2006/relationships/tags" Target="../tags/tag169.xml"/><Relationship Id="rId2" Type="http://schemas.openxmlformats.org/officeDocument/2006/relationships/tags" Target="../tags/tag168.xml"/><Relationship Id="rId17" Type="http://schemas.openxmlformats.org/officeDocument/2006/relationships/tags" Target="../tags/tag183.xml"/><Relationship Id="rId16" Type="http://schemas.openxmlformats.org/officeDocument/2006/relationships/tags" Target="../tags/tag182.xml"/><Relationship Id="rId15" Type="http://schemas.openxmlformats.org/officeDocument/2006/relationships/tags" Target="../tags/tag181.xml"/><Relationship Id="rId14" Type="http://schemas.openxmlformats.org/officeDocument/2006/relationships/tags" Target="../tags/tag180.xml"/><Relationship Id="rId13" Type="http://schemas.openxmlformats.org/officeDocument/2006/relationships/tags" Target="../tags/tag179.xml"/><Relationship Id="rId12" Type="http://schemas.openxmlformats.org/officeDocument/2006/relationships/tags" Target="../tags/tag178.xml"/><Relationship Id="rId11" Type="http://schemas.openxmlformats.org/officeDocument/2006/relationships/tags" Target="../tags/tag177.xml"/><Relationship Id="rId10" Type="http://schemas.openxmlformats.org/officeDocument/2006/relationships/tags" Target="../tags/tag176.xml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9" Type="http://schemas.openxmlformats.org/officeDocument/2006/relationships/tags" Target="../tags/tag191.xml"/><Relationship Id="rId8" Type="http://schemas.openxmlformats.org/officeDocument/2006/relationships/tags" Target="../tags/tag190.xml"/><Relationship Id="rId7" Type="http://schemas.openxmlformats.org/officeDocument/2006/relationships/tags" Target="../tags/tag189.xml"/><Relationship Id="rId6" Type="http://schemas.openxmlformats.org/officeDocument/2006/relationships/tags" Target="../tags/tag188.xml"/><Relationship Id="rId5" Type="http://schemas.openxmlformats.org/officeDocument/2006/relationships/tags" Target="../tags/tag187.xml"/><Relationship Id="rId4" Type="http://schemas.openxmlformats.org/officeDocument/2006/relationships/tags" Target="../tags/tag186.xml"/><Relationship Id="rId3" Type="http://schemas.openxmlformats.org/officeDocument/2006/relationships/tags" Target="../tags/tag185.xml"/><Relationship Id="rId2" Type="http://schemas.openxmlformats.org/officeDocument/2006/relationships/tags" Target="../tags/tag184.xml"/><Relationship Id="rId16" Type="http://schemas.openxmlformats.org/officeDocument/2006/relationships/tags" Target="../tags/tag198.xml"/><Relationship Id="rId15" Type="http://schemas.openxmlformats.org/officeDocument/2006/relationships/tags" Target="../tags/tag197.xml"/><Relationship Id="rId14" Type="http://schemas.openxmlformats.org/officeDocument/2006/relationships/tags" Target="../tags/tag196.xml"/><Relationship Id="rId13" Type="http://schemas.openxmlformats.org/officeDocument/2006/relationships/tags" Target="../tags/tag195.xml"/><Relationship Id="rId12" Type="http://schemas.openxmlformats.org/officeDocument/2006/relationships/tags" Target="../tags/tag194.xml"/><Relationship Id="rId11" Type="http://schemas.openxmlformats.org/officeDocument/2006/relationships/tags" Target="../tags/tag193.xml"/><Relationship Id="rId10" Type="http://schemas.openxmlformats.org/officeDocument/2006/relationships/tags" Target="../tags/tag192.xml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9" Type="http://schemas.openxmlformats.org/officeDocument/2006/relationships/tags" Target="../tags/tag206.xml"/><Relationship Id="rId8" Type="http://schemas.openxmlformats.org/officeDocument/2006/relationships/tags" Target="../tags/tag205.xml"/><Relationship Id="rId7" Type="http://schemas.openxmlformats.org/officeDocument/2006/relationships/tags" Target="../tags/tag204.xml"/><Relationship Id="rId6" Type="http://schemas.openxmlformats.org/officeDocument/2006/relationships/tags" Target="../tags/tag203.xml"/><Relationship Id="rId5" Type="http://schemas.openxmlformats.org/officeDocument/2006/relationships/tags" Target="../tags/tag202.xml"/><Relationship Id="rId4" Type="http://schemas.openxmlformats.org/officeDocument/2006/relationships/tags" Target="../tags/tag201.xml"/><Relationship Id="rId3" Type="http://schemas.openxmlformats.org/officeDocument/2006/relationships/tags" Target="../tags/tag200.xml"/><Relationship Id="rId2" Type="http://schemas.openxmlformats.org/officeDocument/2006/relationships/tags" Target="../tags/tag199.xml"/><Relationship Id="rId16" Type="http://schemas.openxmlformats.org/officeDocument/2006/relationships/tags" Target="../tags/tag213.xml"/><Relationship Id="rId15" Type="http://schemas.openxmlformats.org/officeDocument/2006/relationships/tags" Target="../tags/tag212.xml"/><Relationship Id="rId14" Type="http://schemas.openxmlformats.org/officeDocument/2006/relationships/tags" Target="../tags/tag211.xml"/><Relationship Id="rId13" Type="http://schemas.openxmlformats.org/officeDocument/2006/relationships/tags" Target="../tags/tag210.xml"/><Relationship Id="rId12" Type="http://schemas.openxmlformats.org/officeDocument/2006/relationships/tags" Target="../tags/tag209.xml"/><Relationship Id="rId11" Type="http://schemas.openxmlformats.org/officeDocument/2006/relationships/tags" Target="../tags/tag208.xml"/><Relationship Id="rId10" Type="http://schemas.openxmlformats.org/officeDocument/2006/relationships/tags" Target="../tags/tag207.xml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9" Type="http://schemas.openxmlformats.org/officeDocument/2006/relationships/tags" Target="../tags/tag221.xml"/><Relationship Id="rId8" Type="http://schemas.openxmlformats.org/officeDocument/2006/relationships/tags" Target="../tags/tag220.xml"/><Relationship Id="rId7" Type="http://schemas.openxmlformats.org/officeDocument/2006/relationships/tags" Target="../tags/tag219.xml"/><Relationship Id="rId6" Type="http://schemas.openxmlformats.org/officeDocument/2006/relationships/tags" Target="../tags/tag218.xml"/><Relationship Id="rId5" Type="http://schemas.openxmlformats.org/officeDocument/2006/relationships/tags" Target="../tags/tag217.xml"/><Relationship Id="rId4" Type="http://schemas.openxmlformats.org/officeDocument/2006/relationships/tags" Target="../tags/tag216.xml"/><Relationship Id="rId3" Type="http://schemas.openxmlformats.org/officeDocument/2006/relationships/tags" Target="../tags/tag215.xml"/><Relationship Id="rId2" Type="http://schemas.openxmlformats.org/officeDocument/2006/relationships/tags" Target="../tags/tag214.xml"/><Relationship Id="rId18" Type="http://schemas.openxmlformats.org/officeDocument/2006/relationships/tags" Target="../tags/tag230.xml"/><Relationship Id="rId17" Type="http://schemas.openxmlformats.org/officeDocument/2006/relationships/tags" Target="../tags/tag229.xml"/><Relationship Id="rId16" Type="http://schemas.openxmlformats.org/officeDocument/2006/relationships/tags" Target="../tags/tag228.xml"/><Relationship Id="rId15" Type="http://schemas.openxmlformats.org/officeDocument/2006/relationships/tags" Target="../tags/tag227.xml"/><Relationship Id="rId14" Type="http://schemas.openxmlformats.org/officeDocument/2006/relationships/tags" Target="../tags/tag226.xml"/><Relationship Id="rId13" Type="http://schemas.openxmlformats.org/officeDocument/2006/relationships/tags" Target="../tags/tag225.xml"/><Relationship Id="rId12" Type="http://schemas.openxmlformats.org/officeDocument/2006/relationships/tags" Target="../tags/tag224.xml"/><Relationship Id="rId11" Type="http://schemas.openxmlformats.org/officeDocument/2006/relationships/tags" Target="../tags/tag223.xml"/><Relationship Id="rId10" Type="http://schemas.openxmlformats.org/officeDocument/2006/relationships/tags" Target="../tags/tag222.xml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9" Type="http://schemas.openxmlformats.org/officeDocument/2006/relationships/tags" Target="../tags/tag238.xml"/><Relationship Id="rId8" Type="http://schemas.openxmlformats.org/officeDocument/2006/relationships/tags" Target="../tags/tag237.xml"/><Relationship Id="rId7" Type="http://schemas.openxmlformats.org/officeDocument/2006/relationships/tags" Target="../tags/tag236.xml"/><Relationship Id="rId6" Type="http://schemas.openxmlformats.org/officeDocument/2006/relationships/tags" Target="../tags/tag235.xml"/><Relationship Id="rId5" Type="http://schemas.openxmlformats.org/officeDocument/2006/relationships/tags" Target="../tags/tag234.xml"/><Relationship Id="rId4" Type="http://schemas.openxmlformats.org/officeDocument/2006/relationships/tags" Target="../tags/tag233.xml"/><Relationship Id="rId3" Type="http://schemas.openxmlformats.org/officeDocument/2006/relationships/tags" Target="../tags/tag232.xml"/><Relationship Id="rId2" Type="http://schemas.openxmlformats.org/officeDocument/2006/relationships/tags" Target="../tags/tag231.xml"/><Relationship Id="rId17" Type="http://schemas.openxmlformats.org/officeDocument/2006/relationships/tags" Target="../tags/tag246.xml"/><Relationship Id="rId16" Type="http://schemas.openxmlformats.org/officeDocument/2006/relationships/tags" Target="../tags/tag245.xml"/><Relationship Id="rId15" Type="http://schemas.openxmlformats.org/officeDocument/2006/relationships/tags" Target="../tags/tag244.xml"/><Relationship Id="rId14" Type="http://schemas.openxmlformats.org/officeDocument/2006/relationships/tags" Target="../tags/tag243.xml"/><Relationship Id="rId13" Type="http://schemas.openxmlformats.org/officeDocument/2006/relationships/tags" Target="../tags/tag242.xml"/><Relationship Id="rId12" Type="http://schemas.openxmlformats.org/officeDocument/2006/relationships/tags" Target="../tags/tag241.xml"/><Relationship Id="rId11" Type="http://schemas.openxmlformats.org/officeDocument/2006/relationships/tags" Target="../tags/tag240.xml"/><Relationship Id="rId10" Type="http://schemas.openxmlformats.org/officeDocument/2006/relationships/tags" Target="../tags/tag239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9" Type="http://schemas.openxmlformats.org/officeDocument/2006/relationships/tags" Target="../tags/tag24.xml"/><Relationship Id="rId8" Type="http://schemas.openxmlformats.org/officeDocument/2006/relationships/tags" Target="../tags/tag23.xml"/><Relationship Id="rId7" Type="http://schemas.openxmlformats.org/officeDocument/2006/relationships/tags" Target="../tags/tag22.xml"/><Relationship Id="rId6" Type="http://schemas.openxmlformats.org/officeDocument/2006/relationships/tags" Target="../tags/tag21.xml"/><Relationship Id="rId5" Type="http://schemas.openxmlformats.org/officeDocument/2006/relationships/tags" Target="../tags/tag20.xml"/><Relationship Id="rId4" Type="http://schemas.openxmlformats.org/officeDocument/2006/relationships/tags" Target="../tags/tag19.xml"/><Relationship Id="rId3" Type="http://schemas.openxmlformats.org/officeDocument/2006/relationships/tags" Target="../tags/tag18.xml"/><Relationship Id="rId2" Type="http://schemas.openxmlformats.org/officeDocument/2006/relationships/tags" Target="../tags/tag17.xml"/><Relationship Id="rId16" Type="http://schemas.openxmlformats.org/officeDocument/2006/relationships/tags" Target="../tags/tag31.xml"/><Relationship Id="rId15" Type="http://schemas.openxmlformats.org/officeDocument/2006/relationships/tags" Target="../tags/tag30.xml"/><Relationship Id="rId14" Type="http://schemas.openxmlformats.org/officeDocument/2006/relationships/tags" Target="../tags/tag29.xml"/><Relationship Id="rId13" Type="http://schemas.openxmlformats.org/officeDocument/2006/relationships/tags" Target="../tags/tag28.xml"/><Relationship Id="rId12" Type="http://schemas.openxmlformats.org/officeDocument/2006/relationships/tags" Target="../tags/tag27.xml"/><Relationship Id="rId11" Type="http://schemas.openxmlformats.org/officeDocument/2006/relationships/tags" Target="../tags/tag26.xml"/><Relationship Id="rId10" Type="http://schemas.openxmlformats.org/officeDocument/2006/relationships/tags" Target="../tags/tag25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9" Type="http://schemas.openxmlformats.org/officeDocument/2006/relationships/tags" Target="../tags/tag39.xml"/><Relationship Id="rId8" Type="http://schemas.openxmlformats.org/officeDocument/2006/relationships/tags" Target="../tags/tag38.xml"/><Relationship Id="rId7" Type="http://schemas.openxmlformats.org/officeDocument/2006/relationships/tags" Target="../tags/tag37.xml"/><Relationship Id="rId6" Type="http://schemas.openxmlformats.org/officeDocument/2006/relationships/tags" Target="../tags/tag36.xml"/><Relationship Id="rId5" Type="http://schemas.openxmlformats.org/officeDocument/2006/relationships/tags" Target="../tags/tag35.xml"/><Relationship Id="rId4" Type="http://schemas.openxmlformats.org/officeDocument/2006/relationships/tags" Target="../tags/tag34.xml"/><Relationship Id="rId3" Type="http://schemas.openxmlformats.org/officeDocument/2006/relationships/tags" Target="../tags/tag33.xml"/><Relationship Id="rId2" Type="http://schemas.openxmlformats.org/officeDocument/2006/relationships/tags" Target="../tags/tag32.xml"/><Relationship Id="rId12" Type="http://schemas.openxmlformats.org/officeDocument/2006/relationships/tags" Target="../tags/tag42.xml"/><Relationship Id="rId11" Type="http://schemas.openxmlformats.org/officeDocument/2006/relationships/tags" Target="../tags/tag41.xml"/><Relationship Id="rId10" Type="http://schemas.openxmlformats.org/officeDocument/2006/relationships/tags" Target="../tags/tag40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9" Type="http://schemas.openxmlformats.org/officeDocument/2006/relationships/tags" Target="../tags/tag50.xml"/><Relationship Id="rId8" Type="http://schemas.openxmlformats.org/officeDocument/2006/relationships/tags" Target="../tags/tag49.xml"/><Relationship Id="rId7" Type="http://schemas.openxmlformats.org/officeDocument/2006/relationships/tags" Target="../tags/tag48.xml"/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7" Type="http://schemas.openxmlformats.org/officeDocument/2006/relationships/tags" Target="../tags/tag58.xml"/><Relationship Id="rId16" Type="http://schemas.openxmlformats.org/officeDocument/2006/relationships/tags" Target="../tags/tag57.xml"/><Relationship Id="rId15" Type="http://schemas.openxmlformats.org/officeDocument/2006/relationships/tags" Target="../tags/tag56.xml"/><Relationship Id="rId14" Type="http://schemas.openxmlformats.org/officeDocument/2006/relationships/tags" Target="../tags/tag55.xml"/><Relationship Id="rId13" Type="http://schemas.openxmlformats.org/officeDocument/2006/relationships/tags" Target="../tags/tag54.xml"/><Relationship Id="rId12" Type="http://schemas.openxmlformats.org/officeDocument/2006/relationships/tags" Target="../tags/tag53.xml"/><Relationship Id="rId11" Type="http://schemas.openxmlformats.org/officeDocument/2006/relationships/tags" Target="../tags/tag52.xml"/><Relationship Id="rId10" Type="http://schemas.openxmlformats.org/officeDocument/2006/relationships/tags" Target="../tags/tag51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66.xml"/><Relationship Id="rId8" Type="http://schemas.openxmlformats.org/officeDocument/2006/relationships/tags" Target="../tags/tag65.xml"/><Relationship Id="rId7" Type="http://schemas.openxmlformats.org/officeDocument/2006/relationships/tags" Target="../tags/tag64.xml"/><Relationship Id="rId6" Type="http://schemas.openxmlformats.org/officeDocument/2006/relationships/tags" Target="../tags/tag63.xml"/><Relationship Id="rId5" Type="http://schemas.openxmlformats.org/officeDocument/2006/relationships/tags" Target="../tags/tag62.xml"/><Relationship Id="rId4" Type="http://schemas.openxmlformats.org/officeDocument/2006/relationships/tags" Target="../tags/tag61.xml"/><Relationship Id="rId3" Type="http://schemas.openxmlformats.org/officeDocument/2006/relationships/tags" Target="../tags/tag60.xml"/><Relationship Id="rId2" Type="http://schemas.openxmlformats.org/officeDocument/2006/relationships/tags" Target="../tags/tag59.xml"/><Relationship Id="rId19" Type="http://schemas.openxmlformats.org/officeDocument/2006/relationships/tags" Target="../tags/tag76.xml"/><Relationship Id="rId18" Type="http://schemas.openxmlformats.org/officeDocument/2006/relationships/tags" Target="../tags/tag75.xml"/><Relationship Id="rId17" Type="http://schemas.openxmlformats.org/officeDocument/2006/relationships/tags" Target="../tags/tag74.xml"/><Relationship Id="rId16" Type="http://schemas.openxmlformats.org/officeDocument/2006/relationships/tags" Target="../tags/tag73.xml"/><Relationship Id="rId15" Type="http://schemas.openxmlformats.org/officeDocument/2006/relationships/tags" Target="../tags/tag72.xml"/><Relationship Id="rId14" Type="http://schemas.openxmlformats.org/officeDocument/2006/relationships/tags" Target="../tags/tag71.xml"/><Relationship Id="rId13" Type="http://schemas.openxmlformats.org/officeDocument/2006/relationships/tags" Target="../tags/tag70.xml"/><Relationship Id="rId12" Type="http://schemas.openxmlformats.org/officeDocument/2006/relationships/tags" Target="../tags/tag69.xml"/><Relationship Id="rId11" Type="http://schemas.openxmlformats.org/officeDocument/2006/relationships/tags" Target="../tags/tag68.xml"/><Relationship Id="rId10" Type="http://schemas.openxmlformats.org/officeDocument/2006/relationships/tags" Target="../tags/tag67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9" Type="http://schemas.openxmlformats.org/officeDocument/2006/relationships/tags" Target="../tags/tag84.xml"/><Relationship Id="rId8" Type="http://schemas.openxmlformats.org/officeDocument/2006/relationships/tags" Target="../tags/tag83.xml"/><Relationship Id="rId7" Type="http://schemas.openxmlformats.org/officeDocument/2006/relationships/tags" Target="../tags/tag82.xml"/><Relationship Id="rId6" Type="http://schemas.openxmlformats.org/officeDocument/2006/relationships/tags" Target="../tags/tag81.xml"/><Relationship Id="rId5" Type="http://schemas.openxmlformats.org/officeDocument/2006/relationships/tags" Target="../tags/tag80.xml"/><Relationship Id="rId4" Type="http://schemas.openxmlformats.org/officeDocument/2006/relationships/tags" Target="../tags/tag79.xml"/><Relationship Id="rId3" Type="http://schemas.openxmlformats.org/officeDocument/2006/relationships/tags" Target="../tags/tag78.xml"/><Relationship Id="rId2" Type="http://schemas.openxmlformats.org/officeDocument/2006/relationships/tags" Target="../tags/tag77.xml"/><Relationship Id="rId13" Type="http://schemas.openxmlformats.org/officeDocument/2006/relationships/tags" Target="../tags/tag88.xml"/><Relationship Id="rId12" Type="http://schemas.openxmlformats.org/officeDocument/2006/relationships/tags" Target="../tags/tag87.xml"/><Relationship Id="rId11" Type="http://schemas.openxmlformats.org/officeDocument/2006/relationships/tags" Target="../tags/tag86.xml"/><Relationship Id="rId10" Type="http://schemas.openxmlformats.org/officeDocument/2006/relationships/tags" Target="../tags/tag85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91.xml"/><Relationship Id="rId3" Type="http://schemas.openxmlformats.org/officeDocument/2006/relationships/tags" Target="../tags/tag90.xml"/><Relationship Id="rId2" Type="http://schemas.openxmlformats.org/officeDocument/2006/relationships/tags" Target="../tags/tag89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9" Type="http://schemas.openxmlformats.org/officeDocument/2006/relationships/tags" Target="../tags/tag99.xml"/><Relationship Id="rId8" Type="http://schemas.openxmlformats.org/officeDocument/2006/relationships/tags" Target="../tags/tag98.xml"/><Relationship Id="rId7" Type="http://schemas.openxmlformats.org/officeDocument/2006/relationships/tags" Target="../tags/tag97.xml"/><Relationship Id="rId6" Type="http://schemas.openxmlformats.org/officeDocument/2006/relationships/tags" Target="../tags/tag96.xml"/><Relationship Id="rId5" Type="http://schemas.openxmlformats.org/officeDocument/2006/relationships/tags" Target="../tags/tag95.xml"/><Relationship Id="rId4" Type="http://schemas.openxmlformats.org/officeDocument/2006/relationships/tags" Target="../tags/tag94.xml"/><Relationship Id="rId3" Type="http://schemas.openxmlformats.org/officeDocument/2006/relationships/tags" Target="../tags/tag93.xml"/><Relationship Id="rId2" Type="http://schemas.openxmlformats.org/officeDocument/2006/relationships/tags" Target="../tags/tag92.xml"/><Relationship Id="rId15" Type="http://schemas.openxmlformats.org/officeDocument/2006/relationships/tags" Target="../tags/tag105.xml"/><Relationship Id="rId14" Type="http://schemas.openxmlformats.org/officeDocument/2006/relationships/tags" Target="../tags/tag104.xml"/><Relationship Id="rId13" Type="http://schemas.openxmlformats.org/officeDocument/2006/relationships/tags" Target="../tags/tag103.xml"/><Relationship Id="rId12" Type="http://schemas.openxmlformats.org/officeDocument/2006/relationships/tags" Target="../tags/tag102.xml"/><Relationship Id="rId11" Type="http://schemas.openxmlformats.org/officeDocument/2006/relationships/tags" Target="../tags/tag101.xml"/><Relationship Id="rId10" Type="http://schemas.openxmlformats.org/officeDocument/2006/relationships/tags" Target="../tags/tag100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9" Type="http://schemas.openxmlformats.org/officeDocument/2006/relationships/tags" Target="../tags/tag113.xml"/><Relationship Id="rId8" Type="http://schemas.openxmlformats.org/officeDocument/2006/relationships/tags" Target="../tags/tag112.xml"/><Relationship Id="rId7" Type="http://schemas.openxmlformats.org/officeDocument/2006/relationships/tags" Target="../tags/tag111.xml"/><Relationship Id="rId6" Type="http://schemas.openxmlformats.org/officeDocument/2006/relationships/tags" Target="../tags/tag110.xml"/><Relationship Id="rId5" Type="http://schemas.openxmlformats.org/officeDocument/2006/relationships/tags" Target="../tags/tag109.xml"/><Relationship Id="rId4" Type="http://schemas.openxmlformats.org/officeDocument/2006/relationships/tags" Target="../tags/tag108.xml"/><Relationship Id="rId3" Type="http://schemas.openxmlformats.org/officeDocument/2006/relationships/tags" Target="../tags/tag107.xml"/><Relationship Id="rId2" Type="http://schemas.openxmlformats.org/officeDocument/2006/relationships/tags" Target="../tags/tag106.xml"/><Relationship Id="rId14" Type="http://schemas.openxmlformats.org/officeDocument/2006/relationships/tags" Target="../tags/tag118.xml"/><Relationship Id="rId13" Type="http://schemas.openxmlformats.org/officeDocument/2006/relationships/tags" Target="../tags/tag117.xml"/><Relationship Id="rId12" Type="http://schemas.openxmlformats.org/officeDocument/2006/relationships/tags" Target="../tags/tag116.xml"/><Relationship Id="rId11" Type="http://schemas.openxmlformats.org/officeDocument/2006/relationships/tags" Target="../tags/tag115.xml"/><Relationship Id="rId10" Type="http://schemas.openxmlformats.org/officeDocument/2006/relationships/tags" Target="../tags/tag114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386871" y="-3176"/>
            <a:ext cx="5805130" cy="6861176"/>
          </a:xfrm>
          <a:custGeom>
            <a:avLst/>
            <a:gdLst>
              <a:gd name="connsiteX0" fmla="*/ 5451014 w 5805130"/>
              <a:gd name="connsiteY0" fmla="*/ 0 h 6861176"/>
              <a:gd name="connsiteX1" fmla="*/ 5805130 w 5805130"/>
              <a:gd name="connsiteY1" fmla="*/ 0 h 6861176"/>
              <a:gd name="connsiteX2" fmla="*/ 5805130 w 5805130"/>
              <a:gd name="connsiteY2" fmla="*/ 6861176 h 6861176"/>
              <a:gd name="connsiteX3" fmla="*/ 0 w 5805130"/>
              <a:gd name="connsiteY3" fmla="*/ 6861176 h 6861176"/>
              <a:gd name="connsiteX4" fmla="*/ 0 w 5805130"/>
              <a:gd name="connsiteY4" fmla="*/ 6828820 h 6861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05130" h="6861176">
                <a:moveTo>
                  <a:pt x="5451014" y="0"/>
                </a:moveTo>
                <a:lnTo>
                  <a:pt x="5805130" y="0"/>
                </a:lnTo>
                <a:lnTo>
                  <a:pt x="5805130" y="6861176"/>
                </a:lnTo>
                <a:lnTo>
                  <a:pt x="0" y="6861176"/>
                </a:lnTo>
                <a:lnTo>
                  <a:pt x="0" y="6828820"/>
                </a:lnTo>
                <a:close/>
              </a:path>
            </a:pathLst>
          </a:custGeom>
        </p:spPr>
      </p:pic>
      <p:sp>
        <p:nvSpPr>
          <p:cNvPr id="17" name="Freeform 19"/>
          <p:cNvSpPr/>
          <p:nvPr>
            <p:custDataLst>
              <p:tags r:id="rId4"/>
            </p:custDataLst>
          </p:nvPr>
        </p:nvSpPr>
        <p:spPr bwMode="auto">
          <a:xfrm>
            <a:off x="5372912" y="0"/>
            <a:ext cx="6467431" cy="6859588"/>
          </a:xfrm>
          <a:custGeom>
            <a:avLst/>
            <a:gdLst>
              <a:gd name="T0" fmla="*/ 2584 w 3084"/>
              <a:gd name="T1" fmla="*/ 0 h 3271"/>
              <a:gd name="T2" fmla="*/ 0 w 3084"/>
              <a:gd name="T3" fmla="*/ 3271 h 3271"/>
              <a:gd name="T4" fmla="*/ 501 w 3084"/>
              <a:gd name="T5" fmla="*/ 3271 h 3271"/>
              <a:gd name="T6" fmla="*/ 3084 w 3084"/>
              <a:gd name="T7" fmla="*/ 0 h 3271"/>
              <a:gd name="T8" fmla="*/ 2584 w 3084"/>
              <a:gd name="T9" fmla="*/ 0 h 32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084" h="3271">
                <a:moveTo>
                  <a:pt x="2584" y="0"/>
                </a:moveTo>
                <a:lnTo>
                  <a:pt x="0" y="3271"/>
                </a:lnTo>
                <a:lnTo>
                  <a:pt x="501" y="3271"/>
                </a:lnTo>
                <a:lnTo>
                  <a:pt x="3084" y="0"/>
                </a:lnTo>
                <a:lnTo>
                  <a:pt x="2584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baseline="0">
              <a:solidFill>
                <a:schemeClr val="tx1"/>
              </a:solidFill>
              <a:latin typeface="微软雅黑" panose="020B0503020204020204" charset="-122"/>
            </a:endParaRPr>
          </a:p>
        </p:txBody>
      </p:sp>
      <p:sp>
        <p:nvSpPr>
          <p:cNvPr id="25" name="Freeform 19"/>
          <p:cNvSpPr/>
          <p:nvPr>
            <p:custDataLst>
              <p:tags r:id="rId5"/>
            </p:custDataLst>
          </p:nvPr>
        </p:nvSpPr>
        <p:spPr bwMode="auto">
          <a:xfrm>
            <a:off x="4705383" y="-1588"/>
            <a:ext cx="6467431" cy="6859588"/>
          </a:xfrm>
          <a:custGeom>
            <a:avLst/>
            <a:gdLst>
              <a:gd name="T0" fmla="*/ 2584 w 3084"/>
              <a:gd name="T1" fmla="*/ 0 h 3271"/>
              <a:gd name="T2" fmla="*/ 0 w 3084"/>
              <a:gd name="T3" fmla="*/ 3271 h 3271"/>
              <a:gd name="T4" fmla="*/ 501 w 3084"/>
              <a:gd name="T5" fmla="*/ 3271 h 3271"/>
              <a:gd name="T6" fmla="*/ 3084 w 3084"/>
              <a:gd name="T7" fmla="*/ 0 h 3271"/>
              <a:gd name="T8" fmla="*/ 2584 w 3084"/>
              <a:gd name="T9" fmla="*/ 0 h 32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084" h="3271">
                <a:moveTo>
                  <a:pt x="2584" y="0"/>
                </a:moveTo>
                <a:lnTo>
                  <a:pt x="0" y="3271"/>
                </a:lnTo>
                <a:lnTo>
                  <a:pt x="501" y="3271"/>
                </a:lnTo>
                <a:lnTo>
                  <a:pt x="3084" y="0"/>
                </a:lnTo>
                <a:lnTo>
                  <a:pt x="258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baseline="0">
              <a:solidFill>
                <a:schemeClr val="tx1"/>
              </a:solidFill>
              <a:latin typeface="微软雅黑" panose="020B0503020204020204" charset="-122"/>
            </a:endParaRPr>
          </a:p>
        </p:txBody>
      </p:sp>
      <p:sp>
        <p:nvSpPr>
          <p:cNvPr id="26" name="Freeform 20"/>
          <p:cNvSpPr/>
          <p:nvPr>
            <p:custDataLst>
              <p:tags r:id="rId6"/>
            </p:custDataLst>
          </p:nvPr>
        </p:nvSpPr>
        <p:spPr bwMode="auto">
          <a:xfrm>
            <a:off x="3048680" y="3431352"/>
            <a:ext cx="2711540" cy="3426648"/>
          </a:xfrm>
          <a:custGeom>
            <a:avLst/>
            <a:gdLst>
              <a:gd name="T0" fmla="*/ 1293 w 1293"/>
              <a:gd name="T1" fmla="*/ 1634 h 1634"/>
              <a:gd name="T2" fmla="*/ 0 w 1293"/>
              <a:gd name="T3" fmla="*/ 1634 h 1634"/>
              <a:gd name="T4" fmla="*/ 1293 w 1293"/>
              <a:gd name="T5" fmla="*/ 0 h 1634"/>
              <a:gd name="T6" fmla="*/ 1293 w 1293"/>
              <a:gd name="T7" fmla="*/ 1634 h 16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293" h="1634">
                <a:moveTo>
                  <a:pt x="1293" y="1634"/>
                </a:moveTo>
                <a:lnTo>
                  <a:pt x="0" y="1634"/>
                </a:lnTo>
                <a:lnTo>
                  <a:pt x="1293" y="0"/>
                </a:lnTo>
                <a:lnTo>
                  <a:pt x="1293" y="163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baseline="0">
              <a:solidFill>
                <a:schemeClr val="tx1"/>
              </a:solidFill>
              <a:latin typeface="微软雅黑" panose="020B0503020204020204" charset="-122"/>
            </a:endParaRPr>
          </a:p>
        </p:txBody>
      </p:sp>
      <p:sp>
        <p:nvSpPr>
          <p:cNvPr id="27" name="Freeform 21"/>
          <p:cNvSpPr/>
          <p:nvPr>
            <p:custDataLst>
              <p:tags r:id="rId7"/>
            </p:custDataLst>
          </p:nvPr>
        </p:nvSpPr>
        <p:spPr bwMode="auto">
          <a:xfrm>
            <a:off x="5760220" y="3431352"/>
            <a:ext cx="2707346" cy="3426648"/>
          </a:xfrm>
          <a:custGeom>
            <a:avLst/>
            <a:gdLst>
              <a:gd name="T0" fmla="*/ 0 w 1291"/>
              <a:gd name="T1" fmla="*/ 0 h 1634"/>
              <a:gd name="T2" fmla="*/ 1291 w 1291"/>
              <a:gd name="T3" fmla="*/ 0 h 1634"/>
              <a:gd name="T4" fmla="*/ 0 w 1291"/>
              <a:gd name="T5" fmla="*/ 1634 h 1634"/>
              <a:gd name="T6" fmla="*/ 0 w 1291"/>
              <a:gd name="T7" fmla="*/ 0 h 16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291" h="1634">
                <a:moveTo>
                  <a:pt x="0" y="0"/>
                </a:moveTo>
                <a:lnTo>
                  <a:pt x="1291" y="0"/>
                </a:lnTo>
                <a:lnTo>
                  <a:pt x="0" y="1634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baseline="0">
              <a:solidFill>
                <a:schemeClr val="tx1"/>
              </a:solidFill>
              <a:latin typeface="微软雅黑" panose="020B0503020204020204" charset="-122"/>
            </a:endParaRPr>
          </a:p>
        </p:txBody>
      </p:sp>
      <p:cxnSp>
        <p:nvCxnSpPr>
          <p:cNvPr id="13" name="直接连接符 12"/>
          <p:cNvCxnSpPr/>
          <p:nvPr>
            <p:custDataLst>
              <p:tags r:id="rId8"/>
            </p:custDataLst>
          </p:nvPr>
        </p:nvCxnSpPr>
        <p:spPr>
          <a:xfrm flipV="1">
            <a:off x="473753" y="3203338"/>
            <a:ext cx="5149854" cy="1"/>
          </a:xfrm>
          <a:prstGeom prst="line">
            <a:avLst/>
          </a:prstGeom>
          <a:ln>
            <a:solidFill>
              <a:schemeClr val="accent1"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reeform 10"/>
          <p:cNvSpPr/>
          <p:nvPr>
            <p:custDataLst>
              <p:tags r:id="rId9"/>
            </p:custDataLst>
          </p:nvPr>
        </p:nvSpPr>
        <p:spPr bwMode="auto">
          <a:xfrm>
            <a:off x="-1588" y="-1588"/>
            <a:ext cx="1801813" cy="2263775"/>
          </a:xfrm>
          <a:custGeom>
            <a:avLst/>
            <a:gdLst>
              <a:gd name="T0" fmla="*/ 0 w 1135"/>
              <a:gd name="T1" fmla="*/ 0 h 1426"/>
              <a:gd name="T2" fmla="*/ 1135 w 1135"/>
              <a:gd name="T3" fmla="*/ 0 h 1426"/>
              <a:gd name="T4" fmla="*/ 0 w 1135"/>
              <a:gd name="T5" fmla="*/ 1426 h 1426"/>
              <a:gd name="T6" fmla="*/ 0 w 1135"/>
              <a:gd name="T7" fmla="*/ 0 h 14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135" h="1426">
                <a:moveTo>
                  <a:pt x="0" y="0"/>
                </a:moveTo>
                <a:lnTo>
                  <a:pt x="1135" y="0"/>
                </a:lnTo>
                <a:lnTo>
                  <a:pt x="0" y="142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baseline="0">
              <a:solidFill>
                <a:schemeClr val="tx1"/>
              </a:solidFill>
              <a:latin typeface="微软雅黑" panose="020B0503020204020204" charset="-122"/>
            </a:endParaRPr>
          </a:p>
        </p:txBody>
      </p:sp>
      <p:sp>
        <p:nvSpPr>
          <p:cNvPr id="14" name="Freeform 11"/>
          <p:cNvSpPr/>
          <p:nvPr>
            <p:custDataLst>
              <p:tags r:id="rId10"/>
            </p:custDataLst>
          </p:nvPr>
        </p:nvSpPr>
        <p:spPr bwMode="auto">
          <a:xfrm>
            <a:off x="890588" y="-1588"/>
            <a:ext cx="909638" cy="1141413"/>
          </a:xfrm>
          <a:custGeom>
            <a:avLst/>
            <a:gdLst>
              <a:gd name="T0" fmla="*/ 573 w 573"/>
              <a:gd name="T1" fmla="*/ 719 h 719"/>
              <a:gd name="T2" fmla="*/ 0 w 573"/>
              <a:gd name="T3" fmla="*/ 719 h 719"/>
              <a:gd name="T4" fmla="*/ 573 w 573"/>
              <a:gd name="T5" fmla="*/ 0 h 719"/>
              <a:gd name="T6" fmla="*/ 573 w 573"/>
              <a:gd name="T7" fmla="*/ 719 h 7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73" h="719">
                <a:moveTo>
                  <a:pt x="573" y="719"/>
                </a:moveTo>
                <a:lnTo>
                  <a:pt x="0" y="719"/>
                </a:lnTo>
                <a:lnTo>
                  <a:pt x="573" y="0"/>
                </a:lnTo>
                <a:lnTo>
                  <a:pt x="573" y="719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baseline="0">
              <a:solidFill>
                <a:schemeClr val="tx1"/>
              </a:solidFill>
              <a:latin typeface="微软雅黑" panose="020B0503020204020204" charset="-122"/>
            </a:endParaRPr>
          </a:p>
        </p:txBody>
      </p:sp>
      <p:sp>
        <p:nvSpPr>
          <p:cNvPr id="16" name="Freeform 12"/>
          <p:cNvSpPr/>
          <p:nvPr>
            <p:custDataLst>
              <p:tags r:id="rId11"/>
            </p:custDataLst>
          </p:nvPr>
        </p:nvSpPr>
        <p:spPr bwMode="auto">
          <a:xfrm>
            <a:off x="1800225" y="-1588"/>
            <a:ext cx="906463" cy="1141413"/>
          </a:xfrm>
          <a:custGeom>
            <a:avLst/>
            <a:gdLst>
              <a:gd name="T0" fmla="*/ 0 w 571"/>
              <a:gd name="T1" fmla="*/ 0 h 719"/>
              <a:gd name="T2" fmla="*/ 571 w 571"/>
              <a:gd name="T3" fmla="*/ 0 h 719"/>
              <a:gd name="T4" fmla="*/ 0 w 571"/>
              <a:gd name="T5" fmla="*/ 719 h 719"/>
              <a:gd name="T6" fmla="*/ 0 w 571"/>
              <a:gd name="T7" fmla="*/ 0 h 7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71" h="719">
                <a:moveTo>
                  <a:pt x="0" y="0"/>
                </a:moveTo>
                <a:lnTo>
                  <a:pt x="571" y="0"/>
                </a:lnTo>
                <a:lnTo>
                  <a:pt x="0" y="71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baseline="0">
              <a:solidFill>
                <a:schemeClr val="tx1"/>
              </a:solidFill>
              <a:latin typeface="微软雅黑" panose="020B0503020204020204" charset="-122"/>
            </a:endParaRPr>
          </a:p>
        </p:txBody>
      </p:sp>
      <p:sp>
        <p:nvSpPr>
          <p:cNvPr id="9801" name="副标题 2"/>
          <p:cNvSpPr>
            <a:spLocks noGrp="1"/>
          </p:cNvSpPr>
          <p:nvPr>
            <p:ph type="subTitle" idx="1" hasCustomPrompt="1"/>
            <p:custDataLst>
              <p:tags r:id="rId12"/>
            </p:custDataLst>
          </p:nvPr>
        </p:nvSpPr>
        <p:spPr>
          <a:xfrm>
            <a:off x="536509" y="3266668"/>
            <a:ext cx="5331375" cy="387993"/>
          </a:xfrm>
        </p:spPr>
        <p:txBody>
          <a:bodyPr lIns="90000" tIns="46800" rIns="90000" bIns="46800" anchor="t" anchorCtr="0">
            <a:normAutofit/>
          </a:bodyPr>
          <a:lstStyle>
            <a:lvl1pPr marL="0" indent="0" algn="l">
              <a:lnSpc>
                <a:spcPct val="90000"/>
              </a:lnSpc>
              <a:buNone/>
              <a:defRPr sz="200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9802" name="标题 1"/>
          <p:cNvSpPr>
            <a:spLocks noGrp="1"/>
          </p:cNvSpPr>
          <p:nvPr>
            <p:ph type="ctrTitle" hasCustomPrompt="1"/>
            <p:custDataLst>
              <p:tags r:id="rId13"/>
            </p:custDataLst>
          </p:nvPr>
        </p:nvSpPr>
        <p:spPr>
          <a:xfrm>
            <a:off x="473754" y="1695418"/>
            <a:ext cx="7406222" cy="1425543"/>
          </a:xfrm>
        </p:spPr>
        <p:txBody>
          <a:bodyPr lIns="90000" tIns="46800" rIns="90000" bIns="0" anchor="b" anchorCtr="0">
            <a:normAutofit/>
          </a:bodyPr>
          <a:lstStyle>
            <a:lvl1pPr algn="l">
              <a:lnSpc>
                <a:spcPct val="90000"/>
              </a:lnSpc>
              <a:defRPr sz="6600" b="1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4"/>
            </p:custDataLst>
          </p:nvPr>
        </p:nvSpPr>
        <p:spPr/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15"/>
            </p:custDataLst>
          </p:nvPr>
        </p:nvSpPr>
        <p:spPr/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16"/>
            </p:custDataLst>
          </p:nvPr>
        </p:nvSpPr>
        <p:spPr/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3" hasCustomPrompt="1"/>
            <p:custDataLst>
              <p:tags r:id="rId17"/>
            </p:custDataLst>
          </p:nvPr>
        </p:nvSpPr>
        <p:spPr>
          <a:xfrm>
            <a:off x="536575" y="3779384"/>
            <a:ext cx="1844675" cy="387993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  <p:sp>
        <p:nvSpPr>
          <p:cNvPr id="18" name="文本占位符 5"/>
          <p:cNvSpPr>
            <a:spLocks noGrp="1"/>
          </p:cNvSpPr>
          <p:nvPr>
            <p:ph type="body" sz="quarter" idx="14" hasCustomPrompt="1"/>
            <p:custDataLst>
              <p:tags r:id="rId18"/>
            </p:custDataLst>
          </p:nvPr>
        </p:nvSpPr>
        <p:spPr>
          <a:xfrm>
            <a:off x="536575" y="4215251"/>
            <a:ext cx="1844675" cy="387993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>
            <p:custDataLst>
              <p:tags r:id="rId2"/>
            </p:custDataLst>
          </p:nvPr>
        </p:nvGrpSpPr>
        <p:grpSpPr>
          <a:xfrm>
            <a:off x="-1588" y="-1587"/>
            <a:ext cx="12193588" cy="6861007"/>
            <a:chOff x="-1588" y="-1587"/>
            <a:chExt cx="12193588" cy="6861007"/>
          </a:xfrm>
        </p:grpSpPr>
        <p:sp>
          <p:nvSpPr>
            <p:cNvPr id="26" name="矩形 25"/>
            <p:cNvSpPr/>
            <p:nvPr userDrawn="1">
              <p:custDataLst>
                <p:tags r:id="rId3"/>
              </p:custDataLst>
            </p:nvPr>
          </p:nvSpPr>
          <p:spPr>
            <a:xfrm>
              <a:off x="292800" y="304200"/>
              <a:ext cx="11606400" cy="62496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aseline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grpSp>
          <p:nvGrpSpPr>
            <p:cNvPr id="17" name="组合 16"/>
            <p:cNvGrpSpPr/>
            <p:nvPr userDrawn="1"/>
          </p:nvGrpSpPr>
          <p:grpSpPr>
            <a:xfrm>
              <a:off x="-1588" y="-1587"/>
              <a:ext cx="1498522" cy="1250788"/>
              <a:chOff x="-1588" y="-1587"/>
              <a:chExt cx="1498522" cy="1250788"/>
            </a:xfrm>
          </p:grpSpPr>
          <p:sp>
            <p:nvSpPr>
              <p:cNvPr id="22" name="Freeform 10"/>
              <p:cNvSpPr/>
              <p:nvPr>
                <p:custDataLst>
                  <p:tags r:id="rId4"/>
                </p:custDataLst>
              </p:nvPr>
            </p:nvSpPr>
            <p:spPr bwMode="auto">
              <a:xfrm>
                <a:off x="-1588" y="-1587"/>
                <a:ext cx="995543" cy="1250788"/>
              </a:xfrm>
              <a:custGeom>
                <a:avLst/>
                <a:gdLst>
                  <a:gd name="T0" fmla="*/ 0 w 1135"/>
                  <a:gd name="T1" fmla="*/ 0 h 1426"/>
                  <a:gd name="T2" fmla="*/ 1135 w 1135"/>
                  <a:gd name="T3" fmla="*/ 0 h 1426"/>
                  <a:gd name="T4" fmla="*/ 0 w 1135"/>
                  <a:gd name="T5" fmla="*/ 1426 h 1426"/>
                  <a:gd name="T6" fmla="*/ 0 w 1135"/>
                  <a:gd name="T7" fmla="*/ 0 h 14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35" h="1426">
                    <a:moveTo>
                      <a:pt x="0" y="0"/>
                    </a:moveTo>
                    <a:lnTo>
                      <a:pt x="1135" y="0"/>
                    </a:lnTo>
                    <a:lnTo>
                      <a:pt x="0" y="14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baseline="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23" name="任意多边形: 形状 22"/>
              <p:cNvSpPr/>
              <p:nvPr>
                <p:custDataLst>
                  <p:tags r:id="rId5"/>
                </p:custDataLst>
              </p:nvPr>
            </p:nvSpPr>
            <p:spPr bwMode="auto">
              <a:xfrm>
                <a:off x="742657" y="-1587"/>
                <a:ext cx="502596" cy="316915"/>
              </a:xfrm>
              <a:custGeom>
                <a:avLst/>
                <a:gdLst>
                  <a:gd name="connsiteX0" fmla="*/ 252562 w 502596"/>
                  <a:gd name="connsiteY0" fmla="*/ 0 h 316915"/>
                  <a:gd name="connsiteX1" fmla="*/ 502596 w 502596"/>
                  <a:gd name="connsiteY1" fmla="*/ 0 h 316915"/>
                  <a:gd name="connsiteX2" fmla="*/ 502596 w 502596"/>
                  <a:gd name="connsiteY2" fmla="*/ 316915 h 316915"/>
                  <a:gd name="connsiteX3" fmla="*/ 0 w 502596"/>
                  <a:gd name="connsiteY3" fmla="*/ 316915 h 316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02596" h="316915">
                    <a:moveTo>
                      <a:pt x="252562" y="0"/>
                    </a:moveTo>
                    <a:lnTo>
                      <a:pt x="502596" y="0"/>
                    </a:lnTo>
                    <a:lnTo>
                      <a:pt x="502596" y="316915"/>
                    </a:lnTo>
                    <a:lnTo>
                      <a:pt x="0" y="316915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endParaRPr lang="zh-CN" altLang="en-US" baseline="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24" name="任意多边形: 形状 23"/>
              <p:cNvSpPr/>
              <p:nvPr>
                <p:custDataLst>
                  <p:tags r:id="rId6"/>
                </p:custDataLst>
              </p:nvPr>
            </p:nvSpPr>
            <p:spPr bwMode="auto">
              <a:xfrm>
                <a:off x="1245253" y="-1587"/>
                <a:ext cx="251681" cy="316915"/>
              </a:xfrm>
              <a:custGeom>
                <a:avLst/>
                <a:gdLst>
                  <a:gd name="connsiteX0" fmla="*/ 0 w 251681"/>
                  <a:gd name="connsiteY0" fmla="*/ 0 h 316915"/>
                  <a:gd name="connsiteX1" fmla="*/ 251681 w 251681"/>
                  <a:gd name="connsiteY1" fmla="*/ 0 h 316915"/>
                  <a:gd name="connsiteX2" fmla="*/ 0 w 251681"/>
                  <a:gd name="connsiteY2" fmla="*/ 316915 h 316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51681" h="316915">
                    <a:moveTo>
                      <a:pt x="0" y="0"/>
                    </a:moveTo>
                    <a:lnTo>
                      <a:pt x="251681" y="0"/>
                    </a:lnTo>
                    <a:lnTo>
                      <a:pt x="0" y="316915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endParaRPr lang="zh-CN" altLang="en-US" baseline="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grpSp>
          <p:nvGrpSpPr>
            <p:cNvPr id="18" name="组合 17"/>
            <p:cNvGrpSpPr/>
            <p:nvPr userDrawn="1"/>
          </p:nvGrpSpPr>
          <p:grpSpPr>
            <a:xfrm>
              <a:off x="10694607" y="5608632"/>
              <a:ext cx="1497393" cy="1250788"/>
              <a:chOff x="10694607" y="5608632"/>
              <a:chExt cx="1497393" cy="1250788"/>
            </a:xfrm>
          </p:grpSpPr>
          <p:sp>
            <p:nvSpPr>
              <p:cNvPr id="19" name="Freeform 10"/>
              <p:cNvSpPr/>
              <p:nvPr>
                <p:custDataLst>
                  <p:tags r:id="rId7"/>
                </p:custDataLst>
              </p:nvPr>
            </p:nvSpPr>
            <p:spPr bwMode="auto">
              <a:xfrm rot="10800000">
                <a:off x="11196457" y="5608632"/>
                <a:ext cx="995543" cy="1250788"/>
              </a:xfrm>
              <a:custGeom>
                <a:avLst/>
                <a:gdLst>
                  <a:gd name="T0" fmla="*/ 0 w 1135"/>
                  <a:gd name="T1" fmla="*/ 0 h 1426"/>
                  <a:gd name="T2" fmla="*/ 1135 w 1135"/>
                  <a:gd name="T3" fmla="*/ 0 h 1426"/>
                  <a:gd name="T4" fmla="*/ 0 w 1135"/>
                  <a:gd name="T5" fmla="*/ 1426 h 1426"/>
                  <a:gd name="T6" fmla="*/ 0 w 1135"/>
                  <a:gd name="T7" fmla="*/ 0 h 14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35" h="1426">
                    <a:moveTo>
                      <a:pt x="0" y="0"/>
                    </a:moveTo>
                    <a:lnTo>
                      <a:pt x="1135" y="0"/>
                    </a:lnTo>
                    <a:lnTo>
                      <a:pt x="0" y="14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baseline="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20" name="任意多边形: 形状 19"/>
              <p:cNvSpPr/>
              <p:nvPr>
                <p:custDataLst>
                  <p:tags r:id="rId8"/>
                </p:custDataLst>
              </p:nvPr>
            </p:nvSpPr>
            <p:spPr bwMode="auto">
              <a:xfrm rot="10800000">
                <a:off x="10945159" y="6542505"/>
                <a:ext cx="502596" cy="315495"/>
              </a:xfrm>
              <a:custGeom>
                <a:avLst/>
                <a:gdLst>
                  <a:gd name="connsiteX0" fmla="*/ 502596 w 502596"/>
                  <a:gd name="connsiteY0" fmla="*/ 315495 h 315495"/>
                  <a:gd name="connsiteX1" fmla="*/ 0 w 502596"/>
                  <a:gd name="connsiteY1" fmla="*/ 315495 h 315495"/>
                  <a:gd name="connsiteX2" fmla="*/ 251431 w 502596"/>
                  <a:gd name="connsiteY2" fmla="*/ 0 h 315495"/>
                  <a:gd name="connsiteX3" fmla="*/ 502596 w 502596"/>
                  <a:gd name="connsiteY3" fmla="*/ 0 h 3154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02596" h="315495">
                    <a:moveTo>
                      <a:pt x="502596" y="315495"/>
                    </a:moveTo>
                    <a:lnTo>
                      <a:pt x="0" y="315495"/>
                    </a:lnTo>
                    <a:lnTo>
                      <a:pt x="251431" y="0"/>
                    </a:lnTo>
                    <a:lnTo>
                      <a:pt x="502596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endParaRPr lang="zh-CN" altLang="en-US" baseline="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21" name="任意多边形: 形状 20"/>
              <p:cNvSpPr/>
              <p:nvPr>
                <p:custDataLst>
                  <p:tags r:id="rId9"/>
                </p:custDataLst>
              </p:nvPr>
            </p:nvSpPr>
            <p:spPr bwMode="auto">
              <a:xfrm rot="10800000">
                <a:off x="10694607" y="6542505"/>
                <a:ext cx="250553" cy="315495"/>
              </a:xfrm>
              <a:custGeom>
                <a:avLst/>
                <a:gdLst>
                  <a:gd name="connsiteX0" fmla="*/ 0 w 250553"/>
                  <a:gd name="connsiteY0" fmla="*/ 315495 h 315495"/>
                  <a:gd name="connsiteX1" fmla="*/ 0 w 250553"/>
                  <a:gd name="connsiteY1" fmla="*/ 0 h 315495"/>
                  <a:gd name="connsiteX2" fmla="*/ 250553 w 250553"/>
                  <a:gd name="connsiteY2" fmla="*/ 0 h 3154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50553" h="315495">
                    <a:moveTo>
                      <a:pt x="0" y="315495"/>
                    </a:moveTo>
                    <a:lnTo>
                      <a:pt x="0" y="0"/>
                    </a:lnTo>
                    <a:lnTo>
                      <a:pt x="25055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endParaRPr lang="zh-CN" altLang="en-US" baseline="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</p:grp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10"/>
            </p:custDataLst>
          </p:nvPr>
        </p:nvSpPr>
        <p:spPr/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11"/>
            </p:custDataLst>
          </p:nvPr>
        </p:nvSpPr>
        <p:spPr/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12"/>
            </p:custDataLst>
          </p:nvPr>
        </p:nvSpPr>
        <p:spPr/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 userDrawn="1">
            <p:ph sz="quarter" idx="13"/>
            <p:custDataLst>
              <p:tags r:id="rId13"/>
            </p:custDataLst>
          </p:nvPr>
        </p:nvSpPr>
        <p:spPr>
          <a:xfrm>
            <a:off x="669930" y="952508"/>
            <a:ext cx="10852237" cy="5388907"/>
          </a:xfrm>
        </p:spPr>
        <p:txBody>
          <a:bodyPr/>
          <a:lstStyle>
            <a:lvl1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 userDrawn="1">
            <p:custDataLst>
              <p:tags r:id="rId2"/>
            </p:custDataLst>
          </p:nvPr>
        </p:nvSpPr>
        <p:spPr bwMode="auto">
          <a:xfrm>
            <a:off x="3277911" y="4368816"/>
            <a:ext cx="4612422" cy="2490771"/>
          </a:xfrm>
          <a:custGeom>
            <a:avLst/>
            <a:gdLst>
              <a:gd name="T0" fmla="*/ 0 w 2924"/>
              <a:gd name="T1" fmla="*/ 1579 h 1579"/>
              <a:gd name="T2" fmla="*/ 1870 w 2924"/>
              <a:gd name="T3" fmla="*/ 1579 h 1579"/>
              <a:gd name="T4" fmla="*/ 2924 w 2924"/>
              <a:gd name="T5" fmla="*/ 1165 h 1579"/>
              <a:gd name="T6" fmla="*/ 912 w 2924"/>
              <a:gd name="T7" fmla="*/ 0 h 1579"/>
              <a:gd name="T8" fmla="*/ 0 w 2924"/>
              <a:gd name="T9" fmla="*/ 1579 h 15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924" h="1579">
                <a:moveTo>
                  <a:pt x="0" y="1579"/>
                </a:moveTo>
                <a:lnTo>
                  <a:pt x="1870" y="1579"/>
                </a:lnTo>
                <a:lnTo>
                  <a:pt x="2924" y="1165"/>
                </a:lnTo>
                <a:lnTo>
                  <a:pt x="912" y="0"/>
                </a:lnTo>
                <a:lnTo>
                  <a:pt x="0" y="1579"/>
                </a:lnTo>
                <a:close/>
              </a:path>
            </a:pathLst>
          </a:custGeom>
          <a:solidFill>
            <a:schemeClr val="accent2">
              <a:alpha val="61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baseline="0">
              <a:latin typeface="微软雅黑" panose="020B0503020204020204" charset="-122"/>
            </a:endParaRPr>
          </a:p>
        </p:txBody>
      </p:sp>
      <p:sp>
        <p:nvSpPr>
          <p:cNvPr id="11" name="Freeform 7"/>
          <p:cNvSpPr/>
          <p:nvPr userDrawn="1">
            <p:custDataLst>
              <p:tags r:id="rId3"/>
            </p:custDataLst>
          </p:nvPr>
        </p:nvSpPr>
        <p:spPr bwMode="auto">
          <a:xfrm>
            <a:off x="-1" y="4368816"/>
            <a:ext cx="4716532" cy="2490771"/>
          </a:xfrm>
          <a:custGeom>
            <a:avLst/>
            <a:gdLst>
              <a:gd name="T0" fmla="*/ 0 w 2990"/>
              <a:gd name="T1" fmla="*/ 1579 h 1579"/>
              <a:gd name="T2" fmla="*/ 2078 w 2990"/>
              <a:gd name="T3" fmla="*/ 1579 h 1579"/>
              <a:gd name="T4" fmla="*/ 2990 w 2990"/>
              <a:gd name="T5" fmla="*/ 0 h 1579"/>
              <a:gd name="T6" fmla="*/ 0 w 2990"/>
              <a:gd name="T7" fmla="*/ 1178 h 1579"/>
              <a:gd name="T8" fmla="*/ 0 w 2990"/>
              <a:gd name="T9" fmla="*/ 1579 h 15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990" h="1579">
                <a:moveTo>
                  <a:pt x="0" y="1579"/>
                </a:moveTo>
                <a:lnTo>
                  <a:pt x="2078" y="1579"/>
                </a:lnTo>
                <a:lnTo>
                  <a:pt x="2990" y="0"/>
                </a:lnTo>
                <a:lnTo>
                  <a:pt x="0" y="1178"/>
                </a:lnTo>
                <a:lnTo>
                  <a:pt x="0" y="157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baseline="0">
              <a:latin typeface="微软雅黑" panose="020B0503020204020204" charset="-122"/>
            </a:endParaRPr>
          </a:p>
        </p:txBody>
      </p:sp>
      <p:sp>
        <p:nvSpPr>
          <p:cNvPr id="12" name="Freeform 8"/>
          <p:cNvSpPr/>
          <p:nvPr userDrawn="1">
            <p:custDataLst>
              <p:tags r:id="rId4"/>
            </p:custDataLst>
          </p:nvPr>
        </p:nvSpPr>
        <p:spPr bwMode="auto">
          <a:xfrm>
            <a:off x="6237180" y="4513940"/>
            <a:ext cx="5954820" cy="2345647"/>
          </a:xfrm>
          <a:custGeom>
            <a:avLst/>
            <a:gdLst>
              <a:gd name="T0" fmla="*/ 1922 w 3775"/>
              <a:gd name="T1" fmla="*/ 1487 h 1487"/>
              <a:gd name="T2" fmla="*/ 3775 w 3775"/>
              <a:gd name="T3" fmla="*/ 758 h 1487"/>
              <a:gd name="T4" fmla="*/ 3775 w 3775"/>
              <a:gd name="T5" fmla="*/ 0 h 1487"/>
              <a:gd name="T6" fmla="*/ 0 w 3775"/>
              <a:gd name="T7" fmla="*/ 1487 h 1487"/>
              <a:gd name="T8" fmla="*/ 1922 w 3775"/>
              <a:gd name="T9" fmla="*/ 1487 h 14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75" h="1487">
                <a:moveTo>
                  <a:pt x="1922" y="1487"/>
                </a:moveTo>
                <a:lnTo>
                  <a:pt x="3775" y="758"/>
                </a:lnTo>
                <a:lnTo>
                  <a:pt x="3775" y="0"/>
                </a:lnTo>
                <a:lnTo>
                  <a:pt x="0" y="1487"/>
                </a:lnTo>
                <a:lnTo>
                  <a:pt x="1922" y="1487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  <a:alpha val="4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endParaRPr lang="zh-CN" altLang="en-US" baseline="0">
              <a:latin typeface="微软雅黑" panose="020B0503020204020204" charset="-122"/>
            </a:endParaRPr>
          </a:p>
        </p:txBody>
      </p:sp>
      <p:sp>
        <p:nvSpPr>
          <p:cNvPr id="13" name="Freeform 9"/>
          <p:cNvSpPr/>
          <p:nvPr userDrawn="1">
            <p:custDataLst>
              <p:tags r:id="rId5"/>
            </p:custDataLst>
          </p:nvPr>
        </p:nvSpPr>
        <p:spPr bwMode="auto">
          <a:xfrm>
            <a:off x="9256392" y="5704904"/>
            <a:ext cx="2935608" cy="1154683"/>
          </a:xfrm>
          <a:custGeom>
            <a:avLst/>
            <a:gdLst>
              <a:gd name="T0" fmla="*/ 1861 w 1861"/>
              <a:gd name="T1" fmla="*/ 732 h 732"/>
              <a:gd name="T2" fmla="*/ 1861 w 1861"/>
              <a:gd name="T3" fmla="*/ 0 h 732"/>
              <a:gd name="T4" fmla="*/ 0 w 1861"/>
              <a:gd name="T5" fmla="*/ 732 h 732"/>
              <a:gd name="T6" fmla="*/ 1861 w 1861"/>
              <a:gd name="T7" fmla="*/ 732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861" h="732">
                <a:moveTo>
                  <a:pt x="1861" y="732"/>
                </a:moveTo>
                <a:lnTo>
                  <a:pt x="1861" y="0"/>
                </a:lnTo>
                <a:lnTo>
                  <a:pt x="0" y="732"/>
                </a:lnTo>
                <a:lnTo>
                  <a:pt x="1861" y="73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baseline="0">
              <a:latin typeface="微软雅黑" panose="020B0503020204020204" charset="-122"/>
            </a:endParaRPr>
          </a:p>
        </p:txBody>
      </p:sp>
      <p:sp>
        <p:nvSpPr>
          <p:cNvPr id="9" name="Freeform 5"/>
          <p:cNvSpPr/>
          <p:nvPr userDrawn="1">
            <p:custDataLst>
              <p:tags r:id="rId6"/>
            </p:custDataLst>
          </p:nvPr>
        </p:nvSpPr>
        <p:spPr bwMode="auto">
          <a:xfrm>
            <a:off x="3184842" y="3334018"/>
            <a:ext cx="9007157" cy="3525569"/>
          </a:xfrm>
          <a:custGeom>
            <a:avLst/>
            <a:gdLst>
              <a:gd name="T0" fmla="*/ 0 w 5710"/>
              <a:gd name="T1" fmla="*/ 2235 h 2235"/>
              <a:gd name="T2" fmla="*/ 1924 w 5710"/>
              <a:gd name="T3" fmla="*/ 2235 h 2235"/>
              <a:gd name="T4" fmla="*/ 5710 w 5710"/>
              <a:gd name="T5" fmla="*/ 743 h 2235"/>
              <a:gd name="T6" fmla="*/ 5710 w 5710"/>
              <a:gd name="T7" fmla="*/ 19 h 2235"/>
              <a:gd name="T8" fmla="*/ 5676 w 5710"/>
              <a:gd name="T9" fmla="*/ 0 h 2235"/>
              <a:gd name="T10" fmla="*/ 0 w 5710"/>
              <a:gd name="T11" fmla="*/ 2235 h 22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710" h="2235">
                <a:moveTo>
                  <a:pt x="0" y="2235"/>
                </a:moveTo>
                <a:lnTo>
                  <a:pt x="1924" y="2235"/>
                </a:lnTo>
                <a:lnTo>
                  <a:pt x="5710" y="743"/>
                </a:lnTo>
                <a:lnTo>
                  <a:pt x="5710" y="19"/>
                </a:lnTo>
                <a:lnTo>
                  <a:pt x="5676" y="0"/>
                </a:lnTo>
                <a:lnTo>
                  <a:pt x="0" y="2235"/>
                </a:lnTo>
                <a:close/>
              </a:path>
            </a:pathLst>
          </a:custGeom>
          <a:solidFill>
            <a:schemeClr val="accent2">
              <a:alpha val="63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baseline="0">
              <a:latin typeface="微软雅黑" panose="020B0503020204020204" charset="-122"/>
            </a:endParaRPr>
          </a:p>
        </p:txBody>
      </p:sp>
      <p:sp>
        <p:nvSpPr>
          <p:cNvPr id="26" name="标题 1"/>
          <p:cNvSpPr>
            <a:spLocks noGrp="1"/>
          </p:cNvSpPr>
          <p:nvPr userDrawn="1">
            <p:ph type="ctrTitle" hasCustomPrompt="1"/>
            <p:custDataLst>
              <p:tags r:id="rId7"/>
            </p:custDataLst>
          </p:nvPr>
        </p:nvSpPr>
        <p:spPr>
          <a:xfrm>
            <a:off x="2717039" y="2198527"/>
            <a:ext cx="6757923" cy="1157508"/>
          </a:xfrm>
        </p:spPr>
        <p:txBody>
          <a:bodyPr anchor="ctr" anchorCtr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7200" b="1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编辑标题</a:t>
            </a:r>
            <a:endParaRPr lang="zh-CN" altLang="en-US" dirty="0"/>
          </a:p>
        </p:txBody>
      </p:sp>
      <p:sp>
        <p:nvSpPr>
          <p:cNvPr id="2" name="日期占位符 1"/>
          <p:cNvSpPr>
            <a:spLocks noGrp="1"/>
          </p:cNvSpPr>
          <p:nvPr userDrawn="1"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 userDrawn="1"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 userDrawn="1"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3" hasCustomPrompt="1"/>
            <p:custDataLst>
              <p:tags r:id="rId11"/>
            </p:custDataLst>
          </p:nvPr>
        </p:nvSpPr>
        <p:spPr>
          <a:xfrm>
            <a:off x="2716277" y="3380676"/>
            <a:ext cx="6757923" cy="481749"/>
          </a:xfrm>
        </p:spPr>
        <p:txBody>
          <a:bodyPr>
            <a:normAutofit/>
          </a:bodyPr>
          <a:lstStyle>
            <a:lvl1pPr marL="0" indent="0" algn="ctr">
              <a:buNone/>
              <a:defRPr sz="2000" spc="6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zh-CN" altLang="en-US" dirty="0"/>
              <a:t>单击此处编辑副标题内容</a:t>
            </a:r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 userDrawn="1">
            <p:custDataLst>
              <p:tags r:id="rId2"/>
            </p:custDataLst>
          </p:nvPr>
        </p:nvGrpSpPr>
        <p:grpSpPr>
          <a:xfrm>
            <a:off x="-1588" y="-1588"/>
            <a:ext cx="12193588" cy="6861175"/>
            <a:chOff x="-1588" y="-1588"/>
            <a:chExt cx="12193588" cy="6861175"/>
          </a:xfrm>
        </p:grpSpPr>
        <p:grpSp>
          <p:nvGrpSpPr>
            <p:cNvPr id="14" name="组合 13"/>
            <p:cNvGrpSpPr/>
            <p:nvPr userDrawn="1">
              <p:custDataLst>
                <p:tags r:id="rId3"/>
              </p:custDataLst>
            </p:nvPr>
          </p:nvGrpSpPr>
          <p:grpSpPr>
            <a:xfrm>
              <a:off x="-1588" y="-1588"/>
              <a:ext cx="1219689" cy="1019505"/>
              <a:chOff x="-1588" y="-1588"/>
              <a:chExt cx="2708276" cy="2263775"/>
            </a:xfrm>
          </p:grpSpPr>
          <p:sp>
            <p:nvSpPr>
              <p:cNvPr id="20" name="Freeform 10"/>
              <p:cNvSpPr/>
              <p:nvPr>
                <p:custDataLst>
                  <p:tags r:id="rId4"/>
                </p:custDataLst>
              </p:nvPr>
            </p:nvSpPr>
            <p:spPr bwMode="auto">
              <a:xfrm>
                <a:off x="-1588" y="-1588"/>
                <a:ext cx="1801813" cy="2263775"/>
              </a:xfrm>
              <a:custGeom>
                <a:avLst/>
                <a:gdLst>
                  <a:gd name="T0" fmla="*/ 0 w 1135"/>
                  <a:gd name="T1" fmla="*/ 0 h 1426"/>
                  <a:gd name="T2" fmla="*/ 1135 w 1135"/>
                  <a:gd name="T3" fmla="*/ 0 h 1426"/>
                  <a:gd name="T4" fmla="*/ 0 w 1135"/>
                  <a:gd name="T5" fmla="*/ 1426 h 1426"/>
                  <a:gd name="T6" fmla="*/ 0 w 1135"/>
                  <a:gd name="T7" fmla="*/ 0 h 14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35" h="1426">
                    <a:moveTo>
                      <a:pt x="0" y="0"/>
                    </a:moveTo>
                    <a:lnTo>
                      <a:pt x="1135" y="0"/>
                    </a:lnTo>
                    <a:lnTo>
                      <a:pt x="0" y="14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" name="Freeform 11"/>
              <p:cNvSpPr/>
              <p:nvPr>
                <p:custDataLst>
                  <p:tags r:id="rId5"/>
                </p:custDataLst>
              </p:nvPr>
            </p:nvSpPr>
            <p:spPr bwMode="auto">
              <a:xfrm>
                <a:off x="890588" y="-1588"/>
                <a:ext cx="909638" cy="1141413"/>
              </a:xfrm>
              <a:custGeom>
                <a:avLst/>
                <a:gdLst>
                  <a:gd name="T0" fmla="*/ 573 w 573"/>
                  <a:gd name="T1" fmla="*/ 719 h 719"/>
                  <a:gd name="T2" fmla="*/ 0 w 573"/>
                  <a:gd name="T3" fmla="*/ 719 h 719"/>
                  <a:gd name="T4" fmla="*/ 573 w 573"/>
                  <a:gd name="T5" fmla="*/ 0 h 719"/>
                  <a:gd name="T6" fmla="*/ 573 w 573"/>
                  <a:gd name="T7" fmla="*/ 719 h 7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73" h="719">
                    <a:moveTo>
                      <a:pt x="573" y="719"/>
                    </a:moveTo>
                    <a:lnTo>
                      <a:pt x="0" y="719"/>
                    </a:lnTo>
                    <a:lnTo>
                      <a:pt x="573" y="0"/>
                    </a:lnTo>
                    <a:lnTo>
                      <a:pt x="573" y="719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" name="Freeform 12"/>
              <p:cNvSpPr/>
              <p:nvPr>
                <p:custDataLst>
                  <p:tags r:id="rId6"/>
                </p:custDataLst>
              </p:nvPr>
            </p:nvSpPr>
            <p:spPr bwMode="auto">
              <a:xfrm>
                <a:off x="1800225" y="-1588"/>
                <a:ext cx="906463" cy="1141413"/>
              </a:xfrm>
              <a:custGeom>
                <a:avLst/>
                <a:gdLst>
                  <a:gd name="T0" fmla="*/ 0 w 571"/>
                  <a:gd name="T1" fmla="*/ 0 h 719"/>
                  <a:gd name="T2" fmla="*/ 571 w 571"/>
                  <a:gd name="T3" fmla="*/ 0 h 719"/>
                  <a:gd name="T4" fmla="*/ 0 w 571"/>
                  <a:gd name="T5" fmla="*/ 719 h 719"/>
                  <a:gd name="T6" fmla="*/ 0 w 571"/>
                  <a:gd name="T7" fmla="*/ 0 h 7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71" h="719">
                    <a:moveTo>
                      <a:pt x="0" y="0"/>
                    </a:moveTo>
                    <a:lnTo>
                      <a:pt x="571" y="0"/>
                    </a:lnTo>
                    <a:lnTo>
                      <a:pt x="0" y="71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15" name="组合 14"/>
            <p:cNvGrpSpPr/>
            <p:nvPr userDrawn="1">
              <p:custDataLst>
                <p:tags r:id="rId7"/>
              </p:custDataLst>
            </p:nvPr>
          </p:nvGrpSpPr>
          <p:grpSpPr>
            <a:xfrm>
              <a:off x="-1" y="5840081"/>
              <a:ext cx="12192001" cy="1019506"/>
              <a:chOff x="-1" y="3334018"/>
              <a:chExt cx="12192001" cy="3525569"/>
            </a:xfrm>
          </p:grpSpPr>
          <p:sp>
            <p:nvSpPr>
              <p:cNvPr id="16" name="Freeform 6"/>
              <p:cNvSpPr/>
              <p:nvPr userDrawn="1">
                <p:custDataLst>
                  <p:tags r:id="rId8"/>
                </p:custDataLst>
              </p:nvPr>
            </p:nvSpPr>
            <p:spPr bwMode="auto">
              <a:xfrm>
                <a:off x="3277911" y="4368816"/>
                <a:ext cx="4612422" cy="2490771"/>
              </a:xfrm>
              <a:custGeom>
                <a:avLst/>
                <a:gdLst>
                  <a:gd name="T0" fmla="*/ 0 w 2924"/>
                  <a:gd name="T1" fmla="*/ 1579 h 1579"/>
                  <a:gd name="T2" fmla="*/ 1870 w 2924"/>
                  <a:gd name="T3" fmla="*/ 1579 h 1579"/>
                  <a:gd name="T4" fmla="*/ 2924 w 2924"/>
                  <a:gd name="T5" fmla="*/ 1165 h 1579"/>
                  <a:gd name="T6" fmla="*/ 912 w 2924"/>
                  <a:gd name="T7" fmla="*/ 0 h 1579"/>
                  <a:gd name="T8" fmla="*/ 0 w 2924"/>
                  <a:gd name="T9" fmla="*/ 1579 h 15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24" h="1579">
                    <a:moveTo>
                      <a:pt x="0" y="1579"/>
                    </a:moveTo>
                    <a:lnTo>
                      <a:pt x="1870" y="1579"/>
                    </a:lnTo>
                    <a:lnTo>
                      <a:pt x="2924" y="1165"/>
                    </a:lnTo>
                    <a:lnTo>
                      <a:pt x="912" y="0"/>
                    </a:lnTo>
                    <a:lnTo>
                      <a:pt x="0" y="1579"/>
                    </a:lnTo>
                    <a:close/>
                  </a:path>
                </a:pathLst>
              </a:custGeom>
              <a:solidFill>
                <a:schemeClr val="accent2">
                  <a:alpha val="61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" name="Freeform 7"/>
              <p:cNvSpPr/>
              <p:nvPr userDrawn="1">
                <p:custDataLst>
                  <p:tags r:id="rId9"/>
                </p:custDataLst>
              </p:nvPr>
            </p:nvSpPr>
            <p:spPr bwMode="auto">
              <a:xfrm>
                <a:off x="-1" y="4368816"/>
                <a:ext cx="4716532" cy="2490771"/>
              </a:xfrm>
              <a:custGeom>
                <a:avLst/>
                <a:gdLst>
                  <a:gd name="T0" fmla="*/ 0 w 2990"/>
                  <a:gd name="T1" fmla="*/ 1579 h 1579"/>
                  <a:gd name="T2" fmla="*/ 2078 w 2990"/>
                  <a:gd name="T3" fmla="*/ 1579 h 1579"/>
                  <a:gd name="T4" fmla="*/ 2990 w 2990"/>
                  <a:gd name="T5" fmla="*/ 0 h 1579"/>
                  <a:gd name="T6" fmla="*/ 0 w 2990"/>
                  <a:gd name="T7" fmla="*/ 1178 h 1579"/>
                  <a:gd name="T8" fmla="*/ 0 w 2990"/>
                  <a:gd name="T9" fmla="*/ 1579 h 15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90" h="1579">
                    <a:moveTo>
                      <a:pt x="0" y="1579"/>
                    </a:moveTo>
                    <a:lnTo>
                      <a:pt x="2078" y="1579"/>
                    </a:lnTo>
                    <a:lnTo>
                      <a:pt x="2990" y="0"/>
                    </a:lnTo>
                    <a:lnTo>
                      <a:pt x="0" y="1178"/>
                    </a:lnTo>
                    <a:lnTo>
                      <a:pt x="0" y="1579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" name="Freeform 8"/>
              <p:cNvSpPr/>
              <p:nvPr userDrawn="1">
                <p:custDataLst>
                  <p:tags r:id="rId10"/>
                </p:custDataLst>
              </p:nvPr>
            </p:nvSpPr>
            <p:spPr bwMode="auto">
              <a:xfrm>
                <a:off x="6237180" y="4513940"/>
                <a:ext cx="5954820" cy="2345647"/>
              </a:xfrm>
              <a:custGeom>
                <a:avLst/>
                <a:gdLst>
                  <a:gd name="T0" fmla="*/ 1922 w 3775"/>
                  <a:gd name="T1" fmla="*/ 1487 h 1487"/>
                  <a:gd name="T2" fmla="*/ 3775 w 3775"/>
                  <a:gd name="T3" fmla="*/ 758 h 1487"/>
                  <a:gd name="T4" fmla="*/ 3775 w 3775"/>
                  <a:gd name="T5" fmla="*/ 0 h 1487"/>
                  <a:gd name="T6" fmla="*/ 0 w 3775"/>
                  <a:gd name="T7" fmla="*/ 1487 h 1487"/>
                  <a:gd name="T8" fmla="*/ 1922 w 3775"/>
                  <a:gd name="T9" fmla="*/ 1487 h 14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75" h="1487">
                    <a:moveTo>
                      <a:pt x="1922" y="1487"/>
                    </a:moveTo>
                    <a:lnTo>
                      <a:pt x="3775" y="758"/>
                    </a:lnTo>
                    <a:lnTo>
                      <a:pt x="3775" y="0"/>
                    </a:lnTo>
                    <a:lnTo>
                      <a:pt x="0" y="1487"/>
                    </a:lnTo>
                    <a:lnTo>
                      <a:pt x="1922" y="1487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  <a:alpha val="4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lvl="0"/>
                <a:endParaRPr lang="zh-CN" altLang="en-US"/>
              </a:p>
            </p:txBody>
          </p:sp>
          <p:sp>
            <p:nvSpPr>
              <p:cNvPr id="19" name="Freeform 5"/>
              <p:cNvSpPr/>
              <p:nvPr userDrawn="1">
                <p:custDataLst>
                  <p:tags r:id="rId11"/>
                </p:custDataLst>
              </p:nvPr>
            </p:nvSpPr>
            <p:spPr bwMode="auto">
              <a:xfrm>
                <a:off x="3184842" y="3334018"/>
                <a:ext cx="9007157" cy="3525569"/>
              </a:xfrm>
              <a:custGeom>
                <a:avLst/>
                <a:gdLst>
                  <a:gd name="T0" fmla="*/ 0 w 5710"/>
                  <a:gd name="T1" fmla="*/ 2235 h 2235"/>
                  <a:gd name="T2" fmla="*/ 1924 w 5710"/>
                  <a:gd name="T3" fmla="*/ 2235 h 2235"/>
                  <a:gd name="T4" fmla="*/ 5710 w 5710"/>
                  <a:gd name="T5" fmla="*/ 743 h 2235"/>
                  <a:gd name="T6" fmla="*/ 5710 w 5710"/>
                  <a:gd name="T7" fmla="*/ 19 h 2235"/>
                  <a:gd name="T8" fmla="*/ 5676 w 5710"/>
                  <a:gd name="T9" fmla="*/ 0 h 2235"/>
                  <a:gd name="T10" fmla="*/ 0 w 5710"/>
                  <a:gd name="T11" fmla="*/ 2235 h 2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710" h="2235">
                    <a:moveTo>
                      <a:pt x="0" y="2235"/>
                    </a:moveTo>
                    <a:lnTo>
                      <a:pt x="1924" y="2235"/>
                    </a:lnTo>
                    <a:lnTo>
                      <a:pt x="5710" y="743"/>
                    </a:lnTo>
                    <a:lnTo>
                      <a:pt x="5710" y="19"/>
                    </a:lnTo>
                    <a:lnTo>
                      <a:pt x="5676" y="0"/>
                    </a:lnTo>
                    <a:lnTo>
                      <a:pt x="0" y="2235"/>
                    </a:lnTo>
                    <a:close/>
                  </a:path>
                </a:pathLst>
              </a:custGeom>
              <a:solidFill>
                <a:schemeClr val="accent2">
                  <a:alpha val="63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69882" y="957036"/>
            <a:ext cx="10852237" cy="441964"/>
          </a:xfrm>
        </p:spPr>
        <p:txBody>
          <a:bodyPr lIns="100800" tIns="39600" rIns="75600" bIns="39600">
            <a:no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0" name="日期占位符 9"/>
          <p:cNvSpPr>
            <a:spLocks noGrp="1"/>
          </p:cNvSpPr>
          <p:nvPr>
            <p:ph type="dt" sz="half" idx="10"/>
            <p:custDataLst>
              <p:tags r:id="rId1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1" name="页脚占位符 10"/>
          <p:cNvSpPr>
            <a:spLocks noGrp="1"/>
          </p:cNvSpPr>
          <p:nvPr>
            <p:ph type="ftr" sz="quarter" idx="11"/>
            <p:custDataLst>
              <p:tags r:id="rId1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2" name="灯片编号占位符 11"/>
          <p:cNvSpPr>
            <a:spLocks noGrp="1"/>
          </p:cNvSpPr>
          <p:nvPr>
            <p:ph type="sldNum" sz="quarter" idx="12"/>
            <p:custDataLst>
              <p:tags r:id="rId1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292800" y="304200"/>
            <a:ext cx="11606400" cy="6249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aseline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16" name="组合 15"/>
          <p:cNvGrpSpPr/>
          <p:nvPr userDrawn="1">
            <p:custDataLst>
              <p:tags r:id="rId3"/>
            </p:custDataLst>
          </p:nvPr>
        </p:nvGrpSpPr>
        <p:grpSpPr>
          <a:xfrm>
            <a:off x="-1588" y="-1587"/>
            <a:ext cx="12193588" cy="6861007"/>
            <a:chOff x="-1588" y="-1587"/>
            <a:chExt cx="12193588" cy="6861007"/>
          </a:xfrm>
        </p:grpSpPr>
        <p:grpSp>
          <p:nvGrpSpPr>
            <p:cNvPr id="15" name="组合 14"/>
            <p:cNvGrpSpPr/>
            <p:nvPr userDrawn="1"/>
          </p:nvGrpSpPr>
          <p:grpSpPr>
            <a:xfrm>
              <a:off x="-1588" y="-1587"/>
              <a:ext cx="1498522" cy="1250788"/>
              <a:chOff x="-1588" y="-1587"/>
              <a:chExt cx="1498522" cy="1250788"/>
            </a:xfrm>
          </p:grpSpPr>
          <p:sp>
            <p:nvSpPr>
              <p:cNvPr id="12" name="Freeform 10"/>
              <p:cNvSpPr/>
              <p:nvPr>
                <p:custDataLst>
                  <p:tags r:id="rId4"/>
                </p:custDataLst>
              </p:nvPr>
            </p:nvSpPr>
            <p:spPr bwMode="auto">
              <a:xfrm>
                <a:off x="-1588" y="-1587"/>
                <a:ext cx="995543" cy="1250788"/>
              </a:xfrm>
              <a:custGeom>
                <a:avLst/>
                <a:gdLst>
                  <a:gd name="T0" fmla="*/ 0 w 1135"/>
                  <a:gd name="T1" fmla="*/ 0 h 1426"/>
                  <a:gd name="T2" fmla="*/ 1135 w 1135"/>
                  <a:gd name="T3" fmla="*/ 0 h 1426"/>
                  <a:gd name="T4" fmla="*/ 0 w 1135"/>
                  <a:gd name="T5" fmla="*/ 1426 h 1426"/>
                  <a:gd name="T6" fmla="*/ 0 w 1135"/>
                  <a:gd name="T7" fmla="*/ 0 h 14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35" h="1426">
                    <a:moveTo>
                      <a:pt x="0" y="0"/>
                    </a:moveTo>
                    <a:lnTo>
                      <a:pt x="1135" y="0"/>
                    </a:lnTo>
                    <a:lnTo>
                      <a:pt x="0" y="14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baseline="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8" name="任意多边形: 形状 17"/>
              <p:cNvSpPr/>
              <p:nvPr>
                <p:custDataLst>
                  <p:tags r:id="rId5"/>
                </p:custDataLst>
              </p:nvPr>
            </p:nvSpPr>
            <p:spPr bwMode="auto">
              <a:xfrm>
                <a:off x="742657" y="-1587"/>
                <a:ext cx="502596" cy="316915"/>
              </a:xfrm>
              <a:custGeom>
                <a:avLst/>
                <a:gdLst>
                  <a:gd name="connsiteX0" fmla="*/ 252562 w 502596"/>
                  <a:gd name="connsiteY0" fmla="*/ 0 h 316915"/>
                  <a:gd name="connsiteX1" fmla="*/ 502596 w 502596"/>
                  <a:gd name="connsiteY1" fmla="*/ 0 h 316915"/>
                  <a:gd name="connsiteX2" fmla="*/ 502596 w 502596"/>
                  <a:gd name="connsiteY2" fmla="*/ 316915 h 316915"/>
                  <a:gd name="connsiteX3" fmla="*/ 0 w 502596"/>
                  <a:gd name="connsiteY3" fmla="*/ 316915 h 316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02596" h="316915">
                    <a:moveTo>
                      <a:pt x="252562" y="0"/>
                    </a:moveTo>
                    <a:lnTo>
                      <a:pt x="502596" y="0"/>
                    </a:lnTo>
                    <a:lnTo>
                      <a:pt x="502596" y="316915"/>
                    </a:lnTo>
                    <a:lnTo>
                      <a:pt x="0" y="316915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endParaRPr lang="zh-CN" altLang="en-US" baseline="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24" name="任意多边形: 形状 23"/>
              <p:cNvSpPr/>
              <p:nvPr>
                <p:custDataLst>
                  <p:tags r:id="rId6"/>
                </p:custDataLst>
              </p:nvPr>
            </p:nvSpPr>
            <p:spPr bwMode="auto">
              <a:xfrm>
                <a:off x="1245253" y="-1587"/>
                <a:ext cx="251681" cy="316915"/>
              </a:xfrm>
              <a:custGeom>
                <a:avLst/>
                <a:gdLst>
                  <a:gd name="connsiteX0" fmla="*/ 0 w 251681"/>
                  <a:gd name="connsiteY0" fmla="*/ 0 h 316915"/>
                  <a:gd name="connsiteX1" fmla="*/ 251681 w 251681"/>
                  <a:gd name="connsiteY1" fmla="*/ 0 h 316915"/>
                  <a:gd name="connsiteX2" fmla="*/ 0 w 251681"/>
                  <a:gd name="connsiteY2" fmla="*/ 316915 h 316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51681" h="316915">
                    <a:moveTo>
                      <a:pt x="0" y="0"/>
                    </a:moveTo>
                    <a:lnTo>
                      <a:pt x="251681" y="0"/>
                    </a:lnTo>
                    <a:lnTo>
                      <a:pt x="0" y="316915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endParaRPr lang="zh-CN" altLang="en-US" baseline="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grpSp>
          <p:nvGrpSpPr>
            <p:cNvPr id="5" name="组合 4"/>
            <p:cNvGrpSpPr/>
            <p:nvPr userDrawn="1"/>
          </p:nvGrpSpPr>
          <p:grpSpPr>
            <a:xfrm>
              <a:off x="10694607" y="5608632"/>
              <a:ext cx="1497393" cy="1250788"/>
              <a:chOff x="10694607" y="5608632"/>
              <a:chExt cx="1497393" cy="1250788"/>
            </a:xfrm>
          </p:grpSpPr>
          <p:sp>
            <p:nvSpPr>
              <p:cNvPr id="20" name="Freeform 10"/>
              <p:cNvSpPr/>
              <p:nvPr>
                <p:custDataLst>
                  <p:tags r:id="rId7"/>
                </p:custDataLst>
              </p:nvPr>
            </p:nvSpPr>
            <p:spPr bwMode="auto">
              <a:xfrm rot="10800000">
                <a:off x="11196457" y="5608632"/>
                <a:ext cx="995543" cy="1250788"/>
              </a:xfrm>
              <a:custGeom>
                <a:avLst/>
                <a:gdLst>
                  <a:gd name="T0" fmla="*/ 0 w 1135"/>
                  <a:gd name="T1" fmla="*/ 0 h 1426"/>
                  <a:gd name="T2" fmla="*/ 1135 w 1135"/>
                  <a:gd name="T3" fmla="*/ 0 h 1426"/>
                  <a:gd name="T4" fmla="*/ 0 w 1135"/>
                  <a:gd name="T5" fmla="*/ 1426 h 1426"/>
                  <a:gd name="T6" fmla="*/ 0 w 1135"/>
                  <a:gd name="T7" fmla="*/ 0 h 14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35" h="1426">
                    <a:moveTo>
                      <a:pt x="0" y="0"/>
                    </a:moveTo>
                    <a:lnTo>
                      <a:pt x="1135" y="0"/>
                    </a:lnTo>
                    <a:lnTo>
                      <a:pt x="0" y="14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baseline="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28" name="任意多边形: 形状 27"/>
              <p:cNvSpPr/>
              <p:nvPr>
                <p:custDataLst>
                  <p:tags r:id="rId8"/>
                </p:custDataLst>
              </p:nvPr>
            </p:nvSpPr>
            <p:spPr bwMode="auto">
              <a:xfrm rot="10800000">
                <a:off x="10945159" y="6542505"/>
                <a:ext cx="502596" cy="315495"/>
              </a:xfrm>
              <a:custGeom>
                <a:avLst/>
                <a:gdLst>
                  <a:gd name="connsiteX0" fmla="*/ 502596 w 502596"/>
                  <a:gd name="connsiteY0" fmla="*/ 315495 h 315495"/>
                  <a:gd name="connsiteX1" fmla="*/ 0 w 502596"/>
                  <a:gd name="connsiteY1" fmla="*/ 315495 h 315495"/>
                  <a:gd name="connsiteX2" fmla="*/ 251431 w 502596"/>
                  <a:gd name="connsiteY2" fmla="*/ 0 h 315495"/>
                  <a:gd name="connsiteX3" fmla="*/ 502596 w 502596"/>
                  <a:gd name="connsiteY3" fmla="*/ 0 h 3154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02596" h="315495">
                    <a:moveTo>
                      <a:pt x="502596" y="315495"/>
                    </a:moveTo>
                    <a:lnTo>
                      <a:pt x="0" y="315495"/>
                    </a:lnTo>
                    <a:lnTo>
                      <a:pt x="251431" y="0"/>
                    </a:lnTo>
                    <a:lnTo>
                      <a:pt x="502596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endParaRPr lang="zh-CN" altLang="en-US" baseline="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26" name="任意多边形: 形状 25"/>
              <p:cNvSpPr/>
              <p:nvPr>
                <p:custDataLst>
                  <p:tags r:id="rId9"/>
                </p:custDataLst>
              </p:nvPr>
            </p:nvSpPr>
            <p:spPr bwMode="auto">
              <a:xfrm rot="10800000">
                <a:off x="10694607" y="6542505"/>
                <a:ext cx="250553" cy="315495"/>
              </a:xfrm>
              <a:custGeom>
                <a:avLst/>
                <a:gdLst>
                  <a:gd name="connsiteX0" fmla="*/ 0 w 250553"/>
                  <a:gd name="connsiteY0" fmla="*/ 315495 h 315495"/>
                  <a:gd name="connsiteX1" fmla="*/ 0 w 250553"/>
                  <a:gd name="connsiteY1" fmla="*/ 0 h 315495"/>
                  <a:gd name="connsiteX2" fmla="*/ 250553 w 250553"/>
                  <a:gd name="connsiteY2" fmla="*/ 0 h 3154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50553" h="315495">
                    <a:moveTo>
                      <a:pt x="0" y="315495"/>
                    </a:moveTo>
                    <a:lnTo>
                      <a:pt x="0" y="0"/>
                    </a:lnTo>
                    <a:lnTo>
                      <a:pt x="25055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endParaRPr lang="zh-CN" altLang="en-US" baseline="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</p:grp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10"/>
            </p:custDataLst>
          </p:nvPr>
        </p:nvSpPr>
        <p:spPr>
          <a:xfrm>
            <a:off x="1281600" y="1249200"/>
            <a:ext cx="9626400" cy="723600"/>
          </a:xfrm>
        </p:spPr>
        <p:txBody>
          <a:bodyPr lIns="100800" tIns="39600" rIns="75600" bIns="39600" anchor="ctr">
            <a:noAutofit/>
          </a:bodyPr>
          <a:lstStyle>
            <a:lvl1pPr>
              <a:defRPr sz="320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 userDrawn="1">
            <p:ph sz="quarter" idx="13"/>
            <p:custDataLst>
              <p:tags r:id="rId11"/>
            </p:custDataLst>
          </p:nvPr>
        </p:nvSpPr>
        <p:spPr>
          <a:xfrm>
            <a:off x="1281113" y="2163600"/>
            <a:ext cx="9626600" cy="3445200"/>
          </a:xfrm>
        </p:spPr>
        <p:txBody>
          <a:bodyPr lIns="100800" tIns="0" rIns="82800" bIns="0"/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 userDrawn="1">
            <p:ph type="dt" sz="half" idx="14"/>
            <p:custDataLst>
              <p:tags r:id="rId1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 userDrawn="1">
            <p:ph type="ftr" sz="quarter" idx="15"/>
            <p:custDataLst>
              <p:tags r:id="rId13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0" name="灯片编号占位符 9"/>
          <p:cNvSpPr>
            <a:spLocks noGrp="1"/>
          </p:cNvSpPr>
          <p:nvPr userDrawn="1">
            <p:ph type="sldNum" sz="quarter" idx="16"/>
            <p:custDataLst>
              <p:tags r:id="rId1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4823460" cy="686625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baseline="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3" name="组合 2"/>
          <p:cNvGrpSpPr/>
          <p:nvPr userDrawn="1">
            <p:custDataLst>
              <p:tags r:id="rId3"/>
            </p:custDataLst>
          </p:nvPr>
        </p:nvGrpSpPr>
        <p:grpSpPr>
          <a:xfrm>
            <a:off x="-1588" y="-1588"/>
            <a:ext cx="12193588" cy="6859588"/>
            <a:chOff x="-1588" y="-1588"/>
            <a:chExt cx="12193588" cy="6859588"/>
          </a:xfrm>
        </p:grpSpPr>
        <p:grpSp>
          <p:nvGrpSpPr>
            <p:cNvPr id="12" name="组合 11"/>
            <p:cNvGrpSpPr/>
            <p:nvPr userDrawn="1">
              <p:custDataLst>
                <p:tags r:id="rId4"/>
              </p:custDataLst>
            </p:nvPr>
          </p:nvGrpSpPr>
          <p:grpSpPr>
            <a:xfrm>
              <a:off x="-1588" y="-1588"/>
              <a:ext cx="943697" cy="788811"/>
              <a:chOff x="-1588" y="-1588"/>
              <a:chExt cx="2708276" cy="2263775"/>
            </a:xfrm>
          </p:grpSpPr>
          <p:sp>
            <p:nvSpPr>
              <p:cNvPr id="13" name="Freeform 10"/>
              <p:cNvSpPr/>
              <p:nvPr>
                <p:custDataLst>
                  <p:tags r:id="rId5"/>
                </p:custDataLst>
              </p:nvPr>
            </p:nvSpPr>
            <p:spPr bwMode="auto">
              <a:xfrm>
                <a:off x="-1588" y="-1588"/>
                <a:ext cx="1801813" cy="2263775"/>
              </a:xfrm>
              <a:custGeom>
                <a:avLst/>
                <a:gdLst>
                  <a:gd name="T0" fmla="*/ 0 w 1135"/>
                  <a:gd name="T1" fmla="*/ 0 h 1426"/>
                  <a:gd name="T2" fmla="*/ 1135 w 1135"/>
                  <a:gd name="T3" fmla="*/ 0 h 1426"/>
                  <a:gd name="T4" fmla="*/ 0 w 1135"/>
                  <a:gd name="T5" fmla="*/ 1426 h 1426"/>
                  <a:gd name="T6" fmla="*/ 0 w 1135"/>
                  <a:gd name="T7" fmla="*/ 0 h 14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35" h="1426">
                    <a:moveTo>
                      <a:pt x="0" y="0"/>
                    </a:moveTo>
                    <a:lnTo>
                      <a:pt x="1135" y="0"/>
                    </a:lnTo>
                    <a:lnTo>
                      <a:pt x="0" y="14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baseline="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4" name="Freeform 11"/>
              <p:cNvSpPr/>
              <p:nvPr>
                <p:custDataLst>
                  <p:tags r:id="rId6"/>
                </p:custDataLst>
              </p:nvPr>
            </p:nvSpPr>
            <p:spPr bwMode="auto">
              <a:xfrm>
                <a:off x="890588" y="-1588"/>
                <a:ext cx="909638" cy="1141413"/>
              </a:xfrm>
              <a:custGeom>
                <a:avLst/>
                <a:gdLst>
                  <a:gd name="T0" fmla="*/ 573 w 573"/>
                  <a:gd name="T1" fmla="*/ 719 h 719"/>
                  <a:gd name="T2" fmla="*/ 0 w 573"/>
                  <a:gd name="T3" fmla="*/ 719 h 719"/>
                  <a:gd name="T4" fmla="*/ 573 w 573"/>
                  <a:gd name="T5" fmla="*/ 0 h 719"/>
                  <a:gd name="T6" fmla="*/ 573 w 573"/>
                  <a:gd name="T7" fmla="*/ 719 h 7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73" h="719">
                    <a:moveTo>
                      <a:pt x="573" y="719"/>
                    </a:moveTo>
                    <a:lnTo>
                      <a:pt x="0" y="719"/>
                    </a:lnTo>
                    <a:lnTo>
                      <a:pt x="573" y="0"/>
                    </a:lnTo>
                    <a:lnTo>
                      <a:pt x="573" y="719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baseline="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5" name="Freeform 12"/>
              <p:cNvSpPr/>
              <p:nvPr>
                <p:custDataLst>
                  <p:tags r:id="rId7"/>
                </p:custDataLst>
              </p:nvPr>
            </p:nvSpPr>
            <p:spPr bwMode="auto">
              <a:xfrm>
                <a:off x="1800225" y="-1588"/>
                <a:ext cx="906463" cy="1141413"/>
              </a:xfrm>
              <a:custGeom>
                <a:avLst/>
                <a:gdLst>
                  <a:gd name="T0" fmla="*/ 0 w 571"/>
                  <a:gd name="T1" fmla="*/ 0 h 719"/>
                  <a:gd name="T2" fmla="*/ 571 w 571"/>
                  <a:gd name="T3" fmla="*/ 0 h 719"/>
                  <a:gd name="T4" fmla="*/ 0 w 571"/>
                  <a:gd name="T5" fmla="*/ 719 h 719"/>
                  <a:gd name="T6" fmla="*/ 0 w 571"/>
                  <a:gd name="T7" fmla="*/ 0 h 7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71" h="719">
                    <a:moveTo>
                      <a:pt x="0" y="0"/>
                    </a:moveTo>
                    <a:lnTo>
                      <a:pt x="571" y="0"/>
                    </a:lnTo>
                    <a:lnTo>
                      <a:pt x="0" y="71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baseline="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grpSp>
          <p:nvGrpSpPr>
            <p:cNvPr id="16" name="组合 15"/>
            <p:cNvGrpSpPr/>
            <p:nvPr userDrawn="1">
              <p:custDataLst>
                <p:tags r:id="rId8"/>
              </p:custDataLst>
            </p:nvPr>
          </p:nvGrpSpPr>
          <p:grpSpPr>
            <a:xfrm flipH="1" flipV="1">
              <a:off x="11248303" y="6069189"/>
              <a:ext cx="943697" cy="788811"/>
              <a:chOff x="-1588" y="-1588"/>
              <a:chExt cx="2708276" cy="2263775"/>
            </a:xfrm>
          </p:grpSpPr>
          <p:sp>
            <p:nvSpPr>
              <p:cNvPr id="17" name="Freeform 10"/>
              <p:cNvSpPr/>
              <p:nvPr>
                <p:custDataLst>
                  <p:tags r:id="rId9"/>
                </p:custDataLst>
              </p:nvPr>
            </p:nvSpPr>
            <p:spPr bwMode="auto">
              <a:xfrm>
                <a:off x="-1588" y="-1588"/>
                <a:ext cx="1801813" cy="2263775"/>
              </a:xfrm>
              <a:custGeom>
                <a:avLst/>
                <a:gdLst>
                  <a:gd name="T0" fmla="*/ 0 w 1135"/>
                  <a:gd name="T1" fmla="*/ 0 h 1426"/>
                  <a:gd name="T2" fmla="*/ 1135 w 1135"/>
                  <a:gd name="T3" fmla="*/ 0 h 1426"/>
                  <a:gd name="T4" fmla="*/ 0 w 1135"/>
                  <a:gd name="T5" fmla="*/ 1426 h 1426"/>
                  <a:gd name="T6" fmla="*/ 0 w 1135"/>
                  <a:gd name="T7" fmla="*/ 0 h 14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35" h="1426">
                    <a:moveTo>
                      <a:pt x="0" y="0"/>
                    </a:moveTo>
                    <a:lnTo>
                      <a:pt x="1135" y="0"/>
                    </a:lnTo>
                    <a:lnTo>
                      <a:pt x="0" y="14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baseline="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8" name="Freeform 11"/>
              <p:cNvSpPr/>
              <p:nvPr>
                <p:custDataLst>
                  <p:tags r:id="rId10"/>
                </p:custDataLst>
              </p:nvPr>
            </p:nvSpPr>
            <p:spPr bwMode="auto">
              <a:xfrm>
                <a:off x="890588" y="-1588"/>
                <a:ext cx="909638" cy="1141413"/>
              </a:xfrm>
              <a:custGeom>
                <a:avLst/>
                <a:gdLst>
                  <a:gd name="T0" fmla="*/ 573 w 573"/>
                  <a:gd name="T1" fmla="*/ 719 h 719"/>
                  <a:gd name="T2" fmla="*/ 0 w 573"/>
                  <a:gd name="T3" fmla="*/ 719 h 719"/>
                  <a:gd name="T4" fmla="*/ 573 w 573"/>
                  <a:gd name="T5" fmla="*/ 0 h 719"/>
                  <a:gd name="T6" fmla="*/ 573 w 573"/>
                  <a:gd name="T7" fmla="*/ 719 h 7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73" h="719">
                    <a:moveTo>
                      <a:pt x="573" y="719"/>
                    </a:moveTo>
                    <a:lnTo>
                      <a:pt x="0" y="719"/>
                    </a:lnTo>
                    <a:lnTo>
                      <a:pt x="573" y="0"/>
                    </a:lnTo>
                    <a:lnTo>
                      <a:pt x="573" y="719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baseline="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9" name="Freeform 12"/>
              <p:cNvSpPr/>
              <p:nvPr>
                <p:custDataLst>
                  <p:tags r:id="rId11"/>
                </p:custDataLst>
              </p:nvPr>
            </p:nvSpPr>
            <p:spPr bwMode="auto">
              <a:xfrm>
                <a:off x="1800225" y="-1588"/>
                <a:ext cx="906463" cy="1141413"/>
              </a:xfrm>
              <a:custGeom>
                <a:avLst/>
                <a:gdLst>
                  <a:gd name="T0" fmla="*/ 0 w 571"/>
                  <a:gd name="T1" fmla="*/ 0 h 719"/>
                  <a:gd name="T2" fmla="*/ 571 w 571"/>
                  <a:gd name="T3" fmla="*/ 0 h 719"/>
                  <a:gd name="T4" fmla="*/ 0 w 571"/>
                  <a:gd name="T5" fmla="*/ 719 h 719"/>
                  <a:gd name="T6" fmla="*/ 0 w 571"/>
                  <a:gd name="T7" fmla="*/ 0 h 7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71" h="719">
                    <a:moveTo>
                      <a:pt x="0" y="0"/>
                    </a:moveTo>
                    <a:lnTo>
                      <a:pt x="571" y="0"/>
                    </a:lnTo>
                    <a:lnTo>
                      <a:pt x="0" y="71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baseline="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2"/>
            </p:custDataLst>
          </p:nvPr>
        </p:nvSpPr>
        <p:spPr>
          <a:xfrm>
            <a:off x="583200" y="770400"/>
            <a:ext cx="3960000" cy="882000"/>
          </a:xfrm>
        </p:spPr>
        <p:txBody>
          <a:bodyPr lIns="100800" tIns="39600" rIns="75600" bIns="39600" anchor="ctr">
            <a:noAutofit/>
          </a:bodyPr>
          <a:lstStyle>
            <a:lvl1pPr>
              <a:defRPr sz="360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3"/>
            </p:custDataLst>
          </p:nvPr>
        </p:nvSpPr>
        <p:spPr>
          <a:xfrm>
            <a:off x="586800" y="1764000"/>
            <a:ext cx="3956400" cy="4093200"/>
          </a:xfrm>
        </p:spPr>
        <p:txBody>
          <a:bodyPr lIns="100800" tIns="0" rIns="82800" bIns="0"/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4"/>
            </p:custDataLst>
          </p:nvPr>
        </p:nvSpPr>
        <p:spPr>
          <a:xfrm>
            <a:off x="5101200" y="769938"/>
            <a:ext cx="6480000" cy="5087937"/>
          </a:xfrm>
        </p:spPr>
        <p:txBody>
          <a:bodyPr lIns="100800" tIns="0" rIns="82800" bIns="0"/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5"/>
            <p:custDataLst>
              <p:tags r:id="rId1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" name="页脚占位符 9"/>
          <p:cNvSpPr>
            <a:spLocks noGrp="1"/>
          </p:cNvSpPr>
          <p:nvPr>
            <p:ph type="ftr" sz="quarter" idx="16"/>
            <p:custDataLst>
              <p:tags r:id="rId16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7"/>
            <p:custDataLst>
              <p:tags r:id="rId1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2664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baseline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12" name="组合 11"/>
          <p:cNvGrpSpPr/>
          <p:nvPr userDrawn="1">
            <p:custDataLst>
              <p:tags r:id="rId3"/>
            </p:custDataLst>
          </p:nvPr>
        </p:nvGrpSpPr>
        <p:grpSpPr>
          <a:xfrm>
            <a:off x="-1588" y="-1588"/>
            <a:ext cx="943697" cy="788811"/>
            <a:chOff x="-1588" y="-1588"/>
            <a:chExt cx="2708276" cy="2263775"/>
          </a:xfrm>
        </p:grpSpPr>
        <p:sp>
          <p:nvSpPr>
            <p:cNvPr id="13" name="Freeform 10"/>
            <p:cNvSpPr/>
            <p:nvPr>
              <p:custDataLst>
                <p:tags r:id="rId4"/>
              </p:custDataLst>
            </p:nvPr>
          </p:nvSpPr>
          <p:spPr bwMode="auto">
            <a:xfrm>
              <a:off x="-1588" y="-1588"/>
              <a:ext cx="1801813" cy="2263775"/>
            </a:xfrm>
            <a:custGeom>
              <a:avLst/>
              <a:gdLst>
                <a:gd name="T0" fmla="*/ 0 w 1135"/>
                <a:gd name="T1" fmla="*/ 0 h 1426"/>
                <a:gd name="T2" fmla="*/ 1135 w 1135"/>
                <a:gd name="T3" fmla="*/ 0 h 1426"/>
                <a:gd name="T4" fmla="*/ 0 w 1135"/>
                <a:gd name="T5" fmla="*/ 1426 h 1426"/>
                <a:gd name="T6" fmla="*/ 0 w 1135"/>
                <a:gd name="T7" fmla="*/ 0 h 1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35" h="1426">
                  <a:moveTo>
                    <a:pt x="0" y="0"/>
                  </a:moveTo>
                  <a:lnTo>
                    <a:pt x="1135" y="0"/>
                  </a:lnTo>
                  <a:lnTo>
                    <a:pt x="0" y="14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baseline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4" name="Freeform 11"/>
            <p:cNvSpPr/>
            <p:nvPr>
              <p:custDataLst>
                <p:tags r:id="rId5"/>
              </p:custDataLst>
            </p:nvPr>
          </p:nvSpPr>
          <p:spPr bwMode="auto">
            <a:xfrm>
              <a:off x="890588" y="-1588"/>
              <a:ext cx="909638" cy="1141413"/>
            </a:xfrm>
            <a:custGeom>
              <a:avLst/>
              <a:gdLst>
                <a:gd name="T0" fmla="*/ 573 w 573"/>
                <a:gd name="T1" fmla="*/ 719 h 719"/>
                <a:gd name="T2" fmla="*/ 0 w 573"/>
                <a:gd name="T3" fmla="*/ 719 h 719"/>
                <a:gd name="T4" fmla="*/ 573 w 573"/>
                <a:gd name="T5" fmla="*/ 0 h 719"/>
                <a:gd name="T6" fmla="*/ 573 w 573"/>
                <a:gd name="T7" fmla="*/ 719 h 7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3" h="719">
                  <a:moveTo>
                    <a:pt x="573" y="719"/>
                  </a:moveTo>
                  <a:lnTo>
                    <a:pt x="0" y="719"/>
                  </a:lnTo>
                  <a:lnTo>
                    <a:pt x="573" y="0"/>
                  </a:lnTo>
                  <a:lnTo>
                    <a:pt x="573" y="71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baseline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5" name="Freeform 12"/>
            <p:cNvSpPr/>
            <p:nvPr>
              <p:custDataLst>
                <p:tags r:id="rId6"/>
              </p:custDataLst>
            </p:nvPr>
          </p:nvSpPr>
          <p:spPr bwMode="auto">
            <a:xfrm>
              <a:off x="1800225" y="-1588"/>
              <a:ext cx="906463" cy="1141413"/>
            </a:xfrm>
            <a:custGeom>
              <a:avLst/>
              <a:gdLst>
                <a:gd name="T0" fmla="*/ 0 w 571"/>
                <a:gd name="T1" fmla="*/ 0 h 719"/>
                <a:gd name="T2" fmla="*/ 571 w 571"/>
                <a:gd name="T3" fmla="*/ 0 h 719"/>
                <a:gd name="T4" fmla="*/ 0 w 571"/>
                <a:gd name="T5" fmla="*/ 719 h 719"/>
                <a:gd name="T6" fmla="*/ 0 w 571"/>
                <a:gd name="T7" fmla="*/ 0 h 7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1" h="719">
                  <a:moveTo>
                    <a:pt x="0" y="0"/>
                  </a:moveTo>
                  <a:lnTo>
                    <a:pt x="571" y="0"/>
                  </a:lnTo>
                  <a:lnTo>
                    <a:pt x="0" y="7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baseline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16" name="组合 15"/>
          <p:cNvGrpSpPr/>
          <p:nvPr userDrawn="1">
            <p:custDataLst>
              <p:tags r:id="rId7"/>
            </p:custDataLst>
          </p:nvPr>
        </p:nvGrpSpPr>
        <p:grpSpPr>
          <a:xfrm flipH="1" flipV="1">
            <a:off x="11248303" y="6069189"/>
            <a:ext cx="943697" cy="788811"/>
            <a:chOff x="-1588" y="-1588"/>
            <a:chExt cx="2708276" cy="2263775"/>
          </a:xfrm>
        </p:grpSpPr>
        <p:sp>
          <p:nvSpPr>
            <p:cNvPr id="17" name="Freeform 10"/>
            <p:cNvSpPr/>
            <p:nvPr>
              <p:custDataLst>
                <p:tags r:id="rId8"/>
              </p:custDataLst>
            </p:nvPr>
          </p:nvSpPr>
          <p:spPr bwMode="auto">
            <a:xfrm>
              <a:off x="-1588" y="-1588"/>
              <a:ext cx="1801813" cy="2263775"/>
            </a:xfrm>
            <a:custGeom>
              <a:avLst/>
              <a:gdLst>
                <a:gd name="T0" fmla="*/ 0 w 1135"/>
                <a:gd name="T1" fmla="*/ 0 h 1426"/>
                <a:gd name="T2" fmla="*/ 1135 w 1135"/>
                <a:gd name="T3" fmla="*/ 0 h 1426"/>
                <a:gd name="T4" fmla="*/ 0 w 1135"/>
                <a:gd name="T5" fmla="*/ 1426 h 1426"/>
                <a:gd name="T6" fmla="*/ 0 w 1135"/>
                <a:gd name="T7" fmla="*/ 0 h 1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35" h="1426">
                  <a:moveTo>
                    <a:pt x="0" y="0"/>
                  </a:moveTo>
                  <a:lnTo>
                    <a:pt x="1135" y="0"/>
                  </a:lnTo>
                  <a:lnTo>
                    <a:pt x="0" y="14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baseline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8" name="Freeform 11"/>
            <p:cNvSpPr/>
            <p:nvPr>
              <p:custDataLst>
                <p:tags r:id="rId9"/>
              </p:custDataLst>
            </p:nvPr>
          </p:nvSpPr>
          <p:spPr bwMode="auto">
            <a:xfrm>
              <a:off x="890588" y="-1588"/>
              <a:ext cx="909638" cy="1141413"/>
            </a:xfrm>
            <a:custGeom>
              <a:avLst/>
              <a:gdLst>
                <a:gd name="T0" fmla="*/ 573 w 573"/>
                <a:gd name="T1" fmla="*/ 719 h 719"/>
                <a:gd name="T2" fmla="*/ 0 w 573"/>
                <a:gd name="T3" fmla="*/ 719 h 719"/>
                <a:gd name="T4" fmla="*/ 573 w 573"/>
                <a:gd name="T5" fmla="*/ 0 h 719"/>
                <a:gd name="T6" fmla="*/ 573 w 573"/>
                <a:gd name="T7" fmla="*/ 719 h 7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3" h="719">
                  <a:moveTo>
                    <a:pt x="573" y="719"/>
                  </a:moveTo>
                  <a:lnTo>
                    <a:pt x="0" y="719"/>
                  </a:lnTo>
                  <a:lnTo>
                    <a:pt x="573" y="0"/>
                  </a:lnTo>
                  <a:lnTo>
                    <a:pt x="573" y="71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baseline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9" name="Freeform 12"/>
            <p:cNvSpPr/>
            <p:nvPr>
              <p:custDataLst>
                <p:tags r:id="rId10"/>
              </p:custDataLst>
            </p:nvPr>
          </p:nvSpPr>
          <p:spPr bwMode="auto">
            <a:xfrm>
              <a:off x="1800225" y="-1588"/>
              <a:ext cx="906463" cy="1141413"/>
            </a:xfrm>
            <a:custGeom>
              <a:avLst/>
              <a:gdLst>
                <a:gd name="T0" fmla="*/ 0 w 571"/>
                <a:gd name="T1" fmla="*/ 0 h 719"/>
                <a:gd name="T2" fmla="*/ 571 w 571"/>
                <a:gd name="T3" fmla="*/ 0 h 719"/>
                <a:gd name="T4" fmla="*/ 0 w 571"/>
                <a:gd name="T5" fmla="*/ 719 h 719"/>
                <a:gd name="T6" fmla="*/ 0 w 571"/>
                <a:gd name="T7" fmla="*/ 0 h 7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1" h="719">
                  <a:moveTo>
                    <a:pt x="0" y="0"/>
                  </a:moveTo>
                  <a:lnTo>
                    <a:pt x="571" y="0"/>
                  </a:lnTo>
                  <a:lnTo>
                    <a:pt x="0" y="7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baseline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11"/>
            </p:custDataLst>
          </p:nvPr>
        </p:nvSpPr>
        <p:spPr>
          <a:xfrm>
            <a:off x="612000" y="781200"/>
            <a:ext cx="10976400" cy="626400"/>
          </a:xfrm>
        </p:spPr>
        <p:txBody>
          <a:bodyPr lIns="100800" tIns="39600" rIns="75600" bIns="39600" anchor="ctr">
            <a:noAutofit/>
          </a:bodyPr>
          <a:lstStyle>
            <a:lvl1pPr algn="ctr">
              <a:defRPr sz="360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2"/>
            </p:custDataLst>
          </p:nvPr>
        </p:nvSpPr>
        <p:spPr>
          <a:xfrm>
            <a:off x="612000" y="1659600"/>
            <a:ext cx="10975975" cy="828000"/>
          </a:xfrm>
        </p:spPr>
        <p:txBody>
          <a:bodyPr lIns="100800" tIns="0" rIns="82800" bIns="0"/>
          <a:lstStyle>
            <a:lvl1pPr marL="0" indent="0" algn="ctr">
              <a:buNone/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3"/>
            </p:custDataLst>
          </p:nvPr>
        </p:nvSpPr>
        <p:spPr>
          <a:xfrm>
            <a:off x="612775" y="2808000"/>
            <a:ext cx="10965600" cy="3430800"/>
          </a:xfrm>
        </p:spPr>
        <p:txBody>
          <a:bodyPr lIns="100800" tIns="0" rIns="82800" bIns="0"/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5"/>
            <p:custDataLst>
              <p:tags r:id="rId1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6"/>
            <p:custDataLst>
              <p:tags r:id="rId1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7"/>
            <p:custDataLst>
              <p:tags r:id="rId1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0" y="5029201"/>
            <a:ext cx="12192000" cy="182879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baseline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12" name="组合 11"/>
          <p:cNvGrpSpPr/>
          <p:nvPr userDrawn="1">
            <p:custDataLst>
              <p:tags r:id="rId3"/>
            </p:custDataLst>
          </p:nvPr>
        </p:nvGrpSpPr>
        <p:grpSpPr>
          <a:xfrm>
            <a:off x="-1588" y="-1588"/>
            <a:ext cx="943697" cy="788811"/>
            <a:chOff x="-1588" y="-1588"/>
            <a:chExt cx="2708276" cy="2263775"/>
          </a:xfrm>
        </p:grpSpPr>
        <p:sp>
          <p:nvSpPr>
            <p:cNvPr id="13" name="Freeform 10"/>
            <p:cNvSpPr/>
            <p:nvPr>
              <p:custDataLst>
                <p:tags r:id="rId4"/>
              </p:custDataLst>
            </p:nvPr>
          </p:nvSpPr>
          <p:spPr bwMode="auto">
            <a:xfrm>
              <a:off x="-1588" y="-1588"/>
              <a:ext cx="1801813" cy="2263775"/>
            </a:xfrm>
            <a:custGeom>
              <a:avLst/>
              <a:gdLst>
                <a:gd name="T0" fmla="*/ 0 w 1135"/>
                <a:gd name="T1" fmla="*/ 0 h 1426"/>
                <a:gd name="T2" fmla="*/ 1135 w 1135"/>
                <a:gd name="T3" fmla="*/ 0 h 1426"/>
                <a:gd name="T4" fmla="*/ 0 w 1135"/>
                <a:gd name="T5" fmla="*/ 1426 h 1426"/>
                <a:gd name="T6" fmla="*/ 0 w 1135"/>
                <a:gd name="T7" fmla="*/ 0 h 1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35" h="1426">
                  <a:moveTo>
                    <a:pt x="0" y="0"/>
                  </a:moveTo>
                  <a:lnTo>
                    <a:pt x="1135" y="0"/>
                  </a:lnTo>
                  <a:lnTo>
                    <a:pt x="0" y="14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baseline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4" name="Freeform 11"/>
            <p:cNvSpPr/>
            <p:nvPr>
              <p:custDataLst>
                <p:tags r:id="rId5"/>
              </p:custDataLst>
            </p:nvPr>
          </p:nvSpPr>
          <p:spPr bwMode="auto">
            <a:xfrm>
              <a:off x="890588" y="-1588"/>
              <a:ext cx="909638" cy="1141413"/>
            </a:xfrm>
            <a:custGeom>
              <a:avLst/>
              <a:gdLst>
                <a:gd name="T0" fmla="*/ 573 w 573"/>
                <a:gd name="T1" fmla="*/ 719 h 719"/>
                <a:gd name="T2" fmla="*/ 0 w 573"/>
                <a:gd name="T3" fmla="*/ 719 h 719"/>
                <a:gd name="T4" fmla="*/ 573 w 573"/>
                <a:gd name="T5" fmla="*/ 0 h 719"/>
                <a:gd name="T6" fmla="*/ 573 w 573"/>
                <a:gd name="T7" fmla="*/ 719 h 7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3" h="719">
                  <a:moveTo>
                    <a:pt x="573" y="719"/>
                  </a:moveTo>
                  <a:lnTo>
                    <a:pt x="0" y="719"/>
                  </a:lnTo>
                  <a:lnTo>
                    <a:pt x="573" y="0"/>
                  </a:lnTo>
                  <a:lnTo>
                    <a:pt x="573" y="71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baseline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5" name="Freeform 12"/>
            <p:cNvSpPr/>
            <p:nvPr>
              <p:custDataLst>
                <p:tags r:id="rId6"/>
              </p:custDataLst>
            </p:nvPr>
          </p:nvSpPr>
          <p:spPr bwMode="auto">
            <a:xfrm>
              <a:off x="1800225" y="-1588"/>
              <a:ext cx="906463" cy="1141413"/>
            </a:xfrm>
            <a:custGeom>
              <a:avLst/>
              <a:gdLst>
                <a:gd name="T0" fmla="*/ 0 w 571"/>
                <a:gd name="T1" fmla="*/ 0 h 719"/>
                <a:gd name="T2" fmla="*/ 571 w 571"/>
                <a:gd name="T3" fmla="*/ 0 h 719"/>
                <a:gd name="T4" fmla="*/ 0 w 571"/>
                <a:gd name="T5" fmla="*/ 719 h 719"/>
                <a:gd name="T6" fmla="*/ 0 w 571"/>
                <a:gd name="T7" fmla="*/ 0 h 7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1" h="719">
                  <a:moveTo>
                    <a:pt x="0" y="0"/>
                  </a:moveTo>
                  <a:lnTo>
                    <a:pt x="571" y="0"/>
                  </a:lnTo>
                  <a:lnTo>
                    <a:pt x="0" y="7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baseline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16" name="组合 15"/>
          <p:cNvGrpSpPr/>
          <p:nvPr userDrawn="1">
            <p:custDataLst>
              <p:tags r:id="rId7"/>
            </p:custDataLst>
          </p:nvPr>
        </p:nvGrpSpPr>
        <p:grpSpPr>
          <a:xfrm flipH="1" flipV="1">
            <a:off x="11248303" y="6069189"/>
            <a:ext cx="943697" cy="788811"/>
            <a:chOff x="-1588" y="-1588"/>
            <a:chExt cx="2708276" cy="2263775"/>
          </a:xfrm>
        </p:grpSpPr>
        <p:sp>
          <p:nvSpPr>
            <p:cNvPr id="17" name="Freeform 10"/>
            <p:cNvSpPr/>
            <p:nvPr>
              <p:custDataLst>
                <p:tags r:id="rId8"/>
              </p:custDataLst>
            </p:nvPr>
          </p:nvSpPr>
          <p:spPr bwMode="auto">
            <a:xfrm>
              <a:off x="-1588" y="-1588"/>
              <a:ext cx="1801813" cy="2263775"/>
            </a:xfrm>
            <a:custGeom>
              <a:avLst/>
              <a:gdLst>
                <a:gd name="T0" fmla="*/ 0 w 1135"/>
                <a:gd name="T1" fmla="*/ 0 h 1426"/>
                <a:gd name="T2" fmla="*/ 1135 w 1135"/>
                <a:gd name="T3" fmla="*/ 0 h 1426"/>
                <a:gd name="T4" fmla="*/ 0 w 1135"/>
                <a:gd name="T5" fmla="*/ 1426 h 1426"/>
                <a:gd name="T6" fmla="*/ 0 w 1135"/>
                <a:gd name="T7" fmla="*/ 0 h 1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35" h="1426">
                  <a:moveTo>
                    <a:pt x="0" y="0"/>
                  </a:moveTo>
                  <a:lnTo>
                    <a:pt x="1135" y="0"/>
                  </a:lnTo>
                  <a:lnTo>
                    <a:pt x="0" y="14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baseline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8" name="Freeform 11"/>
            <p:cNvSpPr/>
            <p:nvPr>
              <p:custDataLst>
                <p:tags r:id="rId9"/>
              </p:custDataLst>
            </p:nvPr>
          </p:nvSpPr>
          <p:spPr bwMode="auto">
            <a:xfrm>
              <a:off x="890588" y="-1588"/>
              <a:ext cx="909638" cy="1141413"/>
            </a:xfrm>
            <a:custGeom>
              <a:avLst/>
              <a:gdLst>
                <a:gd name="T0" fmla="*/ 573 w 573"/>
                <a:gd name="T1" fmla="*/ 719 h 719"/>
                <a:gd name="T2" fmla="*/ 0 w 573"/>
                <a:gd name="T3" fmla="*/ 719 h 719"/>
                <a:gd name="T4" fmla="*/ 573 w 573"/>
                <a:gd name="T5" fmla="*/ 0 h 719"/>
                <a:gd name="T6" fmla="*/ 573 w 573"/>
                <a:gd name="T7" fmla="*/ 719 h 7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3" h="719">
                  <a:moveTo>
                    <a:pt x="573" y="719"/>
                  </a:moveTo>
                  <a:lnTo>
                    <a:pt x="0" y="719"/>
                  </a:lnTo>
                  <a:lnTo>
                    <a:pt x="573" y="0"/>
                  </a:lnTo>
                  <a:lnTo>
                    <a:pt x="573" y="71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baseline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9" name="Freeform 12"/>
            <p:cNvSpPr/>
            <p:nvPr>
              <p:custDataLst>
                <p:tags r:id="rId10"/>
              </p:custDataLst>
            </p:nvPr>
          </p:nvSpPr>
          <p:spPr bwMode="auto">
            <a:xfrm>
              <a:off x="1800225" y="-1588"/>
              <a:ext cx="906463" cy="1141413"/>
            </a:xfrm>
            <a:custGeom>
              <a:avLst/>
              <a:gdLst>
                <a:gd name="T0" fmla="*/ 0 w 571"/>
                <a:gd name="T1" fmla="*/ 0 h 719"/>
                <a:gd name="T2" fmla="*/ 571 w 571"/>
                <a:gd name="T3" fmla="*/ 0 h 719"/>
                <a:gd name="T4" fmla="*/ 0 w 571"/>
                <a:gd name="T5" fmla="*/ 719 h 719"/>
                <a:gd name="T6" fmla="*/ 0 w 571"/>
                <a:gd name="T7" fmla="*/ 0 h 7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1" h="719">
                  <a:moveTo>
                    <a:pt x="0" y="0"/>
                  </a:moveTo>
                  <a:lnTo>
                    <a:pt x="571" y="0"/>
                  </a:lnTo>
                  <a:lnTo>
                    <a:pt x="0" y="7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baseline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11"/>
            </p:custDataLst>
          </p:nvPr>
        </p:nvSpPr>
        <p:spPr>
          <a:xfrm>
            <a:off x="604800" y="669600"/>
            <a:ext cx="10976400" cy="565200"/>
          </a:xfrm>
        </p:spPr>
        <p:txBody>
          <a:bodyPr lIns="100800" tIns="39600" rIns="75600" bIns="39600" anchor="ctr">
            <a:noAutofit/>
          </a:bodyPr>
          <a:lstStyle>
            <a:lvl1pPr algn="ctr">
              <a:defRPr sz="320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2"/>
            </p:custDataLst>
          </p:nvPr>
        </p:nvSpPr>
        <p:spPr>
          <a:xfrm>
            <a:off x="604837" y="1681200"/>
            <a:ext cx="10990800" cy="3211200"/>
          </a:xfrm>
        </p:spPr>
        <p:txBody>
          <a:bodyPr lIns="100800" tIns="0" rIns="82800" bIns="0"/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13"/>
            </p:custDataLst>
          </p:nvPr>
        </p:nvSpPr>
        <p:spPr>
          <a:xfrm>
            <a:off x="594000" y="5180400"/>
            <a:ext cx="11001600" cy="1011600"/>
          </a:xfrm>
        </p:spPr>
        <p:txBody>
          <a:bodyPr lIns="100800" tIns="0" rIns="82800" bIns="0"/>
          <a:lstStyle>
            <a:lvl1pPr marL="0" indent="0">
              <a:buNone/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5"/>
            <p:custDataLst>
              <p:tags r:id="rId1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" name="页脚占位符 9"/>
          <p:cNvSpPr>
            <a:spLocks noGrp="1"/>
          </p:cNvSpPr>
          <p:nvPr>
            <p:ph type="ftr" sz="quarter" idx="16"/>
            <p:custDataLst>
              <p:tags r:id="rId1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7"/>
            <p:custDataLst>
              <p:tags r:id="rId1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baseline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14" name="组合 13"/>
          <p:cNvGrpSpPr/>
          <p:nvPr userDrawn="1">
            <p:custDataLst>
              <p:tags r:id="rId3"/>
            </p:custDataLst>
          </p:nvPr>
        </p:nvGrpSpPr>
        <p:grpSpPr>
          <a:xfrm>
            <a:off x="-1588" y="-1588"/>
            <a:ext cx="943697" cy="788811"/>
            <a:chOff x="-1588" y="-1588"/>
            <a:chExt cx="2708276" cy="2263775"/>
          </a:xfrm>
        </p:grpSpPr>
        <p:sp>
          <p:nvSpPr>
            <p:cNvPr id="15" name="Freeform 10"/>
            <p:cNvSpPr/>
            <p:nvPr>
              <p:custDataLst>
                <p:tags r:id="rId4"/>
              </p:custDataLst>
            </p:nvPr>
          </p:nvSpPr>
          <p:spPr bwMode="auto">
            <a:xfrm>
              <a:off x="-1588" y="-1588"/>
              <a:ext cx="1801813" cy="2263775"/>
            </a:xfrm>
            <a:custGeom>
              <a:avLst/>
              <a:gdLst>
                <a:gd name="T0" fmla="*/ 0 w 1135"/>
                <a:gd name="T1" fmla="*/ 0 h 1426"/>
                <a:gd name="T2" fmla="*/ 1135 w 1135"/>
                <a:gd name="T3" fmla="*/ 0 h 1426"/>
                <a:gd name="T4" fmla="*/ 0 w 1135"/>
                <a:gd name="T5" fmla="*/ 1426 h 1426"/>
                <a:gd name="T6" fmla="*/ 0 w 1135"/>
                <a:gd name="T7" fmla="*/ 0 h 1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35" h="1426">
                  <a:moveTo>
                    <a:pt x="0" y="0"/>
                  </a:moveTo>
                  <a:lnTo>
                    <a:pt x="1135" y="0"/>
                  </a:lnTo>
                  <a:lnTo>
                    <a:pt x="0" y="14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baseline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6" name="Freeform 11"/>
            <p:cNvSpPr/>
            <p:nvPr>
              <p:custDataLst>
                <p:tags r:id="rId5"/>
              </p:custDataLst>
            </p:nvPr>
          </p:nvSpPr>
          <p:spPr bwMode="auto">
            <a:xfrm>
              <a:off x="890588" y="-1588"/>
              <a:ext cx="909638" cy="1141413"/>
            </a:xfrm>
            <a:custGeom>
              <a:avLst/>
              <a:gdLst>
                <a:gd name="T0" fmla="*/ 573 w 573"/>
                <a:gd name="T1" fmla="*/ 719 h 719"/>
                <a:gd name="T2" fmla="*/ 0 w 573"/>
                <a:gd name="T3" fmla="*/ 719 h 719"/>
                <a:gd name="T4" fmla="*/ 573 w 573"/>
                <a:gd name="T5" fmla="*/ 0 h 719"/>
                <a:gd name="T6" fmla="*/ 573 w 573"/>
                <a:gd name="T7" fmla="*/ 719 h 7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3" h="719">
                  <a:moveTo>
                    <a:pt x="573" y="719"/>
                  </a:moveTo>
                  <a:lnTo>
                    <a:pt x="0" y="719"/>
                  </a:lnTo>
                  <a:lnTo>
                    <a:pt x="573" y="0"/>
                  </a:lnTo>
                  <a:lnTo>
                    <a:pt x="573" y="71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baseline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7" name="Freeform 12"/>
            <p:cNvSpPr/>
            <p:nvPr>
              <p:custDataLst>
                <p:tags r:id="rId6"/>
              </p:custDataLst>
            </p:nvPr>
          </p:nvSpPr>
          <p:spPr bwMode="auto">
            <a:xfrm>
              <a:off x="1800225" y="-1588"/>
              <a:ext cx="906463" cy="1141413"/>
            </a:xfrm>
            <a:custGeom>
              <a:avLst/>
              <a:gdLst>
                <a:gd name="T0" fmla="*/ 0 w 571"/>
                <a:gd name="T1" fmla="*/ 0 h 719"/>
                <a:gd name="T2" fmla="*/ 571 w 571"/>
                <a:gd name="T3" fmla="*/ 0 h 719"/>
                <a:gd name="T4" fmla="*/ 0 w 571"/>
                <a:gd name="T5" fmla="*/ 719 h 719"/>
                <a:gd name="T6" fmla="*/ 0 w 571"/>
                <a:gd name="T7" fmla="*/ 0 h 7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1" h="719">
                  <a:moveTo>
                    <a:pt x="0" y="0"/>
                  </a:moveTo>
                  <a:lnTo>
                    <a:pt x="571" y="0"/>
                  </a:lnTo>
                  <a:lnTo>
                    <a:pt x="0" y="7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baseline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18" name="组合 17"/>
          <p:cNvGrpSpPr/>
          <p:nvPr userDrawn="1">
            <p:custDataLst>
              <p:tags r:id="rId7"/>
            </p:custDataLst>
          </p:nvPr>
        </p:nvGrpSpPr>
        <p:grpSpPr>
          <a:xfrm flipH="1" flipV="1">
            <a:off x="11248303" y="6069189"/>
            <a:ext cx="943697" cy="788811"/>
            <a:chOff x="-1588" y="-1588"/>
            <a:chExt cx="2708276" cy="2263775"/>
          </a:xfrm>
        </p:grpSpPr>
        <p:sp>
          <p:nvSpPr>
            <p:cNvPr id="19" name="Freeform 10"/>
            <p:cNvSpPr/>
            <p:nvPr>
              <p:custDataLst>
                <p:tags r:id="rId8"/>
              </p:custDataLst>
            </p:nvPr>
          </p:nvSpPr>
          <p:spPr bwMode="auto">
            <a:xfrm>
              <a:off x="-1588" y="-1588"/>
              <a:ext cx="1801813" cy="2263775"/>
            </a:xfrm>
            <a:custGeom>
              <a:avLst/>
              <a:gdLst>
                <a:gd name="T0" fmla="*/ 0 w 1135"/>
                <a:gd name="T1" fmla="*/ 0 h 1426"/>
                <a:gd name="T2" fmla="*/ 1135 w 1135"/>
                <a:gd name="T3" fmla="*/ 0 h 1426"/>
                <a:gd name="T4" fmla="*/ 0 w 1135"/>
                <a:gd name="T5" fmla="*/ 1426 h 1426"/>
                <a:gd name="T6" fmla="*/ 0 w 1135"/>
                <a:gd name="T7" fmla="*/ 0 h 1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35" h="1426">
                  <a:moveTo>
                    <a:pt x="0" y="0"/>
                  </a:moveTo>
                  <a:lnTo>
                    <a:pt x="1135" y="0"/>
                  </a:lnTo>
                  <a:lnTo>
                    <a:pt x="0" y="14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baseline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0" name="Freeform 11"/>
            <p:cNvSpPr/>
            <p:nvPr>
              <p:custDataLst>
                <p:tags r:id="rId9"/>
              </p:custDataLst>
            </p:nvPr>
          </p:nvSpPr>
          <p:spPr bwMode="auto">
            <a:xfrm>
              <a:off x="890588" y="-1588"/>
              <a:ext cx="909638" cy="1141413"/>
            </a:xfrm>
            <a:custGeom>
              <a:avLst/>
              <a:gdLst>
                <a:gd name="T0" fmla="*/ 573 w 573"/>
                <a:gd name="T1" fmla="*/ 719 h 719"/>
                <a:gd name="T2" fmla="*/ 0 w 573"/>
                <a:gd name="T3" fmla="*/ 719 h 719"/>
                <a:gd name="T4" fmla="*/ 573 w 573"/>
                <a:gd name="T5" fmla="*/ 0 h 719"/>
                <a:gd name="T6" fmla="*/ 573 w 573"/>
                <a:gd name="T7" fmla="*/ 719 h 7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3" h="719">
                  <a:moveTo>
                    <a:pt x="573" y="719"/>
                  </a:moveTo>
                  <a:lnTo>
                    <a:pt x="0" y="719"/>
                  </a:lnTo>
                  <a:lnTo>
                    <a:pt x="573" y="0"/>
                  </a:lnTo>
                  <a:lnTo>
                    <a:pt x="573" y="71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baseline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1" name="Freeform 12"/>
            <p:cNvSpPr/>
            <p:nvPr>
              <p:custDataLst>
                <p:tags r:id="rId10"/>
              </p:custDataLst>
            </p:nvPr>
          </p:nvSpPr>
          <p:spPr bwMode="auto">
            <a:xfrm>
              <a:off x="1800225" y="-1588"/>
              <a:ext cx="906463" cy="1141413"/>
            </a:xfrm>
            <a:custGeom>
              <a:avLst/>
              <a:gdLst>
                <a:gd name="T0" fmla="*/ 0 w 571"/>
                <a:gd name="T1" fmla="*/ 0 h 719"/>
                <a:gd name="T2" fmla="*/ 571 w 571"/>
                <a:gd name="T3" fmla="*/ 0 h 719"/>
                <a:gd name="T4" fmla="*/ 0 w 571"/>
                <a:gd name="T5" fmla="*/ 719 h 719"/>
                <a:gd name="T6" fmla="*/ 0 w 571"/>
                <a:gd name="T7" fmla="*/ 0 h 7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1" h="719">
                  <a:moveTo>
                    <a:pt x="0" y="0"/>
                  </a:moveTo>
                  <a:lnTo>
                    <a:pt x="571" y="0"/>
                  </a:lnTo>
                  <a:lnTo>
                    <a:pt x="0" y="7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baseline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11"/>
            </p:custDataLst>
          </p:nvPr>
        </p:nvSpPr>
        <p:spPr>
          <a:xfrm>
            <a:off x="579600" y="237600"/>
            <a:ext cx="11037600" cy="441964"/>
          </a:xfrm>
        </p:spPr>
        <p:txBody>
          <a:bodyPr lIns="100800" tIns="39600" rIns="75600" bIns="39600">
            <a:no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2"/>
            </p:custDataLst>
          </p:nvPr>
        </p:nvSpPr>
        <p:spPr>
          <a:xfrm>
            <a:off x="579600" y="1663200"/>
            <a:ext cx="5342400" cy="2894400"/>
          </a:xfrm>
        </p:spPr>
        <p:txBody>
          <a:bodyPr lIns="100800" tIns="0" rIns="82800" bIns="0"/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3"/>
            </p:custDataLst>
          </p:nvPr>
        </p:nvSpPr>
        <p:spPr>
          <a:xfrm>
            <a:off x="6242400" y="1663200"/>
            <a:ext cx="5367600" cy="2894400"/>
          </a:xfrm>
        </p:spPr>
        <p:txBody>
          <a:bodyPr lIns="100800" tIns="0" rIns="82800" bIns="0"/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4"/>
            </p:custDataLst>
          </p:nvPr>
        </p:nvSpPr>
        <p:spPr>
          <a:xfrm>
            <a:off x="572400" y="4816800"/>
            <a:ext cx="5342400" cy="781200"/>
          </a:xfrm>
        </p:spPr>
        <p:txBody>
          <a:bodyPr lIns="100800" tIns="0" rIns="82800" bIns="0"/>
          <a:lstStyle>
            <a:lvl1pPr marL="0" indent="0">
              <a:buNone/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5"/>
            </p:custDataLst>
          </p:nvPr>
        </p:nvSpPr>
        <p:spPr>
          <a:xfrm>
            <a:off x="6253200" y="4813200"/>
            <a:ext cx="5367600" cy="781200"/>
          </a:xfrm>
        </p:spPr>
        <p:txBody>
          <a:bodyPr lIns="100800" tIns="0" rIns="82800" bIns="0"/>
          <a:lstStyle>
            <a:lvl1pPr marL="0" indent="0">
              <a:buNone/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7"/>
            <p:custDataLst>
              <p:tags r:id="rId1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8"/>
            <p:custDataLst>
              <p:tags r:id="rId17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2" name="灯片编号占位符 11"/>
          <p:cNvSpPr>
            <a:spLocks noGrp="1"/>
          </p:cNvSpPr>
          <p:nvPr>
            <p:ph type="sldNum" sz="quarter" idx="19"/>
            <p:custDataLst>
              <p:tags r:id="rId1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959224"/>
            <a:ext cx="12192000" cy="4939553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baseline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11" name="组合 10"/>
          <p:cNvGrpSpPr/>
          <p:nvPr userDrawn="1">
            <p:custDataLst>
              <p:tags r:id="rId3"/>
            </p:custDataLst>
          </p:nvPr>
        </p:nvGrpSpPr>
        <p:grpSpPr>
          <a:xfrm>
            <a:off x="-1588" y="-1588"/>
            <a:ext cx="12193588" cy="6861175"/>
            <a:chOff x="-1588" y="-1588"/>
            <a:chExt cx="12193588" cy="6861175"/>
          </a:xfrm>
        </p:grpSpPr>
        <p:grpSp>
          <p:nvGrpSpPr>
            <p:cNvPr id="12" name="组合 11"/>
            <p:cNvGrpSpPr/>
            <p:nvPr userDrawn="1">
              <p:custDataLst>
                <p:tags r:id="rId4"/>
              </p:custDataLst>
            </p:nvPr>
          </p:nvGrpSpPr>
          <p:grpSpPr>
            <a:xfrm>
              <a:off x="-1588" y="-1588"/>
              <a:ext cx="1219689" cy="1019505"/>
              <a:chOff x="-1588" y="-1588"/>
              <a:chExt cx="2708276" cy="2263775"/>
            </a:xfrm>
          </p:grpSpPr>
          <p:sp>
            <p:nvSpPr>
              <p:cNvPr id="18" name="Freeform 10"/>
              <p:cNvSpPr/>
              <p:nvPr>
                <p:custDataLst>
                  <p:tags r:id="rId5"/>
                </p:custDataLst>
              </p:nvPr>
            </p:nvSpPr>
            <p:spPr bwMode="auto">
              <a:xfrm>
                <a:off x="-1588" y="-1588"/>
                <a:ext cx="1801813" cy="2263775"/>
              </a:xfrm>
              <a:custGeom>
                <a:avLst/>
                <a:gdLst>
                  <a:gd name="T0" fmla="*/ 0 w 1135"/>
                  <a:gd name="T1" fmla="*/ 0 h 1426"/>
                  <a:gd name="T2" fmla="*/ 1135 w 1135"/>
                  <a:gd name="T3" fmla="*/ 0 h 1426"/>
                  <a:gd name="T4" fmla="*/ 0 w 1135"/>
                  <a:gd name="T5" fmla="*/ 1426 h 1426"/>
                  <a:gd name="T6" fmla="*/ 0 w 1135"/>
                  <a:gd name="T7" fmla="*/ 0 h 14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35" h="1426">
                    <a:moveTo>
                      <a:pt x="0" y="0"/>
                    </a:moveTo>
                    <a:lnTo>
                      <a:pt x="1135" y="0"/>
                    </a:lnTo>
                    <a:lnTo>
                      <a:pt x="0" y="14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" name="Freeform 11"/>
              <p:cNvSpPr/>
              <p:nvPr>
                <p:custDataLst>
                  <p:tags r:id="rId6"/>
                </p:custDataLst>
              </p:nvPr>
            </p:nvSpPr>
            <p:spPr bwMode="auto">
              <a:xfrm>
                <a:off x="890588" y="-1588"/>
                <a:ext cx="909638" cy="1141413"/>
              </a:xfrm>
              <a:custGeom>
                <a:avLst/>
                <a:gdLst>
                  <a:gd name="T0" fmla="*/ 573 w 573"/>
                  <a:gd name="T1" fmla="*/ 719 h 719"/>
                  <a:gd name="T2" fmla="*/ 0 w 573"/>
                  <a:gd name="T3" fmla="*/ 719 h 719"/>
                  <a:gd name="T4" fmla="*/ 573 w 573"/>
                  <a:gd name="T5" fmla="*/ 0 h 719"/>
                  <a:gd name="T6" fmla="*/ 573 w 573"/>
                  <a:gd name="T7" fmla="*/ 719 h 7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73" h="719">
                    <a:moveTo>
                      <a:pt x="573" y="719"/>
                    </a:moveTo>
                    <a:lnTo>
                      <a:pt x="0" y="719"/>
                    </a:lnTo>
                    <a:lnTo>
                      <a:pt x="573" y="0"/>
                    </a:lnTo>
                    <a:lnTo>
                      <a:pt x="573" y="719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" name="Freeform 12"/>
              <p:cNvSpPr/>
              <p:nvPr>
                <p:custDataLst>
                  <p:tags r:id="rId7"/>
                </p:custDataLst>
              </p:nvPr>
            </p:nvSpPr>
            <p:spPr bwMode="auto">
              <a:xfrm>
                <a:off x="1800225" y="-1588"/>
                <a:ext cx="906463" cy="1141413"/>
              </a:xfrm>
              <a:custGeom>
                <a:avLst/>
                <a:gdLst>
                  <a:gd name="T0" fmla="*/ 0 w 571"/>
                  <a:gd name="T1" fmla="*/ 0 h 719"/>
                  <a:gd name="T2" fmla="*/ 571 w 571"/>
                  <a:gd name="T3" fmla="*/ 0 h 719"/>
                  <a:gd name="T4" fmla="*/ 0 w 571"/>
                  <a:gd name="T5" fmla="*/ 719 h 719"/>
                  <a:gd name="T6" fmla="*/ 0 w 571"/>
                  <a:gd name="T7" fmla="*/ 0 h 7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71" h="719">
                    <a:moveTo>
                      <a:pt x="0" y="0"/>
                    </a:moveTo>
                    <a:lnTo>
                      <a:pt x="571" y="0"/>
                    </a:lnTo>
                    <a:lnTo>
                      <a:pt x="0" y="71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13" name="组合 12"/>
            <p:cNvGrpSpPr/>
            <p:nvPr userDrawn="1">
              <p:custDataLst>
                <p:tags r:id="rId8"/>
              </p:custDataLst>
            </p:nvPr>
          </p:nvGrpSpPr>
          <p:grpSpPr>
            <a:xfrm>
              <a:off x="-1" y="5840081"/>
              <a:ext cx="12192001" cy="1019506"/>
              <a:chOff x="-1" y="3334018"/>
              <a:chExt cx="12192001" cy="3525569"/>
            </a:xfrm>
          </p:grpSpPr>
          <p:sp>
            <p:nvSpPr>
              <p:cNvPr id="14" name="Freeform 6"/>
              <p:cNvSpPr/>
              <p:nvPr userDrawn="1">
                <p:custDataLst>
                  <p:tags r:id="rId9"/>
                </p:custDataLst>
              </p:nvPr>
            </p:nvSpPr>
            <p:spPr bwMode="auto">
              <a:xfrm>
                <a:off x="3277911" y="4368816"/>
                <a:ext cx="4612422" cy="2490771"/>
              </a:xfrm>
              <a:custGeom>
                <a:avLst/>
                <a:gdLst>
                  <a:gd name="T0" fmla="*/ 0 w 2924"/>
                  <a:gd name="T1" fmla="*/ 1579 h 1579"/>
                  <a:gd name="T2" fmla="*/ 1870 w 2924"/>
                  <a:gd name="T3" fmla="*/ 1579 h 1579"/>
                  <a:gd name="T4" fmla="*/ 2924 w 2924"/>
                  <a:gd name="T5" fmla="*/ 1165 h 1579"/>
                  <a:gd name="T6" fmla="*/ 912 w 2924"/>
                  <a:gd name="T7" fmla="*/ 0 h 1579"/>
                  <a:gd name="T8" fmla="*/ 0 w 2924"/>
                  <a:gd name="T9" fmla="*/ 1579 h 15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24" h="1579">
                    <a:moveTo>
                      <a:pt x="0" y="1579"/>
                    </a:moveTo>
                    <a:lnTo>
                      <a:pt x="1870" y="1579"/>
                    </a:lnTo>
                    <a:lnTo>
                      <a:pt x="2924" y="1165"/>
                    </a:lnTo>
                    <a:lnTo>
                      <a:pt x="912" y="0"/>
                    </a:lnTo>
                    <a:lnTo>
                      <a:pt x="0" y="1579"/>
                    </a:lnTo>
                    <a:close/>
                  </a:path>
                </a:pathLst>
              </a:custGeom>
              <a:solidFill>
                <a:schemeClr val="accent2">
                  <a:alpha val="61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" name="Freeform 7"/>
              <p:cNvSpPr/>
              <p:nvPr userDrawn="1">
                <p:custDataLst>
                  <p:tags r:id="rId10"/>
                </p:custDataLst>
              </p:nvPr>
            </p:nvSpPr>
            <p:spPr bwMode="auto">
              <a:xfrm>
                <a:off x="-1" y="4368816"/>
                <a:ext cx="4716532" cy="2490771"/>
              </a:xfrm>
              <a:custGeom>
                <a:avLst/>
                <a:gdLst>
                  <a:gd name="T0" fmla="*/ 0 w 2990"/>
                  <a:gd name="T1" fmla="*/ 1579 h 1579"/>
                  <a:gd name="T2" fmla="*/ 2078 w 2990"/>
                  <a:gd name="T3" fmla="*/ 1579 h 1579"/>
                  <a:gd name="T4" fmla="*/ 2990 w 2990"/>
                  <a:gd name="T5" fmla="*/ 0 h 1579"/>
                  <a:gd name="T6" fmla="*/ 0 w 2990"/>
                  <a:gd name="T7" fmla="*/ 1178 h 1579"/>
                  <a:gd name="T8" fmla="*/ 0 w 2990"/>
                  <a:gd name="T9" fmla="*/ 1579 h 15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90" h="1579">
                    <a:moveTo>
                      <a:pt x="0" y="1579"/>
                    </a:moveTo>
                    <a:lnTo>
                      <a:pt x="2078" y="1579"/>
                    </a:lnTo>
                    <a:lnTo>
                      <a:pt x="2990" y="0"/>
                    </a:lnTo>
                    <a:lnTo>
                      <a:pt x="0" y="1178"/>
                    </a:lnTo>
                    <a:lnTo>
                      <a:pt x="0" y="1579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" name="Freeform 8"/>
              <p:cNvSpPr/>
              <p:nvPr userDrawn="1">
                <p:custDataLst>
                  <p:tags r:id="rId11"/>
                </p:custDataLst>
              </p:nvPr>
            </p:nvSpPr>
            <p:spPr bwMode="auto">
              <a:xfrm>
                <a:off x="6237180" y="4513940"/>
                <a:ext cx="5954820" cy="2345647"/>
              </a:xfrm>
              <a:custGeom>
                <a:avLst/>
                <a:gdLst>
                  <a:gd name="T0" fmla="*/ 1922 w 3775"/>
                  <a:gd name="T1" fmla="*/ 1487 h 1487"/>
                  <a:gd name="T2" fmla="*/ 3775 w 3775"/>
                  <a:gd name="T3" fmla="*/ 758 h 1487"/>
                  <a:gd name="T4" fmla="*/ 3775 w 3775"/>
                  <a:gd name="T5" fmla="*/ 0 h 1487"/>
                  <a:gd name="T6" fmla="*/ 0 w 3775"/>
                  <a:gd name="T7" fmla="*/ 1487 h 1487"/>
                  <a:gd name="T8" fmla="*/ 1922 w 3775"/>
                  <a:gd name="T9" fmla="*/ 1487 h 14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75" h="1487">
                    <a:moveTo>
                      <a:pt x="1922" y="1487"/>
                    </a:moveTo>
                    <a:lnTo>
                      <a:pt x="3775" y="758"/>
                    </a:lnTo>
                    <a:lnTo>
                      <a:pt x="3775" y="0"/>
                    </a:lnTo>
                    <a:lnTo>
                      <a:pt x="0" y="1487"/>
                    </a:lnTo>
                    <a:lnTo>
                      <a:pt x="1922" y="1487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  <a:alpha val="4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lvl="0"/>
                <a:endParaRPr lang="zh-CN" altLang="en-US"/>
              </a:p>
            </p:txBody>
          </p:sp>
          <p:sp>
            <p:nvSpPr>
              <p:cNvPr id="17" name="Freeform 5"/>
              <p:cNvSpPr/>
              <p:nvPr userDrawn="1">
                <p:custDataLst>
                  <p:tags r:id="rId12"/>
                </p:custDataLst>
              </p:nvPr>
            </p:nvSpPr>
            <p:spPr bwMode="auto">
              <a:xfrm>
                <a:off x="3184842" y="3334018"/>
                <a:ext cx="9007157" cy="3525569"/>
              </a:xfrm>
              <a:custGeom>
                <a:avLst/>
                <a:gdLst>
                  <a:gd name="T0" fmla="*/ 0 w 5710"/>
                  <a:gd name="T1" fmla="*/ 2235 h 2235"/>
                  <a:gd name="T2" fmla="*/ 1924 w 5710"/>
                  <a:gd name="T3" fmla="*/ 2235 h 2235"/>
                  <a:gd name="T4" fmla="*/ 5710 w 5710"/>
                  <a:gd name="T5" fmla="*/ 743 h 2235"/>
                  <a:gd name="T6" fmla="*/ 5710 w 5710"/>
                  <a:gd name="T7" fmla="*/ 19 h 2235"/>
                  <a:gd name="T8" fmla="*/ 5676 w 5710"/>
                  <a:gd name="T9" fmla="*/ 0 h 2235"/>
                  <a:gd name="T10" fmla="*/ 0 w 5710"/>
                  <a:gd name="T11" fmla="*/ 2235 h 2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710" h="2235">
                    <a:moveTo>
                      <a:pt x="0" y="2235"/>
                    </a:moveTo>
                    <a:lnTo>
                      <a:pt x="1924" y="2235"/>
                    </a:lnTo>
                    <a:lnTo>
                      <a:pt x="5710" y="743"/>
                    </a:lnTo>
                    <a:lnTo>
                      <a:pt x="5710" y="19"/>
                    </a:lnTo>
                    <a:lnTo>
                      <a:pt x="5676" y="0"/>
                    </a:lnTo>
                    <a:lnTo>
                      <a:pt x="0" y="2235"/>
                    </a:lnTo>
                    <a:close/>
                  </a:path>
                </a:pathLst>
              </a:custGeom>
              <a:solidFill>
                <a:schemeClr val="accent2">
                  <a:alpha val="63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3"/>
            </p:custDataLst>
          </p:nvPr>
        </p:nvSpPr>
        <p:spPr>
          <a:xfrm>
            <a:off x="1522800" y="1339200"/>
            <a:ext cx="9144000" cy="2386800"/>
          </a:xfrm>
        </p:spPr>
        <p:txBody>
          <a:bodyPr lIns="100800" tIns="39600" rIns="75600" bIns="39600" anchor="b">
            <a:noAutofit/>
          </a:bodyPr>
          <a:lstStyle>
            <a:lvl1pPr algn="ctr">
              <a:defRPr sz="600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4"/>
            </p:custDataLst>
          </p:nvPr>
        </p:nvSpPr>
        <p:spPr>
          <a:xfrm>
            <a:off x="1522413" y="3862800"/>
            <a:ext cx="9144000" cy="1656000"/>
          </a:xfrm>
        </p:spPr>
        <p:txBody>
          <a:bodyPr lIns="100800" tIns="0" rIns="82800" bIns="0"/>
          <a:lstStyle>
            <a:lvl1pPr marL="0" indent="0" algn="ctr">
              <a:buNone/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4"/>
            <p:custDataLst>
              <p:tags r:id="rId1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5"/>
            <p:custDataLst>
              <p:tags r:id="rId16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6"/>
            <p:custDataLst>
              <p:tags r:id="rId1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/>
          <p:cNvGrpSpPr/>
          <p:nvPr userDrawn="1">
            <p:custDataLst>
              <p:tags r:id="rId2"/>
            </p:custDataLst>
          </p:nvPr>
        </p:nvGrpSpPr>
        <p:grpSpPr>
          <a:xfrm>
            <a:off x="-1588" y="-1588"/>
            <a:ext cx="12193588" cy="6861175"/>
            <a:chOff x="-1588" y="-1588"/>
            <a:chExt cx="12193588" cy="6861175"/>
          </a:xfrm>
        </p:grpSpPr>
        <p:grpSp>
          <p:nvGrpSpPr>
            <p:cNvPr id="30" name="组合 29"/>
            <p:cNvGrpSpPr/>
            <p:nvPr userDrawn="1">
              <p:custDataLst>
                <p:tags r:id="rId3"/>
              </p:custDataLst>
            </p:nvPr>
          </p:nvGrpSpPr>
          <p:grpSpPr>
            <a:xfrm>
              <a:off x="-1588" y="-1588"/>
              <a:ext cx="1219689" cy="1019505"/>
              <a:chOff x="-1588" y="-1588"/>
              <a:chExt cx="2708276" cy="2263775"/>
            </a:xfrm>
          </p:grpSpPr>
          <p:sp>
            <p:nvSpPr>
              <p:cNvPr id="36" name="Freeform 10"/>
              <p:cNvSpPr/>
              <p:nvPr>
                <p:custDataLst>
                  <p:tags r:id="rId4"/>
                </p:custDataLst>
              </p:nvPr>
            </p:nvSpPr>
            <p:spPr bwMode="auto">
              <a:xfrm>
                <a:off x="-1588" y="-1588"/>
                <a:ext cx="1801813" cy="2263775"/>
              </a:xfrm>
              <a:custGeom>
                <a:avLst/>
                <a:gdLst>
                  <a:gd name="T0" fmla="*/ 0 w 1135"/>
                  <a:gd name="T1" fmla="*/ 0 h 1426"/>
                  <a:gd name="T2" fmla="*/ 1135 w 1135"/>
                  <a:gd name="T3" fmla="*/ 0 h 1426"/>
                  <a:gd name="T4" fmla="*/ 0 w 1135"/>
                  <a:gd name="T5" fmla="*/ 1426 h 1426"/>
                  <a:gd name="T6" fmla="*/ 0 w 1135"/>
                  <a:gd name="T7" fmla="*/ 0 h 14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35" h="1426">
                    <a:moveTo>
                      <a:pt x="0" y="0"/>
                    </a:moveTo>
                    <a:lnTo>
                      <a:pt x="1135" y="0"/>
                    </a:lnTo>
                    <a:lnTo>
                      <a:pt x="0" y="14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" name="Freeform 11"/>
              <p:cNvSpPr/>
              <p:nvPr>
                <p:custDataLst>
                  <p:tags r:id="rId5"/>
                </p:custDataLst>
              </p:nvPr>
            </p:nvSpPr>
            <p:spPr bwMode="auto">
              <a:xfrm>
                <a:off x="890588" y="-1588"/>
                <a:ext cx="909638" cy="1141413"/>
              </a:xfrm>
              <a:custGeom>
                <a:avLst/>
                <a:gdLst>
                  <a:gd name="T0" fmla="*/ 573 w 573"/>
                  <a:gd name="T1" fmla="*/ 719 h 719"/>
                  <a:gd name="T2" fmla="*/ 0 w 573"/>
                  <a:gd name="T3" fmla="*/ 719 h 719"/>
                  <a:gd name="T4" fmla="*/ 573 w 573"/>
                  <a:gd name="T5" fmla="*/ 0 h 719"/>
                  <a:gd name="T6" fmla="*/ 573 w 573"/>
                  <a:gd name="T7" fmla="*/ 719 h 7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73" h="719">
                    <a:moveTo>
                      <a:pt x="573" y="719"/>
                    </a:moveTo>
                    <a:lnTo>
                      <a:pt x="0" y="719"/>
                    </a:lnTo>
                    <a:lnTo>
                      <a:pt x="573" y="0"/>
                    </a:lnTo>
                    <a:lnTo>
                      <a:pt x="573" y="719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" name="Freeform 12"/>
              <p:cNvSpPr/>
              <p:nvPr>
                <p:custDataLst>
                  <p:tags r:id="rId6"/>
                </p:custDataLst>
              </p:nvPr>
            </p:nvSpPr>
            <p:spPr bwMode="auto">
              <a:xfrm>
                <a:off x="1800225" y="-1588"/>
                <a:ext cx="906463" cy="1141413"/>
              </a:xfrm>
              <a:custGeom>
                <a:avLst/>
                <a:gdLst>
                  <a:gd name="T0" fmla="*/ 0 w 571"/>
                  <a:gd name="T1" fmla="*/ 0 h 719"/>
                  <a:gd name="T2" fmla="*/ 571 w 571"/>
                  <a:gd name="T3" fmla="*/ 0 h 719"/>
                  <a:gd name="T4" fmla="*/ 0 w 571"/>
                  <a:gd name="T5" fmla="*/ 719 h 719"/>
                  <a:gd name="T6" fmla="*/ 0 w 571"/>
                  <a:gd name="T7" fmla="*/ 0 h 7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71" h="719">
                    <a:moveTo>
                      <a:pt x="0" y="0"/>
                    </a:moveTo>
                    <a:lnTo>
                      <a:pt x="571" y="0"/>
                    </a:lnTo>
                    <a:lnTo>
                      <a:pt x="0" y="71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31" name="组合 30"/>
            <p:cNvGrpSpPr/>
            <p:nvPr userDrawn="1">
              <p:custDataLst>
                <p:tags r:id="rId7"/>
              </p:custDataLst>
            </p:nvPr>
          </p:nvGrpSpPr>
          <p:grpSpPr>
            <a:xfrm>
              <a:off x="-1" y="5840081"/>
              <a:ext cx="12192001" cy="1019506"/>
              <a:chOff x="-1" y="3334018"/>
              <a:chExt cx="12192001" cy="3525569"/>
            </a:xfrm>
          </p:grpSpPr>
          <p:sp>
            <p:nvSpPr>
              <p:cNvPr id="32" name="Freeform 6"/>
              <p:cNvSpPr/>
              <p:nvPr userDrawn="1">
                <p:custDataLst>
                  <p:tags r:id="rId8"/>
                </p:custDataLst>
              </p:nvPr>
            </p:nvSpPr>
            <p:spPr bwMode="auto">
              <a:xfrm>
                <a:off x="3277911" y="4368816"/>
                <a:ext cx="4612422" cy="2490771"/>
              </a:xfrm>
              <a:custGeom>
                <a:avLst/>
                <a:gdLst>
                  <a:gd name="T0" fmla="*/ 0 w 2924"/>
                  <a:gd name="T1" fmla="*/ 1579 h 1579"/>
                  <a:gd name="T2" fmla="*/ 1870 w 2924"/>
                  <a:gd name="T3" fmla="*/ 1579 h 1579"/>
                  <a:gd name="T4" fmla="*/ 2924 w 2924"/>
                  <a:gd name="T5" fmla="*/ 1165 h 1579"/>
                  <a:gd name="T6" fmla="*/ 912 w 2924"/>
                  <a:gd name="T7" fmla="*/ 0 h 1579"/>
                  <a:gd name="T8" fmla="*/ 0 w 2924"/>
                  <a:gd name="T9" fmla="*/ 1579 h 15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24" h="1579">
                    <a:moveTo>
                      <a:pt x="0" y="1579"/>
                    </a:moveTo>
                    <a:lnTo>
                      <a:pt x="1870" y="1579"/>
                    </a:lnTo>
                    <a:lnTo>
                      <a:pt x="2924" y="1165"/>
                    </a:lnTo>
                    <a:lnTo>
                      <a:pt x="912" y="0"/>
                    </a:lnTo>
                    <a:lnTo>
                      <a:pt x="0" y="1579"/>
                    </a:lnTo>
                    <a:close/>
                  </a:path>
                </a:pathLst>
              </a:custGeom>
              <a:solidFill>
                <a:schemeClr val="accent2">
                  <a:alpha val="61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" name="Freeform 7"/>
              <p:cNvSpPr/>
              <p:nvPr userDrawn="1">
                <p:custDataLst>
                  <p:tags r:id="rId9"/>
                </p:custDataLst>
              </p:nvPr>
            </p:nvSpPr>
            <p:spPr bwMode="auto">
              <a:xfrm>
                <a:off x="-1" y="4368816"/>
                <a:ext cx="4716532" cy="2490771"/>
              </a:xfrm>
              <a:custGeom>
                <a:avLst/>
                <a:gdLst>
                  <a:gd name="T0" fmla="*/ 0 w 2990"/>
                  <a:gd name="T1" fmla="*/ 1579 h 1579"/>
                  <a:gd name="T2" fmla="*/ 2078 w 2990"/>
                  <a:gd name="T3" fmla="*/ 1579 h 1579"/>
                  <a:gd name="T4" fmla="*/ 2990 w 2990"/>
                  <a:gd name="T5" fmla="*/ 0 h 1579"/>
                  <a:gd name="T6" fmla="*/ 0 w 2990"/>
                  <a:gd name="T7" fmla="*/ 1178 h 1579"/>
                  <a:gd name="T8" fmla="*/ 0 w 2990"/>
                  <a:gd name="T9" fmla="*/ 1579 h 15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90" h="1579">
                    <a:moveTo>
                      <a:pt x="0" y="1579"/>
                    </a:moveTo>
                    <a:lnTo>
                      <a:pt x="2078" y="1579"/>
                    </a:lnTo>
                    <a:lnTo>
                      <a:pt x="2990" y="0"/>
                    </a:lnTo>
                    <a:lnTo>
                      <a:pt x="0" y="1178"/>
                    </a:lnTo>
                    <a:lnTo>
                      <a:pt x="0" y="1579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4" name="Freeform 8"/>
              <p:cNvSpPr/>
              <p:nvPr userDrawn="1">
                <p:custDataLst>
                  <p:tags r:id="rId10"/>
                </p:custDataLst>
              </p:nvPr>
            </p:nvSpPr>
            <p:spPr bwMode="auto">
              <a:xfrm>
                <a:off x="6237180" y="4513940"/>
                <a:ext cx="5954820" cy="2345647"/>
              </a:xfrm>
              <a:custGeom>
                <a:avLst/>
                <a:gdLst>
                  <a:gd name="T0" fmla="*/ 1922 w 3775"/>
                  <a:gd name="T1" fmla="*/ 1487 h 1487"/>
                  <a:gd name="T2" fmla="*/ 3775 w 3775"/>
                  <a:gd name="T3" fmla="*/ 758 h 1487"/>
                  <a:gd name="T4" fmla="*/ 3775 w 3775"/>
                  <a:gd name="T5" fmla="*/ 0 h 1487"/>
                  <a:gd name="T6" fmla="*/ 0 w 3775"/>
                  <a:gd name="T7" fmla="*/ 1487 h 1487"/>
                  <a:gd name="T8" fmla="*/ 1922 w 3775"/>
                  <a:gd name="T9" fmla="*/ 1487 h 14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75" h="1487">
                    <a:moveTo>
                      <a:pt x="1922" y="1487"/>
                    </a:moveTo>
                    <a:lnTo>
                      <a:pt x="3775" y="758"/>
                    </a:lnTo>
                    <a:lnTo>
                      <a:pt x="3775" y="0"/>
                    </a:lnTo>
                    <a:lnTo>
                      <a:pt x="0" y="1487"/>
                    </a:lnTo>
                    <a:lnTo>
                      <a:pt x="1922" y="1487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  <a:alpha val="4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lvl="0"/>
                <a:endParaRPr lang="zh-CN" altLang="en-US"/>
              </a:p>
            </p:txBody>
          </p:sp>
          <p:sp>
            <p:nvSpPr>
              <p:cNvPr id="35" name="Freeform 5"/>
              <p:cNvSpPr/>
              <p:nvPr userDrawn="1">
                <p:custDataLst>
                  <p:tags r:id="rId11"/>
                </p:custDataLst>
              </p:nvPr>
            </p:nvSpPr>
            <p:spPr bwMode="auto">
              <a:xfrm>
                <a:off x="3184842" y="3334018"/>
                <a:ext cx="9007157" cy="3525569"/>
              </a:xfrm>
              <a:custGeom>
                <a:avLst/>
                <a:gdLst>
                  <a:gd name="T0" fmla="*/ 0 w 5710"/>
                  <a:gd name="T1" fmla="*/ 2235 h 2235"/>
                  <a:gd name="T2" fmla="*/ 1924 w 5710"/>
                  <a:gd name="T3" fmla="*/ 2235 h 2235"/>
                  <a:gd name="T4" fmla="*/ 5710 w 5710"/>
                  <a:gd name="T5" fmla="*/ 743 h 2235"/>
                  <a:gd name="T6" fmla="*/ 5710 w 5710"/>
                  <a:gd name="T7" fmla="*/ 19 h 2235"/>
                  <a:gd name="T8" fmla="*/ 5676 w 5710"/>
                  <a:gd name="T9" fmla="*/ 0 h 2235"/>
                  <a:gd name="T10" fmla="*/ 0 w 5710"/>
                  <a:gd name="T11" fmla="*/ 2235 h 2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710" h="2235">
                    <a:moveTo>
                      <a:pt x="0" y="2235"/>
                    </a:moveTo>
                    <a:lnTo>
                      <a:pt x="1924" y="2235"/>
                    </a:lnTo>
                    <a:lnTo>
                      <a:pt x="5710" y="743"/>
                    </a:lnTo>
                    <a:lnTo>
                      <a:pt x="5710" y="19"/>
                    </a:lnTo>
                    <a:lnTo>
                      <a:pt x="5676" y="0"/>
                    </a:lnTo>
                    <a:lnTo>
                      <a:pt x="0" y="2235"/>
                    </a:lnTo>
                    <a:close/>
                  </a:path>
                </a:pathLst>
              </a:custGeom>
              <a:solidFill>
                <a:schemeClr val="accent2">
                  <a:alpha val="63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13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4"/>
            </p:custDataLst>
          </p:nvPr>
        </p:nvSpPr>
        <p:spPr/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5"/>
            </p:custDataLst>
          </p:nvPr>
        </p:nvSpPr>
        <p:spPr/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6"/>
            </p:custDataLst>
          </p:nvPr>
        </p:nvSpPr>
        <p:spPr/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9"/>
          <p:cNvSpPr/>
          <p:nvPr>
            <p:custDataLst>
              <p:tags r:id="rId2"/>
            </p:custDataLst>
          </p:nvPr>
        </p:nvSpPr>
        <p:spPr bwMode="auto">
          <a:xfrm>
            <a:off x="9256392" y="5704904"/>
            <a:ext cx="2935608" cy="1154683"/>
          </a:xfrm>
          <a:custGeom>
            <a:avLst/>
            <a:gdLst>
              <a:gd name="T0" fmla="*/ 1861 w 1861"/>
              <a:gd name="T1" fmla="*/ 732 h 732"/>
              <a:gd name="T2" fmla="*/ 1861 w 1861"/>
              <a:gd name="T3" fmla="*/ 0 h 732"/>
              <a:gd name="T4" fmla="*/ 0 w 1861"/>
              <a:gd name="T5" fmla="*/ 732 h 732"/>
              <a:gd name="T6" fmla="*/ 1861 w 1861"/>
              <a:gd name="T7" fmla="*/ 732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861" h="732">
                <a:moveTo>
                  <a:pt x="1861" y="732"/>
                </a:moveTo>
                <a:lnTo>
                  <a:pt x="1861" y="0"/>
                </a:lnTo>
                <a:lnTo>
                  <a:pt x="0" y="732"/>
                </a:lnTo>
                <a:lnTo>
                  <a:pt x="1861" y="73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baseline="0">
              <a:latin typeface="微软雅黑" panose="020B0503020204020204" charset="-122"/>
            </a:endParaRPr>
          </a:p>
        </p:txBody>
      </p:sp>
      <p:grpSp>
        <p:nvGrpSpPr>
          <p:cNvPr id="5" name="组合 4"/>
          <p:cNvGrpSpPr/>
          <p:nvPr>
            <p:custDataLst>
              <p:tags r:id="rId3"/>
            </p:custDataLst>
          </p:nvPr>
        </p:nvGrpSpPr>
        <p:grpSpPr>
          <a:xfrm>
            <a:off x="-1589" y="-1588"/>
            <a:ext cx="4826265" cy="4034145"/>
            <a:chOff x="-1588" y="-1588"/>
            <a:chExt cx="2708276" cy="2263775"/>
          </a:xfrm>
        </p:grpSpPr>
        <p:sp>
          <p:nvSpPr>
            <p:cNvPr id="10" name="Freeform 10"/>
            <p:cNvSpPr/>
            <p:nvPr>
              <p:custDataLst>
                <p:tags r:id="rId4"/>
              </p:custDataLst>
            </p:nvPr>
          </p:nvSpPr>
          <p:spPr bwMode="auto">
            <a:xfrm>
              <a:off x="-1588" y="-1588"/>
              <a:ext cx="1801813" cy="2263775"/>
            </a:xfrm>
            <a:custGeom>
              <a:avLst/>
              <a:gdLst>
                <a:gd name="T0" fmla="*/ 0 w 1135"/>
                <a:gd name="T1" fmla="*/ 0 h 1426"/>
                <a:gd name="T2" fmla="*/ 1135 w 1135"/>
                <a:gd name="T3" fmla="*/ 0 h 1426"/>
                <a:gd name="T4" fmla="*/ 0 w 1135"/>
                <a:gd name="T5" fmla="*/ 1426 h 1426"/>
                <a:gd name="T6" fmla="*/ 0 w 1135"/>
                <a:gd name="T7" fmla="*/ 0 h 1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35" h="1426">
                  <a:moveTo>
                    <a:pt x="0" y="0"/>
                  </a:moveTo>
                  <a:lnTo>
                    <a:pt x="1135" y="0"/>
                  </a:lnTo>
                  <a:lnTo>
                    <a:pt x="0" y="14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baseline="0">
                <a:latin typeface="微软雅黑" panose="020B0503020204020204" charset="-122"/>
              </a:endParaRPr>
            </a:p>
          </p:txBody>
        </p:sp>
        <p:sp>
          <p:nvSpPr>
            <p:cNvPr id="11" name="Freeform 11"/>
            <p:cNvSpPr/>
            <p:nvPr>
              <p:custDataLst>
                <p:tags r:id="rId5"/>
              </p:custDataLst>
            </p:nvPr>
          </p:nvSpPr>
          <p:spPr bwMode="auto">
            <a:xfrm>
              <a:off x="890588" y="-1588"/>
              <a:ext cx="909638" cy="1141413"/>
            </a:xfrm>
            <a:custGeom>
              <a:avLst/>
              <a:gdLst>
                <a:gd name="T0" fmla="*/ 573 w 573"/>
                <a:gd name="T1" fmla="*/ 719 h 719"/>
                <a:gd name="T2" fmla="*/ 0 w 573"/>
                <a:gd name="T3" fmla="*/ 719 h 719"/>
                <a:gd name="T4" fmla="*/ 573 w 573"/>
                <a:gd name="T5" fmla="*/ 0 h 719"/>
                <a:gd name="T6" fmla="*/ 573 w 573"/>
                <a:gd name="T7" fmla="*/ 719 h 7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3" h="719">
                  <a:moveTo>
                    <a:pt x="573" y="719"/>
                  </a:moveTo>
                  <a:lnTo>
                    <a:pt x="0" y="719"/>
                  </a:lnTo>
                  <a:lnTo>
                    <a:pt x="573" y="0"/>
                  </a:lnTo>
                  <a:lnTo>
                    <a:pt x="573" y="71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baseline="0">
                <a:latin typeface="微软雅黑" panose="020B0503020204020204" charset="-122"/>
              </a:endParaRPr>
            </a:p>
          </p:txBody>
        </p:sp>
        <p:sp>
          <p:nvSpPr>
            <p:cNvPr id="12" name="Freeform 12"/>
            <p:cNvSpPr/>
            <p:nvPr>
              <p:custDataLst>
                <p:tags r:id="rId6"/>
              </p:custDataLst>
            </p:nvPr>
          </p:nvSpPr>
          <p:spPr bwMode="auto">
            <a:xfrm>
              <a:off x="1800225" y="-1588"/>
              <a:ext cx="906463" cy="1141413"/>
            </a:xfrm>
            <a:custGeom>
              <a:avLst/>
              <a:gdLst>
                <a:gd name="T0" fmla="*/ 0 w 571"/>
                <a:gd name="T1" fmla="*/ 0 h 719"/>
                <a:gd name="T2" fmla="*/ 571 w 571"/>
                <a:gd name="T3" fmla="*/ 0 h 719"/>
                <a:gd name="T4" fmla="*/ 0 w 571"/>
                <a:gd name="T5" fmla="*/ 719 h 719"/>
                <a:gd name="T6" fmla="*/ 0 w 571"/>
                <a:gd name="T7" fmla="*/ 0 h 7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1" h="719">
                  <a:moveTo>
                    <a:pt x="0" y="0"/>
                  </a:moveTo>
                  <a:lnTo>
                    <a:pt x="571" y="0"/>
                  </a:lnTo>
                  <a:lnTo>
                    <a:pt x="0" y="7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baseline="0">
                <a:latin typeface="微软雅黑" panose="020B0503020204020204" charset="-122"/>
              </a:endParaRPr>
            </a:p>
          </p:txBody>
        </p:sp>
      </p:grpSp>
      <p:cxnSp>
        <p:nvCxnSpPr>
          <p:cNvPr id="32" name="直接连接符 31"/>
          <p:cNvCxnSpPr/>
          <p:nvPr>
            <p:custDataLst>
              <p:tags r:id="rId7"/>
            </p:custDataLst>
          </p:nvPr>
        </p:nvCxnSpPr>
        <p:spPr>
          <a:xfrm>
            <a:off x="3489325" y="4352290"/>
            <a:ext cx="521335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8"/>
            </p:custDataLst>
          </p:nvPr>
        </p:nvSpPr>
        <p:spPr>
          <a:xfrm>
            <a:off x="3489325" y="3466468"/>
            <a:ext cx="5213350" cy="816796"/>
          </a:xfrm>
        </p:spPr>
        <p:txBody>
          <a:bodyPr bIns="0" anchor="b" anchorCtr="0">
            <a:normAutofit/>
          </a:bodyPr>
          <a:lstStyle>
            <a:lvl1pPr>
              <a:lnSpc>
                <a:spcPct val="90000"/>
              </a:lnSpc>
              <a:defRPr sz="4400" b="1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9"/>
            </p:custDataLst>
          </p:nvPr>
        </p:nvSpPr>
        <p:spPr>
          <a:xfrm>
            <a:off x="3489396" y="4432300"/>
            <a:ext cx="5213208" cy="1292225"/>
          </a:xfrm>
        </p:spPr>
        <p:txBody>
          <a:bodyPr anchor="t">
            <a:normAutofit/>
          </a:bodyPr>
          <a:lstStyle>
            <a:lvl1pPr marL="0" indent="0">
              <a:lnSpc>
                <a:spcPct val="90000"/>
              </a:lnSpc>
              <a:buNone/>
              <a:defRPr sz="180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日期占位符 3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>
          <a:xfrm>
            <a:off x="879742" y="6349833"/>
            <a:ext cx="2700000" cy="31680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3" name="页脚占位符 4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>
          <a:xfrm>
            <a:off x="4116000" y="6349833"/>
            <a:ext cx="3960000" cy="31680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4" name="灯片编号占位符 5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>
          <a:xfrm>
            <a:off x="8610600" y="6349833"/>
            <a:ext cx="2700000" cy="31680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/>
          <p:cNvGrpSpPr/>
          <p:nvPr userDrawn="1">
            <p:custDataLst>
              <p:tags r:id="rId2"/>
            </p:custDataLst>
          </p:nvPr>
        </p:nvGrpSpPr>
        <p:grpSpPr>
          <a:xfrm>
            <a:off x="-1588" y="-1588"/>
            <a:ext cx="12193588" cy="6861175"/>
            <a:chOff x="-1588" y="-1588"/>
            <a:chExt cx="12193588" cy="6861175"/>
          </a:xfrm>
        </p:grpSpPr>
        <p:grpSp>
          <p:nvGrpSpPr>
            <p:cNvPr id="19" name="组合 18"/>
            <p:cNvGrpSpPr/>
            <p:nvPr userDrawn="1">
              <p:custDataLst>
                <p:tags r:id="rId3"/>
              </p:custDataLst>
            </p:nvPr>
          </p:nvGrpSpPr>
          <p:grpSpPr>
            <a:xfrm>
              <a:off x="-1588" y="-1588"/>
              <a:ext cx="1219689" cy="1019505"/>
              <a:chOff x="-1588" y="-1588"/>
              <a:chExt cx="2708276" cy="2263775"/>
            </a:xfrm>
          </p:grpSpPr>
          <p:sp>
            <p:nvSpPr>
              <p:cNvPr id="25" name="Freeform 10"/>
              <p:cNvSpPr/>
              <p:nvPr>
                <p:custDataLst>
                  <p:tags r:id="rId4"/>
                </p:custDataLst>
              </p:nvPr>
            </p:nvSpPr>
            <p:spPr bwMode="auto">
              <a:xfrm>
                <a:off x="-1588" y="-1588"/>
                <a:ext cx="1801813" cy="2263775"/>
              </a:xfrm>
              <a:custGeom>
                <a:avLst/>
                <a:gdLst>
                  <a:gd name="T0" fmla="*/ 0 w 1135"/>
                  <a:gd name="T1" fmla="*/ 0 h 1426"/>
                  <a:gd name="T2" fmla="*/ 1135 w 1135"/>
                  <a:gd name="T3" fmla="*/ 0 h 1426"/>
                  <a:gd name="T4" fmla="*/ 0 w 1135"/>
                  <a:gd name="T5" fmla="*/ 1426 h 1426"/>
                  <a:gd name="T6" fmla="*/ 0 w 1135"/>
                  <a:gd name="T7" fmla="*/ 0 h 14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35" h="1426">
                    <a:moveTo>
                      <a:pt x="0" y="0"/>
                    </a:moveTo>
                    <a:lnTo>
                      <a:pt x="1135" y="0"/>
                    </a:lnTo>
                    <a:lnTo>
                      <a:pt x="0" y="14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" name="Freeform 11"/>
              <p:cNvSpPr/>
              <p:nvPr>
                <p:custDataLst>
                  <p:tags r:id="rId5"/>
                </p:custDataLst>
              </p:nvPr>
            </p:nvSpPr>
            <p:spPr bwMode="auto">
              <a:xfrm>
                <a:off x="890588" y="-1588"/>
                <a:ext cx="909638" cy="1141413"/>
              </a:xfrm>
              <a:custGeom>
                <a:avLst/>
                <a:gdLst>
                  <a:gd name="T0" fmla="*/ 573 w 573"/>
                  <a:gd name="T1" fmla="*/ 719 h 719"/>
                  <a:gd name="T2" fmla="*/ 0 w 573"/>
                  <a:gd name="T3" fmla="*/ 719 h 719"/>
                  <a:gd name="T4" fmla="*/ 573 w 573"/>
                  <a:gd name="T5" fmla="*/ 0 h 719"/>
                  <a:gd name="T6" fmla="*/ 573 w 573"/>
                  <a:gd name="T7" fmla="*/ 719 h 7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73" h="719">
                    <a:moveTo>
                      <a:pt x="573" y="719"/>
                    </a:moveTo>
                    <a:lnTo>
                      <a:pt x="0" y="719"/>
                    </a:lnTo>
                    <a:lnTo>
                      <a:pt x="573" y="0"/>
                    </a:lnTo>
                    <a:lnTo>
                      <a:pt x="573" y="719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" name="Freeform 12"/>
              <p:cNvSpPr/>
              <p:nvPr>
                <p:custDataLst>
                  <p:tags r:id="rId6"/>
                </p:custDataLst>
              </p:nvPr>
            </p:nvSpPr>
            <p:spPr bwMode="auto">
              <a:xfrm>
                <a:off x="1800225" y="-1588"/>
                <a:ext cx="906463" cy="1141413"/>
              </a:xfrm>
              <a:custGeom>
                <a:avLst/>
                <a:gdLst>
                  <a:gd name="T0" fmla="*/ 0 w 571"/>
                  <a:gd name="T1" fmla="*/ 0 h 719"/>
                  <a:gd name="T2" fmla="*/ 571 w 571"/>
                  <a:gd name="T3" fmla="*/ 0 h 719"/>
                  <a:gd name="T4" fmla="*/ 0 w 571"/>
                  <a:gd name="T5" fmla="*/ 719 h 719"/>
                  <a:gd name="T6" fmla="*/ 0 w 571"/>
                  <a:gd name="T7" fmla="*/ 0 h 7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71" h="719">
                    <a:moveTo>
                      <a:pt x="0" y="0"/>
                    </a:moveTo>
                    <a:lnTo>
                      <a:pt x="571" y="0"/>
                    </a:lnTo>
                    <a:lnTo>
                      <a:pt x="0" y="71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20" name="组合 19"/>
            <p:cNvGrpSpPr/>
            <p:nvPr userDrawn="1">
              <p:custDataLst>
                <p:tags r:id="rId7"/>
              </p:custDataLst>
            </p:nvPr>
          </p:nvGrpSpPr>
          <p:grpSpPr>
            <a:xfrm>
              <a:off x="-1" y="5840081"/>
              <a:ext cx="12192001" cy="1019506"/>
              <a:chOff x="-1" y="3334018"/>
              <a:chExt cx="12192001" cy="3525569"/>
            </a:xfrm>
          </p:grpSpPr>
          <p:sp>
            <p:nvSpPr>
              <p:cNvPr id="21" name="Freeform 6"/>
              <p:cNvSpPr/>
              <p:nvPr userDrawn="1">
                <p:custDataLst>
                  <p:tags r:id="rId8"/>
                </p:custDataLst>
              </p:nvPr>
            </p:nvSpPr>
            <p:spPr bwMode="auto">
              <a:xfrm>
                <a:off x="3277911" y="4368816"/>
                <a:ext cx="4612422" cy="2490771"/>
              </a:xfrm>
              <a:custGeom>
                <a:avLst/>
                <a:gdLst>
                  <a:gd name="T0" fmla="*/ 0 w 2924"/>
                  <a:gd name="T1" fmla="*/ 1579 h 1579"/>
                  <a:gd name="T2" fmla="*/ 1870 w 2924"/>
                  <a:gd name="T3" fmla="*/ 1579 h 1579"/>
                  <a:gd name="T4" fmla="*/ 2924 w 2924"/>
                  <a:gd name="T5" fmla="*/ 1165 h 1579"/>
                  <a:gd name="T6" fmla="*/ 912 w 2924"/>
                  <a:gd name="T7" fmla="*/ 0 h 1579"/>
                  <a:gd name="T8" fmla="*/ 0 w 2924"/>
                  <a:gd name="T9" fmla="*/ 1579 h 15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24" h="1579">
                    <a:moveTo>
                      <a:pt x="0" y="1579"/>
                    </a:moveTo>
                    <a:lnTo>
                      <a:pt x="1870" y="1579"/>
                    </a:lnTo>
                    <a:lnTo>
                      <a:pt x="2924" y="1165"/>
                    </a:lnTo>
                    <a:lnTo>
                      <a:pt x="912" y="0"/>
                    </a:lnTo>
                    <a:lnTo>
                      <a:pt x="0" y="1579"/>
                    </a:lnTo>
                    <a:close/>
                  </a:path>
                </a:pathLst>
              </a:custGeom>
              <a:solidFill>
                <a:schemeClr val="accent2">
                  <a:alpha val="61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" name="Freeform 7"/>
              <p:cNvSpPr/>
              <p:nvPr userDrawn="1">
                <p:custDataLst>
                  <p:tags r:id="rId9"/>
                </p:custDataLst>
              </p:nvPr>
            </p:nvSpPr>
            <p:spPr bwMode="auto">
              <a:xfrm>
                <a:off x="-1" y="4368816"/>
                <a:ext cx="4716532" cy="2490771"/>
              </a:xfrm>
              <a:custGeom>
                <a:avLst/>
                <a:gdLst>
                  <a:gd name="T0" fmla="*/ 0 w 2990"/>
                  <a:gd name="T1" fmla="*/ 1579 h 1579"/>
                  <a:gd name="T2" fmla="*/ 2078 w 2990"/>
                  <a:gd name="T3" fmla="*/ 1579 h 1579"/>
                  <a:gd name="T4" fmla="*/ 2990 w 2990"/>
                  <a:gd name="T5" fmla="*/ 0 h 1579"/>
                  <a:gd name="T6" fmla="*/ 0 w 2990"/>
                  <a:gd name="T7" fmla="*/ 1178 h 1579"/>
                  <a:gd name="T8" fmla="*/ 0 w 2990"/>
                  <a:gd name="T9" fmla="*/ 1579 h 15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90" h="1579">
                    <a:moveTo>
                      <a:pt x="0" y="1579"/>
                    </a:moveTo>
                    <a:lnTo>
                      <a:pt x="2078" y="1579"/>
                    </a:lnTo>
                    <a:lnTo>
                      <a:pt x="2990" y="0"/>
                    </a:lnTo>
                    <a:lnTo>
                      <a:pt x="0" y="1178"/>
                    </a:lnTo>
                    <a:lnTo>
                      <a:pt x="0" y="1579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" name="Freeform 8"/>
              <p:cNvSpPr/>
              <p:nvPr userDrawn="1">
                <p:custDataLst>
                  <p:tags r:id="rId10"/>
                </p:custDataLst>
              </p:nvPr>
            </p:nvSpPr>
            <p:spPr bwMode="auto">
              <a:xfrm>
                <a:off x="6237180" y="4513940"/>
                <a:ext cx="5954820" cy="2345647"/>
              </a:xfrm>
              <a:custGeom>
                <a:avLst/>
                <a:gdLst>
                  <a:gd name="T0" fmla="*/ 1922 w 3775"/>
                  <a:gd name="T1" fmla="*/ 1487 h 1487"/>
                  <a:gd name="T2" fmla="*/ 3775 w 3775"/>
                  <a:gd name="T3" fmla="*/ 758 h 1487"/>
                  <a:gd name="T4" fmla="*/ 3775 w 3775"/>
                  <a:gd name="T5" fmla="*/ 0 h 1487"/>
                  <a:gd name="T6" fmla="*/ 0 w 3775"/>
                  <a:gd name="T7" fmla="*/ 1487 h 1487"/>
                  <a:gd name="T8" fmla="*/ 1922 w 3775"/>
                  <a:gd name="T9" fmla="*/ 1487 h 14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75" h="1487">
                    <a:moveTo>
                      <a:pt x="1922" y="1487"/>
                    </a:moveTo>
                    <a:lnTo>
                      <a:pt x="3775" y="758"/>
                    </a:lnTo>
                    <a:lnTo>
                      <a:pt x="3775" y="0"/>
                    </a:lnTo>
                    <a:lnTo>
                      <a:pt x="0" y="1487"/>
                    </a:lnTo>
                    <a:lnTo>
                      <a:pt x="1922" y="1487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  <a:alpha val="4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lvl="0"/>
                <a:endParaRPr lang="zh-CN" altLang="en-US"/>
              </a:p>
            </p:txBody>
          </p:sp>
          <p:sp>
            <p:nvSpPr>
              <p:cNvPr id="24" name="Freeform 5"/>
              <p:cNvSpPr/>
              <p:nvPr userDrawn="1">
                <p:custDataLst>
                  <p:tags r:id="rId11"/>
                </p:custDataLst>
              </p:nvPr>
            </p:nvSpPr>
            <p:spPr bwMode="auto">
              <a:xfrm>
                <a:off x="3184842" y="3334018"/>
                <a:ext cx="9007157" cy="3525569"/>
              </a:xfrm>
              <a:custGeom>
                <a:avLst/>
                <a:gdLst>
                  <a:gd name="T0" fmla="*/ 0 w 5710"/>
                  <a:gd name="T1" fmla="*/ 2235 h 2235"/>
                  <a:gd name="T2" fmla="*/ 1924 w 5710"/>
                  <a:gd name="T3" fmla="*/ 2235 h 2235"/>
                  <a:gd name="T4" fmla="*/ 5710 w 5710"/>
                  <a:gd name="T5" fmla="*/ 743 h 2235"/>
                  <a:gd name="T6" fmla="*/ 5710 w 5710"/>
                  <a:gd name="T7" fmla="*/ 19 h 2235"/>
                  <a:gd name="T8" fmla="*/ 5676 w 5710"/>
                  <a:gd name="T9" fmla="*/ 0 h 2235"/>
                  <a:gd name="T10" fmla="*/ 0 w 5710"/>
                  <a:gd name="T11" fmla="*/ 2235 h 2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710" h="2235">
                    <a:moveTo>
                      <a:pt x="0" y="2235"/>
                    </a:moveTo>
                    <a:lnTo>
                      <a:pt x="1924" y="2235"/>
                    </a:lnTo>
                    <a:lnTo>
                      <a:pt x="5710" y="743"/>
                    </a:lnTo>
                    <a:lnTo>
                      <a:pt x="5710" y="19"/>
                    </a:lnTo>
                    <a:lnTo>
                      <a:pt x="5676" y="0"/>
                    </a:lnTo>
                    <a:lnTo>
                      <a:pt x="0" y="2235"/>
                    </a:lnTo>
                    <a:close/>
                  </a:path>
                </a:pathLst>
              </a:custGeom>
              <a:solidFill>
                <a:schemeClr val="accent2">
                  <a:alpha val="63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13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14"/>
            </p:custDataLst>
          </p:nvPr>
        </p:nvSpPr>
        <p:spPr>
          <a:xfrm>
            <a:off x="6238877" y="952508"/>
            <a:ext cx="5283242" cy="5388907"/>
          </a:xfrm>
        </p:spPr>
        <p:txBody>
          <a:bodyPr>
            <a:noAutofit/>
          </a:bodyPr>
          <a:lstStyle>
            <a:lvl1pPr>
              <a:defRPr sz="160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60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60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60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60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15"/>
            </p:custDataLst>
          </p:nvPr>
        </p:nvSpPr>
        <p:spPr/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6"/>
            </p:custDataLst>
          </p:nvPr>
        </p:nvSpPr>
        <p:spPr/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7"/>
            </p:custDataLst>
          </p:nvPr>
        </p:nvSpPr>
        <p:spPr/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/>
          <p:cNvGrpSpPr/>
          <p:nvPr userDrawn="1">
            <p:custDataLst>
              <p:tags r:id="rId2"/>
            </p:custDataLst>
          </p:nvPr>
        </p:nvGrpSpPr>
        <p:grpSpPr>
          <a:xfrm>
            <a:off x="-1588" y="-1588"/>
            <a:ext cx="12193588" cy="6861175"/>
            <a:chOff x="-1588" y="-1588"/>
            <a:chExt cx="12193588" cy="6861175"/>
          </a:xfrm>
        </p:grpSpPr>
        <p:grpSp>
          <p:nvGrpSpPr>
            <p:cNvPr id="21" name="组合 20"/>
            <p:cNvGrpSpPr/>
            <p:nvPr userDrawn="1">
              <p:custDataLst>
                <p:tags r:id="rId3"/>
              </p:custDataLst>
            </p:nvPr>
          </p:nvGrpSpPr>
          <p:grpSpPr>
            <a:xfrm>
              <a:off x="-1588" y="-1588"/>
              <a:ext cx="1219689" cy="1019505"/>
              <a:chOff x="-1588" y="-1588"/>
              <a:chExt cx="2708276" cy="2263775"/>
            </a:xfrm>
          </p:grpSpPr>
          <p:sp>
            <p:nvSpPr>
              <p:cNvPr id="37" name="Freeform 10"/>
              <p:cNvSpPr/>
              <p:nvPr>
                <p:custDataLst>
                  <p:tags r:id="rId4"/>
                </p:custDataLst>
              </p:nvPr>
            </p:nvSpPr>
            <p:spPr bwMode="auto">
              <a:xfrm>
                <a:off x="-1588" y="-1588"/>
                <a:ext cx="1801813" cy="2263775"/>
              </a:xfrm>
              <a:custGeom>
                <a:avLst/>
                <a:gdLst>
                  <a:gd name="T0" fmla="*/ 0 w 1135"/>
                  <a:gd name="T1" fmla="*/ 0 h 1426"/>
                  <a:gd name="T2" fmla="*/ 1135 w 1135"/>
                  <a:gd name="T3" fmla="*/ 0 h 1426"/>
                  <a:gd name="T4" fmla="*/ 0 w 1135"/>
                  <a:gd name="T5" fmla="*/ 1426 h 1426"/>
                  <a:gd name="T6" fmla="*/ 0 w 1135"/>
                  <a:gd name="T7" fmla="*/ 0 h 14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35" h="1426">
                    <a:moveTo>
                      <a:pt x="0" y="0"/>
                    </a:moveTo>
                    <a:lnTo>
                      <a:pt x="1135" y="0"/>
                    </a:lnTo>
                    <a:lnTo>
                      <a:pt x="0" y="14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" name="Freeform 11"/>
              <p:cNvSpPr/>
              <p:nvPr>
                <p:custDataLst>
                  <p:tags r:id="rId5"/>
                </p:custDataLst>
              </p:nvPr>
            </p:nvSpPr>
            <p:spPr bwMode="auto">
              <a:xfrm>
                <a:off x="890588" y="-1588"/>
                <a:ext cx="909638" cy="1141413"/>
              </a:xfrm>
              <a:custGeom>
                <a:avLst/>
                <a:gdLst>
                  <a:gd name="T0" fmla="*/ 573 w 573"/>
                  <a:gd name="T1" fmla="*/ 719 h 719"/>
                  <a:gd name="T2" fmla="*/ 0 w 573"/>
                  <a:gd name="T3" fmla="*/ 719 h 719"/>
                  <a:gd name="T4" fmla="*/ 573 w 573"/>
                  <a:gd name="T5" fmla="*/ 0 h 719"/>
                  <a:gd name="T6" fmla="*/ 573 w 573"/>
                  <a:gd name="T7" fmla="*/ 719 h 7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73" h="719">
                    <a:moveTo>
                      <a:pt x="573" y="719"/>
                    </a:moveTo>
                    <a:lnTo>
                      <a:pt x="0" y="719"/>
                    </a:lnTo>
                    <a:lnTo>
                      <a:pt x="573" y="0"/>
                    </a:lnTo>
                    <a:lnTo>
                      <a:pt x="573" y="719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" name="Freeform 12"/>
              <p:cNvSpPr/>
              <p:nvPr>
                <p:custDataLst>
                  <p:tags r:id="rId6"/>
                </p:custDataLst>
              </p:nvPr>
            </p:nvSpPr>
            <p:spPr bwMode="auto">
              <a:xfrm>
                <a:off x="1800225" y="-1588"/>
                <a:ext cx="906463" cy="1141413"/>
              </a:xfrm>
              <a:custGeom>
                <a:avLst/>
                <a:gdLst>
                  <a:gd name="T0" fmla="*/ 0 w 571"/>
                  <a:gd name="T1" fmla="*/ 0 h 719"/>
                  <a:gd name="T2" fmla="*/ 571 w 571"/>
                  <a:gd name="T3" fmla="*/ 0 h 719"/>
                  <a:gd name="T4" fmla="*/ 0 w 571"/>
                  <a:gd name="T5" fmla="*/ 719 h 719"/>
                  <a:gd name="T6" fmla="*/ 0 w 571"/>
                  <a:gd name="T7" fmla="*/ 0 h 7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71" h="719">
                    <a:moveTo>
                      <a:pt x="0" y="0"/>
                    </a:moveTo>
                    <a:lnTo>
                      <a:pt x="571" y="0"/>
                    </a:lnTo>
                    <a:lnTo>
                      <a:pt x="0" y="71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32" name="组合 31"/>
            <p:cNvGrpSpPr/>
            <p:nvPr userDrawn="1">
              <p:custDataLst>
                <p:tags r:id="rId7"/>
              </p:custDataLst>
            </p:nvPr>
          </p:nvGrpSpPr>
          <p:grpSpPr>
            <a:xfrm>
              <a:off x="-1" y="5840081"/>
              <a:ext cx="12192001" cy="1019506"/>
              <a:chOff x="-1" y="3334018"/>
              <a:chExt cx="12192001" cy="3525569"/>
            </a:xfrm>
          </p:grpSpPr>
          <p:sp>
            <p:nvSpPr>
              <p:cNvPr id="33" name="Freeform 6"/>
              <p:cNvSpPr/>
              <p:nvPr userDrawn="1">
                <p:custDataLst>
                  <p:tags r:id="rId8"/>
                </p:custDataLst>
              </p:nvPr>
            </p:nvSpPr>
            <p:spPr bwMode="auto">
              <a:xfrm>
                <a:off x="3277911" y="4368816"/>
                <a:ext cx="4612422" cy="2490771"/>
              </a:xfrm>
              <a:custGeom>
                <a:avLst/>
                <a:gdLst>
                  <a:gd name="T0" fmla="*/ 0 w 2924"/>
                  <a:gd name="T1" fmla="*/ 1579 h 1579"/>
                  <a:gd name="T2" fmla="*/ 1870 w 2924"/>
                  <a:gd name="T3" fmla="*/ 1579 h 1579"/>
                  <a:gd name="T4" fmla="*/ 2924 w 2924"/>
                  <a:gd name="T5" fmla="*/ 1165 h 1579"/>
                  <a:gd name="T6" fmla="*/ 912 w 2924"/>
                  <a:gd name="T7" fmla="*/ 0 h 1579"/>
                  <a:gd name="T8" fmla="*/ 0 w 2924"/>
                  <a:gd name="T9" fmla="*/ 1579 h 15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24" h="1579">
                    <a:moveTo>
                      <a:pt x="0" y="1579"/>
                    </a:moveTo>
                    <a:lnTo>
                      <a:pt x="1870" y="1579"/>
                    </a:lnTo>
                    <a:lnTo>
                      <a:pt x="2924" y="1165"/>
                    </a:lnTo>
                    <a:lnTo>
                      <a:pt x="912" y="0"/>
                    </a:lnTo>
                    <a:lnTo>
                      <a:pt x="0" y="1579"/>
                    </a:lnTo>
                    <a:close/>
                  </a:path>
                </a:pathLst>
              </a:custGeom>
              <a:solidFill>
                <a:schemeClr val="accent2">
                  <a:alpha val="61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4" name="Freeform 7"/>
              <p:cNvSpPr/>
              <p:nvPr userDrawn="1">
                <p:custDataLst>
                  <p:tags r:id="rId9"/>
                </p:custDataLst>
              </p:nvPr>
            </p:nvSpPr>
            <p:spPr bwMode="auto">
              <a:xfrm>
                <a:off x="-1" y="4368816"/>
                <a:ext cx="4716532" cy="2490771"/>
              </a:xfrm>
              <a:custGeom>
                <a:avLst/>
                <a:gdLst>
                  <a:gd name="T0" fmla="*/ 0 w 2990"/>
                  <a:gd name="T1" fmla="*/ 1579 h 1579"/>
                  <a:gd name="T2" fmla="*/ 2078 w 2990"/>
                  <a:gd name="T3" fmla="*/ 1579 h 1579"/>
                  <a:gd name="T4" fmla="*/ 2990 w 2990"/>
                  <a:gd name="T5" fmla="*/ 0 h 1579"/>
                  <a:gd name="T6" fmla="*/ 0 w 2990"/>
                  <a:gd name="T7" fmla="*/ 1178 h 1579"/>
                  <a:gd name="T8" fmla="*/ 0 w 2990"/>
                  <a:gd name="T9" fmla="*/ 1579 h 15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90" h="1579">
                    <a:moveTo>
                      <a:pt x="0" y="1579"/>
                    </a:moveTo>
                    <a:lnTo>
                      <a:pt x="2078" y="1579"/>
                    </a:lnTo>
                    <a:lnTo>
                      <a:pt x="2990" y="0"/>
                    </a:lnTo>
                    <a:lnTo>
                      <a:pt x="0" y="1178"/>
                    </a:lnTo>
                    <a:lnTo>
                      <a:pt x="0" y="1579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" name="Freeform 8"/>
              <p:cNvSpPr/>
              <p:nvPr userDrawn="1">
                <p:custDataLst>
                  <p:tags r:id="rId10"/>
                </p:custDataLst>
              </p:nvPr>
            </p:nvSpPr>
            <p:spPr bwMode="auto">
              <a:xfrm>
                <a:off x="6237180" y="4513940"/>
                <a:ext cx="5954820" cy="2345647"/>
              </a:xfrm>
              <a:custGeom>
                <a:avLst/>
                <a:gdLst>
                  <a:gd name="T0" fmla="*/ 1922 w 3775"/>
                  <a:gd name="T1" fmla="*/ 1487 h 1487"/>
                  <a:gd name="T2" fmla="*/ 3775 w 3775"/>
                  <a:gd name="T3" fmla="*/ 758 h 1487"/>
                  <a:gd name="T4" fmla="*/ 3775 w 3775"/>
                  <a:gd name="T5" fmla="*/ 0 h 1487"/>
                  <a:gd name="T6" fmla="*/ 0 w 3775"/>
                  <a:gd name="T7" fmla="*/ 1487 h 1487"/>
                  <a:gd name="T8" fmla="*/ 1922 w 3775"/>
                  <a:gd name="T9" fmla="*/ 1487 h 14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75" h="1487">
                    <a:moveTo>
                      <a:pt x="1922" y="1487"/>
                    </a:moveTo>
                    <a:lnTo>
                      <a:pt x="3775" y="758"/>
                    </a:lnTo>
                    <a:lnTo>
                      <a:pt x="3775" y="0"/>
                    </a:lnTo>
                    <a:lnTo>
                      <a:pt x="0" y="1487"/>
                    </a:lnTo>
                    <a:lnTo>
                      <a:pt x="1922" y="1487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  <a:alpha val="4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lvl="0"/>
                <a:endParaRPr lang="zh-CN" altLang="en-US"/>
              </a:p>
            </p:txBody>
          </p:sp>
          <p:sp>
            <p:nvSpPr>
              <p:cNvPr id="36" name="Freeform 5"/>
              <p:cNvSpPr/>
              <p:nvPr userDrawn="1">
                <p:custDataLst>
                  <p:tags r:id="rId11"/>
                </p:custDataLst>
              </p:nvPr>
            </p:nvSpPr>
            <p:spPr bwMode="auto">
              <a:xfrm>
                <a:off x="3184842" y="3334018"/>
                <a:ext cx="9007157" cy="3525569"/>
              </a:xfrm>
              <a:custGeom>
                <a:avLst/>
                <a:gdLst>
                  <a:gd name="T0" fmla="*/ 0 w 5710"/>
                  <a:gd name="T1" fmla="*/ 2235 h 2235"/>
                  <a:gd name="T2" fmla="*/ 1924 w 5710"/>
                  <a:gd name="T3" fmla="*/ 2235 h 2235"/>
                  <a:gd name="T4" fmla="*/ 5710 w 5710"/>
                  <a:gd name="T5" fmla="*/ 743 h 2235"/>
                  <a:gd name="T6" fmla="*/ 5710 w 5710"/>
                  <a:gd name="T7" fmla="*/ 19 h 2235"/>
                  <a:gd name="T8" fmla="*/ 5676 w 5710"/>
                  <a:gd name="T9" fmla="*/ 0 h 2235"/>
                  <a:gd name="T10" fmla="*/ 0 w 5710"/>
                  <a:gd name="T11" fmla="*/ 2235 h 2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710" h="2235">
                    <a:moveTo>
                      <a:pt x="0" y="2235"/>
                    </a:moveTo>
                    <a:lnTo>
                      <a:pt x="1924" y="2235"/>
                    </a:lnTo>
                    <a:lnTo>
                      <a:pt x="5710" y="743"/>
                    </a:lnTo>
                    <a:lnTo>
                      <a:pt x="5710" y="19"/>
                    </a:lnTo>
                    <a:lnTo>
                      <a:pt x="5676" y="0"/>
                    </a:lnTo>
                    <a:lnTo>
                      <a:pt x="0" y="2235"/>
                    </a:lnTo>
                    <a:close/>
                  </a:path>
                </a:pathLst>
              </a:custGeom>
              <a:solidFill>
                <a:schemeClr val="accent2">
                  <a:alpha val="63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13"/>
            </p:custDataLst>
          </p:nvPr>
        </p:nvSpPr>
        <p:spPr>
          <a:xfrm>
            <a:off x="669930" y="952508"/>
            <a:ext cx="5283242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14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15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16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17"/>
            </p:custDataLst>
          </p:nvPr>
        </p:nvSpPr>
        <p:spPr/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18"/>
            </p:custDataLst>
          </p:nvPr>
        </p:nvSpPr>
        <p:spPr/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19"/>
            </p:custDataLst>
          </p:nvPr>
        </p:nvSpPr>
        <p:spPr/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>
            <p:custDataLst>
              <p:tags r:id="rId2"/>
            </p:custDataLst>
          </p:nvPr>
        </p:nvGrpSpPr>
        <p:grpSpPr>
          <a:xfrm>
            <a:off x="-1588" y="-1588"/>
            <a:ext cx="943697" cy="788811"/>
            <a:chOff x="-1588" y="-1588"/>
            <a:chExt cx="2708276" cy="2263775"/>
          </a:xfrm>
        </p:grpSpPr>
        <p:sp>
          <p:nvSpPr>
            <p:cNvPr id="7" name="Freeform 10"/>
            <p:cNvSpPr/>
            <p:nvPr>
              <p:custDataLst>
                <p:tags r:id="rId3"/>
              </p:custDataLst>
            </p:nvPr>
          </p:nvSpPr>
          <p:spPr bwMode="auto">
            <a:xfrm>
              <a:off x="-1588" y="-1588"/>
              <a:ext cx="1801813" cy="2263775"/>
            </a:xfrm>
            <a:custGeom>
              <a:avLst/>
              <a:gdLst>
                <a:gd name="T0" fmla="*/ 0 w 1135"/>
                <a:gd name="T1" fmla="*/ 0 h 1426"/>
                <a:gd name="T2" fmla="*/ 1135 w 1135"/>
                <a:gd name="T3" fmla="*/ 0 h 1426"/>
                <a:gd name="T4" fmla="*/ 0 w 1135"/>
                <a:gd name="T5" fmla="*/ 1426 h 1426"/>
                <a:gd name="T6" fmla="*/ 0 w 1135"/>
                <a:gd name="T7" fmla="*/ 0 h 1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35" h="1426">
                  <a:moveTo>
                    <a:pt x="0" y="0"/>
                  </a:moveTo>
                  <a:lnTo>
                    <a:pt x="1135" y="0"/>
                  </a:lnTo>
                  <a:lnTo>
                    <a:pt x="0" y="14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baseline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8" name="Freeform 11"/>
            <p:cNvSpPr/>
            <p:nvPr>
              <p:custDataLst>
                <p:tags r:id="rId4"/>
              </p:custDataLst>
            </p:nvPr>
          </p:nvSpPr>
          <p:spPr bwMode="auto">
            <a:xfrm>
              <a:off x="890588" y="-1588"/>
              <a:ext cx="909638" cy="1141413"/>
            </a:xfrm>
            <a:custGeom>
              <a:avLst/>
              <a:gdLst>
                <a:gd name="T0" fmla="*/ 573 w 573"/>
                <a:gd name="T1" fmla="*/ 719 h 719"/>
                <a:gd name="T2" fmla="*/ 0 w 573"/>
                <a:gd name="T3" fmla="*/ 719 h 719"/>
                <a:gd name="T4" fmla="*/ 573 w 573"/>
                <a:gd name="T5" fmla="*/ 0 h 719"/>
                <a:gd name="T6" fmla="*/ 573 w 573"/>
                <a:gd name="T7" fmla="*/ 719 h 7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3" h="719">
                  <a:moveTo>
                    <a:pt x="573" y="719"/>
                  </a:moveTo>
                  <a:lnTo>
                    <a:pt x="0" y="719"/>
                  </a:lnTo>
                  <a:lnTo>
                    <a:pt x="573" y="0"/>
                  </a:lnTo>
                  <a:lnTo>
                    <a:pt x="573" y="71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baseline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9" name="Freeform 12"/>
            <p:cNvSpPr/>
            <p:nvPr>
              <p:custDataLst>
                <p:tags r:id="rId5"/>
              </p:custDataLst>
            </p:nvPr>
          </p:nvSpPr>
          <p:spPr bwMode="auto">
            <a:xfrm>
              <a:off x="1800225" y="-1588"/>
              <a:ext cx="906463" cy="1141413"/>
            </a:xfrm>
            <a:custGeom>
              <a:avLst/>
              <a:gdLst>
                <a:gd name="T0" fmla="*/ 0 w 571"/>
                <a:gd name="T1" fmla="*/ 0 h 719"/>
                <a:gd name="T2" fmla="*/ 571 w 571"/>
                <a:gd name="T3" fmla="*/ 0 h 719"/>
                <a:gd name="T4" fmla="*/ 0 w 571"/>
                <a:gd name="T5" fmla="*/ 719 h 719"/>
                <a:gd name="T6" fmla="*/ 0 w 571"/>
                <a:gd name="T7" fmla="*/ 0 h 7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1" h="719">
                  <a:moveTo>
                    <a:pt x="0" y="0"/>
                  </a:moveTo>
                  <a:lnTo>
                    <a:pt x="571" y="0"/>
                  </a:lnTo>
                  <a:lnTo>
                    <a:pt x="0" y="7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baseline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10" name="组合 9"/>
          <p:cNvGrpSpPr/>
          <p:nvPr>
            <p:custDataLst>
              <p:tags r:id="rId6"/>
            </p:custDataLst>
          </p:nvPr>
        </p:nvGrpSpPr>
        <p:grpSpPr>
          <a:xfrm flipH="1" flipV="1">
            <a:off x="11248303" y="6069189"/>
            <a:ext cx="943697" cy="788811"/>
            <a:chOff x="-1588" y="-1588"/>
            <a:chExt cx="2708276" cy="2263775"/>
          </a:xfrm>
        </p:grpSpPr>
        <p:sp>
          <p:nvSpPr>
            <p:cNvPr id="11" name="Freeform 10"/>
            <p:cNvSpPr/>
            <p:nvPr>
              <p:custDataLst>
                <p:tags r:id="rId7"/>
              </p:custDataLst>
            </p:nvPr>
          </p:nvSpPr>
          <p:spPr bwMode="auto">
            <a:xfrm>
              <a:off x="-1588" y="-1588"/>
              <a:ext cx="1801813" cy="2263775"/>
            </a:xfrm>
            <a:custGeom>
              <a:avLst/>
              <a:gdLst>
                <a:gd name="T0" fmla="*/ 0 w 1135"/>
                <a:gd name="T1" fmla="*/ 0 h 1426"/>
                <a:gd name="T2" fmla="*/ 1135 w 1135"/>
                <a:gd name="T3" fmla="*/ 0 h 1426"/>
                <a:gd name="T4" fmla="*/ 0 w 1135"/>
                <a:gd name="T5" fmla="*/ 1426 h 1426"/>
                <a:gd name="T6" fmla="*/ 0 w 1135"/>
                <a:gd name="T7" fmla="*/ 0 h 1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35" h="1426">
                  <a:moveTo>
                    <a:pt x="0" y="0"/>
                  </a:moveTo>
                  <a:lnTo>
                    <a:pt x="1135" y="0"/>
                  </a:lnTo>
                  <a:lnTo>
                    <a:pt x="0" y="14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baseline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2" name="Freeform 11"/>
            <p:cNvSpPr/>
            <p:nvPr>
              <p:custDataLst>
                <p:tags r:id="rId8"/>
              </p:custDataLst>
            </p:nvPr>
          </p:nvSpPr>
          <p:spPr bwMode="auto">
            <a:xfrm>
              <a:off x="890588" y="-1588"/>
              <a:ext cx="909638" cy="1141413"/>
            </a:xfrm>
            <a:custGeom>
              <a:avLst/>
              <a:gdLst>
                <a:gd name="T0" fmla="*/ 573 w 573"/>
                <a:gd name="T1" fmla="*/ 719 h 719"/>
                <a:gd name="T2" fmla="*/ 0 w 573"/>
                <a:gd name="T3" fmla="*/ 719 h 719"/>
                <a:gd name="T4" fmla="*/ 573 w 573"/>
                <a:gd name="T5" fmla="*/ 0 h 719"/>
                <a:gd name="T6" fmla="*/ 573 w 573"/>
                <a:gd name="T7" fmla="*/ 719 h 7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3" h="719">
                  <a:moveTo>
                    <a:pt x="573" y="719"/>
                  </a:moveTo>
                  <a:lnTo>
                    <a:pt x="0" y="719"/>
                  </a:lnTo>
                  <a:lnTo>
                    <a:pt x="573" y="0"/>
                  </a:lnTo>
                  <a:lnTo>
                    <a:pt x="573" y="71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baseline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3" name="Freeform 12"/>
            <p:cNvSpPr/>
            <p:nvPr>
              <p:custDataLst>
                <p:tags r:id="rId9"/>
              </p:custDataLst>
            </p:nvPr>
          </p:nvSpPr>
          <p:spPr bwMode="auto">
            <a:xfrm>
              <a:off x="1800225" y="-1588"/>
              <a:ext cx="906463" cy="1141413"/>
            </a:xfrm>
            <a:custGeom>
              <a:avLst/>
              <a:gdLst>
                <a:gd name="T0" fmla="*/ 0 w 571"/>
                <a:gd name="T1" fmla="*/ 0 h 719"/>
                <a:gd name="T2" fmla="*/ 571 w 571"/>
                <a:gd name="T3" fmla="*/ 0 h 719"/>
                <a:gd name="T4" fmla="*/ 0 w 571"/>
                <a:gd name="T5" fmla="*/ 719 h 719"/>
                <a:gd name="T6" fmla="*/ 0 w 571"/>
                <a:gd name="T7" fmla="*/ 0 h 7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1" h="719">
                  <a:moveTo>
                    <a:pt x="0" y="0"/>
                  </a:moveTo>
                  <a:lnTo>
                    <a:pt x="571" y="0"/>
                  </a:lnTo>
                  <a:lnTo>
                    <a:pt x="0" y="7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baseline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10"/>
            </p:custDataLst>
          </p:nvPr>
        </p:nvSpPr>
        <p:spPr/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>
            <p:custDataLst>
              <p:tags r:id="rId2"/>
            </p:custDataLst>
          </p:nvPr>
        </p:nvGrpSpPr>
        <p:grpSpPr>
          <a:xfrm>
            <a:off x="-1588" y="-1588"/>
            <a:ext cx="943697" cy="788811"/>
            <a:chOff x="-1588" y="-1588"/>
            <a:chExt cx="2708276" cy="2263775"/>
          </a:xfrm>
        </p:grpSpPr>
        <p:sp>
          <p:nvSpPr>
            <p:cNvPr id="9" name="Freeform 10"/>
            <p:cNvSpPr/>
            <p:nvPr>
              <p:custDataLst>
                <p:tags r:id="rId3"/>
              </p:custDataLst>
            </p:nvPr>
          </p:nvSpPr>
          <p:spPr bwMode="auto">
            <a:xfrm>
              <a:off x="-1588" y="-1588"/>
              <a:ext cx="1801813" cy="2263775"/>
            </a:xfrm>
            <a:custGeom>
              <a:avLst/>
              <a:gdLst>
                <a:gd name="T0" fmla="*/ 0 w 1135"/>
                <a:gd name="T1" fmla="*/ 0 h 1426"/>
                <a:gd name="T2" fmla="*/ 1135 w 1135"/>
                <a:gd name="T3" fmla="*/ 0 h 1426"/>
                <a:gd name="T4" fmla="*/ 0 w 1135"/>
                <a:gd name="T5" fmla="*/ 1426 h 1426"/>
                <a:gd name="T6" fmla="*/ 0 w 1135"/>
                <a:gd name="T7" fmla="*/ 0 h 1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35" h="1426">
                  <a:moveTo>
                    <a:pt x="0" y="0"/>
                  </a:moveTo>
                  <a:lnTo>
                    <a:pt x="1135" y="0"/>
                  </a:lnTo>
                  <a:lnTo>
                    <a:pt x="0" y="14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baseline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" name="Freeform 11"/>
            <p:cNvSpPr/>
            <p:nvPr>
              <p:custDataLst>
                <p:tags r:id="rId4"/>
              </p:custDataLst>
            </p:nvPr>
          </p:nvSpPr>
          <p:spPr bwMode="auto">
            <a:xfrm>
              <a:off x="890588" y="-1588"/>
              <a:ext cx="909638" cy="1141413"/>
            </a:xfrm>
            <a:custGeom>
              <a:avLst/>
              <a:gdLst>
                <a:gd name="T0" fmla="*/ 573 w 573"/>
                <a:gd name="T1" fmla="*/ 719 h 719"/>
                <a:gd name="T2" fmla="*/ 0 w 573"/>
                <a:gd name="T3" fmla="*/ 719 h 719"/>
                <a:gd name="T4" fmla="*/ 573 w 573"/>
                <a:gd name="T5" fmla="*/ 0 h 719"/>
                <a:gd name="T6" fmla="*/ 573 w 573"/>
                <a:gd name="T7" fmla="*/ 719 h 7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3" h="719">
                  <a:moveTo>
                    <a:pt x="573" y="719"/>
                  </a:moveTo>
                  <a:lnTo>
                    <a:pt x="0" y="719"/>
                  </a:lnTo>
                  <a:lnTo>
                    <a:pt x="573" y="0"/>
                  </a:lnTo>
                  <a:lnTo>
                    <a:pt x="573" y="71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baseline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1" name="Freeform 12"/>
            <p:cNvSpPr/>
            <p:nvPr>
              <p:custDataLst>
                <p:tags r:id="rId5"/>
              </p:custDataLst>
            </p:nvPr>
          </p:nvSpPr>
          <p:spPr bwMode="auto">
            <a:xfrm>
              <a:off x="1800225" y="-1588"/>
              <a:ext cx="906463" cy="1141413"/>
            </a:xfrm>
            <a:custGeom>
              <a:avLst/>
              <a:gdLst>
                <a:gd name="T0" fmla="*/ 0 w 571"/>
                <a:gd name="T1" fmla="*/ 0 h 719"/>
                <a:gd name="T2" fmla="*/ 571 w 571"/>
                <a:gd name="T3" fmla="*/ 0 h 719"/>
                <a:gd name="T4" fmla="*/ 0 w 571"/>
                <a:gd name="T5" fmla="*/ 719 h 719"/>
                <a:gd name="T6" fmla="*/ 0 w 571"/>
                <a:gd name="T7" fmla="*/ 0 h 7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1" h="719">
                  <a:moveTo>
                    <a:pt x="0" y="0"/>
                  </a:moveTo>
                  <a:lnTo>
                    <a:pt x="571" y="0"/>
                  </a:lnTo>
                  <a:lnTo>
                    <a:pt x="0" y="7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baseline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12" name="组合 11"/>
          <p:cNvGrpSpPr/>
          <p:nvPr>
            <p:custDataLst>
              <p:tags r:id="rId6"/>
            </p:custDataLst>
          </p:nvPr>
        </p:nvGrpSpPr>
        <p:grpSpPr>
          <a:xfrm flipH="1" flipV="1">
            <a:off x="11248303" y="6069189"/>
            <a:ext cx="943697" cy="788811"/>
            <a:chOff x="-1588" y="-1588"/>
            <a:chExt cx="2708276" cy="2263775"/>
          </a:xfrm>
        </p:grpSpPr>
        <p:sp>
          <p:nvSpPr>
            <p:cNvPr id="13" name="Freeform 10"/>
            <p:cNvSpPr/>
            <p:nvPr>
              <p:custDataLst>
                <p:tags r:id="rId7"/>
              </p:custDataLst>
            </p:nvPr>
          </p:nvSpPr>
          <p:spPr bwMode="auto">
            <a:xfrm>
              <a:off x="-1588" y="-1588"/>
              <a:ext cx="1801813" cy="2263775"/>
            </a:xfrm>
            <a:custGeom>
              <a:avLst/>
              <a:gdLst>
                <a:gd name="T0" fmla="*/ 0 w 1135"/>
                <a:gd name="T1" fmla="*/ 0 h 1426"/>
                <a:gd name="T2" fmla="*/ 1135 w 1135"/>
                <a:gd name="T3" fmla="*/ 0 h 1426"/>
                <a:gd name="T4" fmla="*/ 0 w 1135"/>
                <a:gd name="T5" fmla="*/ 1426 h 1426"/>
                <a:gd name="T6" fmla="*/ 0 w 1135"/>
                <a:gd name="T7" fmla="*/ 0 h 1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35" h="1426">
                  <a:moveTo>
                    <a:pt x="0" y="0"/>
                  </a:moveTo>
                  <a:lnTo>
                    <a:pt x="1135" y="0"/>
                  </a:lnTo>
                  <a:lnTo>
                    <a:pt x="0" y="14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baseline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4" name="Freeform 11"/>
            <p:cNvSpPr/>
            <p:nvPr>
              <p:custDataLst>
                <p:tags r:id="rId8"/>
              </p:custDataLst>
            </p:nvPr>
          </p:nvSpPr>
          <p:spPr bwMode="auto">
            <a:xfrm>
              <a:off x="890588" y="-1588"/>
              <a:ext cx="909638" cy="1141413"/>
            </a:xfrm>
            <a:custGeom>
              <a:avLst/>
              <a:gdLst>
                <a:gd name="T0" fmla="*/ 573 w 573"/>
                <a:gd name="T1" fmla="*/ 719 h 719"/>
                <a:gd name="T2" fmla="*/ 0 w 573"/>
                <a:gd name="T3" fmla="*/ 719 h 719"/>
                <a:gd name="T4" fmla="*/ 573 w 573"/>
                <a:gd name="T5" fmla="*/ 0 h 719"/>
                <a:gd name="T6" fmla="*/ 573 w 573"/>
                <a:gd name="T7" fmla="*/ 719 h 7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3" h="719">
                  <a:moveTo>
                    <a:pt x="573" y="719"/>
                  </a:moveTo>
                  <a:lnTo>
                    <a:pt x="0" y="719"/>
                  </a:lnTo>
                  <a:lnTo>
                    <a:pt x="573" y="0"/>
                  </a:lnTo>
                  <a:lnTo>
                    <a:pt x="573" y="71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baseline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5" name="Freeform 12"/>
            <p:cNvSpPr/>
            <p:nvPr>
              <p:custDataLst>
                <p:tags r:id="rId9"/>
              </p:custDataLst>
            </p:nvPr>
          </p:nvSpPr>
          <p:spPr bwMode="auto">
            <a:xfrm>
              <a:off x="1800225" y="-1588"/>
              <a:ext cx="906463" cy="1141413"/>
            </a:xfrm>
            <a:custGeom>
              <a:avLst/>
              <a:gdLst>
                <a:gd name="T0" fmla="*/ 0 w 571"/>
                <a:gd name="T1" fmla="*/ 0 h 719"/>
                <a:gd name="T2" fmla="*/ 571 w 571"/>
                <a:gd name="T3" fmla="*/ 0 h 719"/>
                <a:gd name="T4" fmla="*/ 0 w 571"/>
                <a:gd name="T5" fmla="*/ 719 h 719"/>
                <a:gd name="T6" fmla="*/ 0 w 571"/>
                <a:gd name="T7" fmla="*/ 0 h 7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1" h="719">
                  <a:moveTo>
                    <a:pt x="0" y="0"/>
                  </a:moveTo>
                  <a:lnTo>
                    <a:pt x="571" y="0"/>
                  </a:lnTo>
                  <a:lnTo>
                    <a:pt x="0" y="7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baseline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10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11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12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13"/>
            </p:custDataLst>
          </p:nvPr>
        </p:nvSpPr>
        <p:spPr/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4"/>
            </p:custDataLst>
          </p:nvPr>
        </p:nvSpPr>
        <p:spPr/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5"/>
            </p:custDataLst>
          </p:nvPr>
        </p:nvSpPr>
        <p:spPr/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/>
          <p:cNvGrpSpPr/>
          <p:nvPr userDrawn="1">
            <p:custDataLst>
              <p:tags r:id="rId2"/>
            </p:custDataLst>
          </p:nvPr>
        </p:nvGrpSpPr>
        <p:grpSpPr>
          <a:xfrm>
            <a:off x="-1588" y="-1587"/>
            <a:ext cx="12193588" cy="6861007"/>
            <a:chOff x="-1588" y="-1587"/>
            <a:chExt cx="12193588" cy="6861007"/>
          </a:xfrm>
        </p:grpSpPr>
        <p:sp>
          <p:nvSpPr>
            <p:cNvPr id="18" name="矩形 17"/>
            <p:cNvSpPr/>
            <p:nvPr userDrawn="1">
              <p:custDataLst>
                <p:tags r:id="rId3"/>
              </p:custDataLst>
            </p:nvPr>
          </p:nvSpPr>
          <p:spPr>
            <a:xfrm>
              <a:off x="292800" y="304200"/>
              <a:ext cx="11606400" cy="62496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aseline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grpSp>
          <p:nvGrpSpPr>
            <p:cNvPr id="19" name="组合 18"/>
            <p:cNvGrpSpPr/>
            <p:nvPr userDrawn="1"/>
          </p:nvGrpSpPr>
          <p:grpSpPr>
            <a:xfrm>
              <a:off x="-1588" y="-1587"/>
              <a:ext cx="1498522" cy="1250788"/>
              <a:chOff x="-1588" y="-1587"/>
              <a:chExt cx="1498522" cy="1250788"/>
            </a:xfrm>
          </p:grpSpPr>
          <p:sp>
            <p:nvSpPr>
              <p:cNvPr id="34" name="Freeform 10"/>
              <p:cNvSpPr/>
              <p:nvPr>
                <p:custDataLst>
                  <p:tags r:id="rId4"/>
                </p:custDataLst>
              </p:nvPr>
            </p:nvSpPr>
            <p:spPr bwMode="auto">
              <a:xfrm>
                <a:off x="-1588" y="-1587"/>
                <a:ext cx="995543" cy="1250788"/>
              </a:xfrm>
              <a:custGeom>
                <a:avLst/>
                <a:gdLst>
                  <a:gd name="T0" fmla="*/ 0 w 1135"/>
                  <a:gd name="T1" fmla="*/ 0 h 1426"/>
                  <a:gd name="T2" fmla="*/ 1135 w 1135"/>
                  <a:gd name="T3" fmla="*/ 0 h 1426"/>
                  <a:gd name="T4" fmla="*/ 0 w 1135"/>
                  <a:gd name="T5" fmla="*/ 1426 h 1426"/>
                  <a:gd name="T6" fmla="*/ 0 w 1135"/>
                  <a:gd name="T7" fmla="*/ 0 h 14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35" h="1426">
                    <a:moveTo>
                      <a:pt x="0" y="0"/>
                    </a:moveTo>
                    <a:lnTo>
                      <a:pt x="1135" y="0"/>
                    </a:lnTo>
                    <a:lnTo>
                      <a:pt x="0" y="14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baseline="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35" name="任意多边形: 形状 34"/>
              <p:cNvSpPr/>
              <p:nvPr>
                <p:custDataLst>
                  <p:tags r:id="rId5"/>
                </p:custDataLst>
              </p:nvPr>
            </p:nvSpPr>
            <p:spPr bwMode="auto">
              <a:xfrm>
                <a:off x="742657" y="-1587"/>
                <a:ext cx="502596" cy="316915"/>
              </a:xfrm>
              <a:custGeom>
                <a:avLst/>
                <a:gdLst>
                  <a:gd name="connsiteX0" fmla="*/ 252562 w 502596"/>
                  <a:gd name="connsiteY0" fmla="*/ 0 h 316915"/>
                  <a:gd name="connsiteX1" fmla="*/ 502596 w 502596"/>
                  <a:gd name="connsiteY1" fmla="*/ 0 h 316915"/>
                  <a:gd name="connsiteX2" fmla="*/ 502596 w 502596"/>
                  <a:gd name="connsiteY2" fmla="*/ 316915 h 316915"/>
                  <a:gd name="connsiteX3" fmla="*/ 0 w 502596"/>
                  <a:gd name="connsiteY3" fmla="*/ 316915 h 316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02596" h="316915">
                    <a:moveTo>
                      <a:pt x="252562" y="0"/>
                    </a:moveTo>
                    <a:lnTo>
                      <a:pt x="502596" y="0"/>
                    </a:lnTo>
                    <a:lnTo>
                      <a:pt x="502596" y="316915"/>
                    </a:lnTo>
                    <a:lnTo>
                      <a:pt x="0" y="316915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endParaRPr lang="zh-CN" altLang="en-US" baseline="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36" name="任意多边形: 形状 35"/>
              <p:cNvSpPr/>
              <p:nvPr>
                <p:custDataLst>
                  <p:tags r:id="rId6"/>
                </p:custDataLst>
              </p:nvPr>
            </p:nvSpPr>
            <p:spPr bwMode="auto">
              <a:xfrm>
                <a:off x="1245253" y="-1587"/>
                <a:ext cx="251681" cy="316915"/>
              </a:xfrm>
              <a:custGeom>
                <a:avLst/>
                <a:gdLst>
                  <a:gd name="connsiteX0" fmla="*/ 0 w 251681"/>
                  <a:gd name="connsiteY0" fmla="*/ 0 h 316915"/>
                  <a:gd name="connsiteX1" fmla="*/ 251681 w 251681"/>
                  <a:gd name="connsiteY1" fmla="*/ 0 h 316915"/>
                  <a:gd name="connsiteX2" fmla="*/ 0 w 251681"/>
                  <a:gd name="connsiteY2" fmla="*/ 316915 h 316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51681" h="316915">
                    <a:moveTo>
                      <a:pt x="0" y="0"/>
                    </a:moveTo>
                    <a:lnTo>
                      <a:pt x="251681" y="0"/>
                    </a:lnTo>
                    <a:lnTo>
                      <a:pt x="0" y="316915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endParaRPr lang="zh-CN" altLang="en-US" baseline="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grpSp>
          <p:nvGrpSpPr>
            <p:cNvPr id="20" name="组合 19"/>
            <p:cNvGrpSpPr/>
            <p:nvPr userDrawn="1"/>
          </p:nvGrpSpPr>
          <p:grpSpPr>
            <a:xfrm>
              <a:off x="10694607" y="5608632"/>
              <a:ext cx="1497393" cy="1250788"/>
              <a:chOff x="10694607" y="5608632"/>
              <a:chExt cx="1497393" cy="1250788"/>
            </a:xfrm>
          </p:grpSpPr>
          <p:sp>
            <p:nvSpPr>
              <p:cNvPr id="31" name="Freeform 10"/>
              <p:cNvSpPr/>
              <p:nvPr>
                <p:custDataLst>
                  <p:tags r:id="rId7"/>
                </p:custDataLst>
              </p:nvPr>
            </p:nvSpPr>
            <p:spPr bwMode="auto">
              <a:xfrm rot="10800000">
                <a:off x="11196457" y="5608632"/>
                <a:ext cx="995543" cy="1250788"/>
              </a:xfrm>
              <a:custGeom>
                <a:avLst/>
                <a:gdLst>
                  <a:gd name="T0" fmla="*/ 0 w 1135"/>
                  <a:gd name="T1" fmla="*/ 0 h 1426"/>
                  <a:gd name="T2" fmla="*/ 1135 w 1135"/>
                  <a:gd name="T3" fmla="*/ 0 h 1426"/>
                  <a:gd name="T4" fmla="*/ 0 w 1135"/>
                  <a:gd name="T5" fmla="*/ 1426 h 1426"/>
                  <a:gd name="T6" fmla="*/ 0 w 1135"/>
                  <a:gd name="T7" fmla="*/ 0 h 14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35" h="1426">
                    <a:moveTo>
                      <a:pt x="0" y="0"/>
                    </a:moveTo>
                    <a:lnTo>
                      <a:pt x="1135" y="0"/>
                    </a:lnTo>
                    <a:lnTo>
                      <a:pt x="0" y="14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baseline="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32" name="任意多边形: 形状 31"/>
              <p:cNvSpPr/>
              <p:nvPr>
                <p:custDataLst>
                  <p:tags r:id="rId8"/>
                </p:custDataLst>
              </p:nvPr>
            </p:nvSpPr>
            <p:spPr bwMode="auto">
              <a:xfrm rot="10800000">
                <a:off x="10945159" y="6542505"/>
                <a:ext cx="502596" cy="315495"/>
              </a:xfrm>
              <a:custGeom>
                <a:avLst/>
                <a:gdLst>
                  <a:gd name="connsiteX0" fmla="*/ 502596 w 502596"/>
                  <a:gd name="connsiteY0" fmla="*/ 315495 h 315495"/>
                  <a:gd name="connsiteX1" fmla="*/ 0 w 502596"/>
                  <a:gd name="connsiteY1" fmla="*/ 315495 h 315495"/>
                  <a:gd name="connsiteX2" fmla="*/ 251431 w 502596"/>
                  <a:gd name="connsiteY2" fmla="*/ 0 h 315495"/>
                  <a:gd name="connsiteX3" fmla="*/ 502596 w 502596"/>
                  <a:gd name="connsiteY3" fmla="*/ 0 h 3154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02596" h="315495">
                    <a:moveTo>
                      <a:pt x="502596" y="315495"/>
                    </a:moveTo>
                    <a:lnTo>
                      <a:pt x="0" y="315495"/>
                    </a:lnTo>
                    <a:lnTo>
                      <a:pt x="251431" y="0"/>
                    </a:lnTo>
                    <a:lnTo>
                      <a:pt x="502596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endParaRPr lang="zh-CN" altLang="en-US" baseline="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33" name="任意多边形: 形状 32"/>
              <p:cNvSpPr/>
              <p:nvPr>
                <p:custDataLst>
                  <p:tags r:id="rId9"/>
                </p:custDataLst>
              </p:nvPr>
            </p:nvSpPr>
            <p:spPr bwMode="auto">
              <a:xfrm rot="10800000">
                <a:off x="10694607" y="6542505"/>
                <a:ext cx="250553" cy="315495"/>
              </a:xfrm>
              <a:custGeom>
                <a:avLst/>
                <a:gdLst>
                  <a:gd name="connsiteX0" fmla="*/ 0 w 250553"/>
                  <a:gd name="connsiteY0" fmla="*/ 315495 h 315495"/>
                  <a:gd name="connsiteX1" fmla="*/ 0 w 250553"/>
                  <a:gd name="connsiteY1" fmla="*/ 0 h 315495"/>
                  <a:gd name="connsiteX2" fmla="*/ 250553 w 250553"/>
                  <a:gd name="connsiteY2" fmla="*/ 0 h 3154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50553" h="315495">
                    <a:moveTo>
                      <a:pt x="0" y="315495"/>
                    </a:moveTo>
                    <a:lnTo>
                      <a:pt x="0" y="0"/>
                    </a:lnTo>
                    <a:lnTo>
                      <a:pt x="25055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endParaRPr lang="zh-CN" altLang="en-US" baseline="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</p:grpSp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10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11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indent="0" eaLnBrk="1" fontAlgn="auto" latinLnBrk="0" hangingPunct="1"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 indent="0" eaLnBrk="1" fontAlgn="auto" latinLnBrk="0" hangingPunct="1"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 indent="0" eaLnBrk="1" fontAlgn="auto" latinLnBrk="0" hangingPunct="1"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 indent="0" eaLnBrk="1" fontAlgn="auto" latinLnBrk="0" hangingPunct="1"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2"/>
            </p:custDataLst>
          </p:nvPr>
        </p:nvSpPr>
        <p:spPr/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3"/>
            </p:custDataLst>
          </p:nvPr>
        </p:nvSpPr>
        <p:spPr/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4"/>
            </p:custDataLst>
          </p:nvPr>
        </p:nvSpPr>
        <p:spPr/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5" Type="http://schemas.openxmlformats.org/officeDocument/2006/relationships/theme" Target="../theme/theme1.xml"/><Relationship Id="rId24" Type="http://schemas.openxmlformats.org/officeDocument/2006/relationships/tags" Target="../tags/tag252.xml"/><Relationship Id="rId23" Type="http://schemas.openxmlformats.org/officeDocument/2006/relationships/tags" Target="../tags/tag251.xml"/><Relationship Id="rId22" Type="http://schemas.openxmlformats.org/officeDocument/2006/relationships/tags" Target="../tags/tag250.xml"/><Relationship Id="rId21" Type="http://schemas.openxmlformats.org/officeDocument/2006/relationships/tags" Target="../tags/tag249.xml"/><Relationship Id="rId20" Type="http://schemas.openxmlformats.org/officeDocument/2006/relationships/tags" Target="../tags/tag248.xml"/><Relationship Id="rId2" Type="http://schemas.openxmlformats.org/officeDocument/2006/relationships/slideLayout" Target="../slideLayouts/slideLayout2.xml"/><Relationship Id="rId19" Type="http://schemas.openxmlformats.org/officeDocument/2006/relationships/tags" Target="../tags/tag247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lIns="90000" tIns="46800" rIns="90000" bIns="46800" rtlCol="0" anchor="t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0"/>
            </p:custDataLst>
          </p:nvPr>
        </p:nvSpPr>
        <p:spPr>
          <a:xfrm>
            <a:off x="669882" y="952508"/>
            <a:ext cx="10852237" cy="5388907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1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 baseline="0">
                <a:solidFill>
                  <a:schemeClr val="tx1">
                    <a:tint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2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 baseline="0">
                <a:solidFill>
                  <a:schemeClr val="tx1">
                    <a:tint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3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 baseline="0">
                <a:solidFill>
                  <a:schemeClr val="tx1">
                    <a:tint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2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ags" Target="../tags/tag256.xml"/><Relationship Id="rId3" Type="http://schemas.openxmlformats.org/officeDocument/2006/relationships/tags" Target="../tags/tag255.xml"/><Relationship Id="rId2" Type="http://schemas.openxmlformats.org/officeDocument/2006/relationships/tags" Target="../tags/tag254.xml"/><Relationship Id="rId1" Type="http://schemas.openxmlformats.org/officeDocument/2006/relationships/tags" Target="../tags/tag25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67.xml"/><Relationship Id="rId1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68.xml"/><Relationship Id="rId1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69.xml"/><Relationship Id="rId1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270.xml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27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272.xml"/><Relationship Id="rId1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tags" Target="../tags/tag273.xml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274.xml"/><Relationship Id="rId1" Type="http://schemas.openxmlformats.org/officeDocument/2006/relationships/image" Target="../media/image2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57.xml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58.xml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259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60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261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262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265.xml"/><Relationship Id="rId4" Type="http://schemas.openxmlformats.org/officeDocument/2006/relationships/image" Target="../media/image10.png"/><Relationship Id="rId3" Type="http://schemas.openxmlformats.org/officeDocument/2006/relationships/tags" Target="../tags/tag264.xml"/><Relationship Id="rId2" Type="http://schemas.openxmlformats.org/officeDocument/2006/relationships/image" Target="../media/image9.png"/><Relationship Id="rId1" Type="http://schemas.openxmlformats.org/officeDocument/2006/relationships/tags" Target="../tags/tag263.xml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266.xml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" name="标题 3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/>
        <p:txBody>
          <a:bodyPr/>
          <a:p>
            <a:r>
              <a:rPr lang="zh-CN" altLang="en-US">
                <a:solidFill>
                  <a:srgbClr val="5B7198"/>
                </a:solidFill>
              </a:rPr>
              <a:t>结题答辩</a:t>
            </a:r>
            <a:endParaRPr lang="zh-CN" altLang="en-US">
              <a:solidFill>
                <a:srgbClr val="5B7198"/>
              </a:solidFill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  <p:custDataLst>
              <p:tags r:id="rId2"/>
            </p:custDataLst>
          </p:nvPr>
        </p:nvSpPr>
        <p:spPr>
          <a:xfrm>
            <a:off x="536575" y="3779520"/>
            <a:ext cx="3250565" cy="387985"/>
          </a:xfrm>
        </p:spPr>
        <p:txBody>
          <a:bodyPr>
            <a:noAutofit/>
          </a:bodyPr>
          <a:p>
            <a:r>
              <a:rPr lang="zh-CN" altLang="en-US" sz="1100">
                <a:solidFill>
                  <a:srgbClr val="595959"/>
                </a:solidFill>
              </a:rPr>
              <a:t>刘天健、邓浩然、许庭一、王笑伟、陈航</a:t>
            </a:r>
            <a:endParaRPr lang="zh-CN" altLang="en-US" sz="1100">
              <a:solidFill>
                <a:srgbClr val="595959"/>
              </a:solidFill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536575" y="4215251"/>
            <a:ext cx="1844675" cy="387993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>
            <a:lvl1pPr mar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>
                <a:solidFill>
                  <a:srgbClr val="595959"/>
                </a:solidFill>
              </a:rPr>
              <a:t>2020/7/13</a:t>
            </a:r>
            <a:endParaRPr lang="en-US" altLang="zh-CN">
              <a:solidFill>
                <a:srgbClr val="595959"/>
              </a:solidFill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>
                <a:sym typeface="+mn-ea"/>
              </a:rPr>
              <a:t>3.</a:t>
            </a:r>
            <a:r>
              <a:rPr>
                <a:sym typeface="+mn-ea"/>
              </a:rPr>
              <a:t>数据处理与展示（类似于前端搭建）</a:t>
            </a:r>
            <a:br>
              <a:rPr>
                <a:sym typeface="+mn-ea"/>
              </a:rPr>
            </a:b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使用框架：</a:t>
            </a:r>
            <a:r>
              <a:rPr lang="en-US" altLang="zh-CN"/>
              <a:t>topjui</a:t>
            </a:r>
            <a:r>
              <a:t>（基于</a:t>
            </a:r>
            <a:r>
              <a:rPr lang="en-US" altLang="zh-CN"/>
              <a:t>easyui</a:t>
            </a:r>
            <a:r>
              <a:t>）</a:t>
            </a:r>
          </a:p>
          <a:p/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8170" y="1621790"/>
            <a:ext cx="10175240" cy="478536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>
                <a:sym typeface="+mn-ea"/>
              </a:rPr>
              <a:t>3.</a:t>
            </a:r>
            <a:r>
              <a:rPr>
                <a:sym typeface="+mn-ea"/>
              </a:rPr>
              <a:t>数据处理与展示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t>使用框架：</a:t>
            </a:r>
            <a:r>
              <a:rPr lang="en-US" altLang="zh-CN"/>
              <a:t>topjui</a:t>
            </a:r>
            <a:r>
              <a:t>（基于</a:t>
            </a:r>
            <a:r>
              <a:rPr lang="en-US" altLang="zh-CN"/>
              <a:t>easyui</a:t>
            </a:r>
            <a:r>
              <a:t>）</a:t>
            </a:r>
          </a:p>
          <a:p>
            <a:r>
              <a:t>编写</a:t>
            </a:r>
            <a:r>
              <a:rPr lang="en-US" altLang="zh-CN"/>
              <a:t>tojson.py</a:t>
            </a:r>
            <a:r>
              <a:t>代码生成特定格式的</a:t>
            </a:r>
            <a:r>
              <a:rPr lang="en-US" altLang="zh-CN"/>
              <a:t>json</a:t>
            </a:r>
            <a:r>
              <a:t>格式文件</a:t>
            </a:r>
          </a:p>
          <a:p>
            <a:r>
              <a:t>然后直接调用已有框架展示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83030" y="2515235"/>
            <a:ext cx="9425940" cy="226314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>
                <a:sym typeface="+mn-ea"/>
              </a:rPr>
              <a:t>3.</a:t>
            </a:r>
            <a:r>
              <a:rPr>
                <a:sym typeface="+mn-ea"/>
              </a:rPr>
              <a:t>数据处理与展示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t>技术难点：</a:t>
            </a:r>
            <a:r>
              <a:rPr lang="en-US" altLang="zh-CN"/>
              <a:t>ui</a:t>
            </a:r>
            <a:r>
              <a:t>设计中</a:t>
            </a:r>
            <a:r>
              <a:t>左侧菜单栏的显示</a:t>
            </a:r>
          </a:p>
          <a:p>
            <a:r>
              <a:t>经过阅读官网文档，找到了菜单栏的编辑方式</a:t>
            </a:r>
            <a:endParaRPr lang="en-US" altLang="zh-CN"/>
          </a:p>
          <a:p/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4545" y="2437130"/>
            <a:ext cx="7802880" cy="154686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3690" y="377190"/>
            <a:ext cx="9951720" cy="4114800"/>
          </a:xfrm>
          <a:prstGeom prst="rect">
            <a:avLst/>
          </a:prstGeom>
        </p:spPr>
      </p:pic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63875" y="3289300"/>
            <a:ext cx="9403080" cy="335280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1930" y="2261870"/>
            <a:ext cx="9894570" cy="2520950"/>
          </a:xfrm>
        </p:spPr>
        <p:txBody>
          <a:bodyPr/>
          <a:lstStyle/>
          <a:p>
            <a:pPr algn="ctr"/>
            <a:r>
              <a:rPr lang="en-US" altLang="zh-CN" sz="4800" dirty="0"/>
              <a:t>4.</a:t>
            </a:r>
            <a:r>
              <a:rPr lang="zh-CN" altLang="en-US" sz="4800" dirty="0"/>
              <a:t>用户、角色、权限登陆与管理</a:t>
            </a:r>
            <a:br>
              <a:rPr lang="zh-CN" altLang="en-US" sz="4800" dirty="0"/>
            </a:br>
            <a:endParaRPr lang="zh-CN" altLang="en-US" sz="4800" dirty="0"/>
          </a:p>
        </p:txBody>
      </p:sp>
    </p:spTree>
    <p:custDataLst>
      <p:tags r:id="rId1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"/>
          <a:srcRect l="31800" t="29511" r="28600" b="23911"/>
          <a:stretch>
            <a:fillRect/>
          </a:stretch>
        </p:blipFill>
        <p:spPr>
          <a:xfrm>
            <a:off x="355107" y="221942"/>
            <a:ext cx="5104659" cy="3377324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096000" y="3599266"/>
            <a:ext cx="500108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角色分类：</a:t>
            </a:r>
            <a:endParaRPr lang="en-US" altLang="zh-CN" dirty="0"/>
          </a:p>
          <a:p>
            <a:r>
              <a:rPr lang="zh-CN" altLang="en-US" dirty="0"/>
              <a:t>角色分为管理员，角色</a:t>
            </a:r>
            <a:r>
              <a:rPr lang="en-US" altLang="zh-CN" dirty="0"/>
              <a:t>1</a:t>
            </a:r>
            <a:r>
              <a:rPr lang="zh-CN" altLang="en-US" dirty="0"/>
              <a:t>和角色</a:t>
            </a:r>
            <a:r>
              <a:rPr lang="en-US" altLang="zh-CN" dirty="0"/>
              <a:t>2</a:t>
            </a:r>
            <a:r>
              <a:rPr lang="zh-CN" altLang="en-US" dirty="0"/>
              <a:t>（普通用户）。管理员登录后有专门的用户管理界面，可以直接对用户的账号信息进行增删改查。</a:t>
            </a:r>
            <a:endParaRPr lang="en-US" altLang="zh-CN" dirty="0"/>
          </a:p>
          <a:p>
            <a:r>
              <a:rPr lang="zh-CN" altLang="en-US" dirty="0"/>
              <a:t>角色</a:t>
            </a:r>
            <a:r>
              <a:rPr lang="en-US" altLang="zh-CN" dirty="0"/>
              <a:t>1</a:t>
            </a:r>
            <a:r>
              <a:rPr lang="zh-CN" altLang="en-US" dirty="0"/>
              <a:t>和角色</a:t>
            </a:r>
            <a:r>
              <a:rPr lang="en-US" altLang="zh-CN" dirty="0"/>
              <a:t>2</a:t>
            </a:r>
            <a:r>
              <a:rPr lang="zh-CN" altLang="en-US" dirty="0"/>
              <a:t>是普通用户，但是权限有差别，会根据不同的用户</a:t>
            </a:r>
            <a:r>
              <a:rPr lang="en-US" altLang="zh-CN" dirty="0"/>
              <a:t>type</a:t>
            </a:r>
            <a:r>
              <a:rPr lang="zh-CN" altLang="en-US" dirty="0"/>
              <a:t>转到不同的界面</a:t>
            </a:r>
            <a:endParaRPr lang="zh-CN" altLang="en-US" dirty="0"/>
          </a:p>
        </p:txBody>
      </p:sp>
    </p:spTree>
    <p:custDataLst>
      <p:tags r:id="rId2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4779147" y="3506293"/>
            <a:ext cx="2201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角色</a:t>
            </a:r>
            <a:r>
              <a:rPr lang="en-US" altLang="zh-CN" dirty="0"/>
              <a:t>1</a:t>
            </a:r>
            <a:r>
              <a:rPr lang="zh-CN" altLang="en-US" dirty="0"/>
              <a:t>页面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8771139" y="917931"/>
            <a:ext cx="2201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角色</a:t>
            </a:r>
            <a:r>
              <a:rPr lang="en-US" altLang="zh-CN" dirty="0"/>
              <a:t>2</a:t>
            </a:r>
            <a:r>
              <a:rPr lang="zh-CN" altLang="en-US" dirty="0"/>
              <a:t>页面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2210540" y="1242874"/>
            <a:ext cx="2450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管理员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1"/>
          <a:srcRect l="192" t="8922"/>
          <a:stretch>
            <a:fillRect/>
          </a:stretch>
        </p:blipFill>
        <p:spPr>
          <a:xfrm>
            <a:off x="478397" y="2024110"/>
            <a:ext cx="3464285" cy="177820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2"/>
          <a:srcRect l="226" t="10609"/>
          <a:stretch>
            <a:fillRect/>
          </a:stretch>
        </p:blipFill>
        <p:spPr>
          <a:xfrm>
            <a:off x="3614057" y="4122446"/>
            <a:ext cx="3821850" cy="1852964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3"/>
          <a:srcRect t="12477" r="5353"/>
          <a:stretch>
            <a:fillRect/>
          </a:stretch>
        </p:blipFill>
        <p:spPr>
          <a:xfrm>
            <a:off x="7817274" y="1612206"/>
            <a:ext cx="3702860" cy="1852964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429305" y="772357"/>
            <a:ext cx="7119891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难点：</a:t>
            </a:r>
            <a:endParaRPr lang="en-US" altLang="zh-CN" dirty="0"/>
          </a:p>
          <a:p>
            <a:r>
              <a:rPr lang="en-US" altLang="zh-CN" dirty="0"/>
              <a:t>1.SSM</a:t>
            </a:r>
            <a:r>
              <a:rPr lang="zh-CN" altLang="en-US" dirty="0"/>
              <a:t>框架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2.</a:t>
            </a:r>
            <a:r>
              <a:rPr lang="zh-CN" altLang="en-US" dirty="0"/>
              <a:t>网页上的用户选择类型传入后端进行判断并在前端形成不同的跳转</a:t>
            </a:r>
            <a:endParaRPr lang="en-US" altLang="zh-CN" dirty="0"/>
          </a:p>
          <a:p>
            <a:r>
              <a:rPr lang="en-US" altLang="zh-CN" dirty="0"/>
              <a:t>3.Mybatis</a:t>
            </a:r>
            <a:r>
              <a:rPr lang="zh-CN" altLang="en-US" dirty="0"/>
              <a:t>和本地数据库的交互</a:t>
            </a:r>
            <a:endParaRPr lang="en-US" altLang="zh-CN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3389" y="1415884"/>
            <a:ext cx="6749476" cy="3649342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/>
              <a:t>项目进展大致</a:t>
            </a:r>
            <a:r>
              <a:rPr lang="zh-CN" altLang="en-US"/>
              <a:t>情况</a:t>
            </a:r>
            <a:endParaRPr lang="zh-CN" altLang="en-US"/>
          </a:p>
        </p:txBody>
      </p:sp>
      <p:pic>
        <p:nvPicPr>
          <p:cNvPr id="4" name="ECB019B1-382A-4266-B25C-5B523AA43C14-1" descr="qt_temp"/>
          <p:cNvPicPr>
            <a:picLocks noChangeAspect="1"/>
          </p:cNvPicPr>
          <p:nvPr/>
        </p:nvPicPr>
        <p:blipFill>
          <a:blip r:embed="rId1"/>
          <a:srcRect r="42791"/>
          <a:stretch>
            <a:fillRect/>
          </a:stretch>
        </p:blipFill>
        <p:spPr>
          <a:xfrm>
            <a:off x="851535" y="272415"/>
            <a:ext cx="10767060" cy="692912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9867265" y="3843020"/>
            <a:ext cx="709930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900"/>
              <a:t>陈航</a:t>
            </a:r>
            <a:endParaRPr lang="zh-CN" altLang="en-US" sz="900"/>
          </a:p>
        </p:txBody>
      </p:sp>
      <p:sp>
        <p:nvSpPr>
          <p:cNvPr id="5" name="文本框 4"/>
          <p:cNvSpPr txBox="1"/>
          <p:nvPr/>
        </p:nvSpPr>
        <p:spPr>
          <a:xfrm>
            <a:off x="9725025" y="5045075"/>
            <a:ext cx="709930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900"/>
              <a:t>陈航</a:t>
            </a:r>
            <a:endParaRPr lang="zh-CN" altLang="en-US" sz="900"/>
          </a:p>
        </p:txBody>
      </p:sp>
    </p:spTree>
    <p:custDataLst>
      <p:tags r:id="rId2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/>
              <a:t>项目进展大致情况</a:t>
            </a:r>
            <a:endParaRPr lang="zh-CN" altLang="en-US"/>
          </a:p>
        </p:txBody>
      </p:sp>
      <p:pic>
        <p:nvPicPr>
          <p:cNvPr id="4" name="ECB019B1-382A-4266-B25C-5B523AA43C14-2" descr="qt_temp"/>
          <p:cNvPicPr>
            <a:picLocks noChangeAspect="1"/>
          </p:cNvPicPr>
          <p:nvPr/>
        </p:nvPicPr>
        <p:blipFill>
          <a:blip r:embed="rId1"/>
          <a:srcRect l="57412"/>
          <a:stretch>
            <a:fillRect/>
          </a:stretch>
        </p:blipFill>
        <p:spPr>
          <a:xfrm>
            <a:off x="1659255" y="-168275"/>
            <a:ext cx="9082405" cy="873887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v</a:t>
            </a:r>
            <a:endParaRPr lang="en-US" altLang="zh-CN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07340" y="621030"/>
            <a:ext cx="5461000" cy="538861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8340" y="1220470"/>
            <a:ext cx="6423660" cy="378714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960495" y="3481070"/>
            <a:ext cx="122745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完成阶段任务的成果</a:t>
            </a:r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4053840" y="1195070"/>
            <a:ext cx="88011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最终项目框架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/>
              <a:t>项目报告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 sz="2800"/>
              <a:t>1.</a:t>
            </a:r>
            <a:r>
              <a:rPr sz="2800"/>
              <a:t>预测算法（</a:t>
            </a:r>
            <a:r>
              <a:rPr lang="en-US" altLang="zh-CN" sz="2800"/>
              <a:t>SARIMAX</a:t>
            </a:r>
            <a:r>
              <a:rPr sz="2800"/>
              <a:t>）</a:t>
            </a:r>
            <a:r>
              <a:rPr lang="en-US" altLang="zh-CN" sz="2800"/>
              <a:t>-</a:t>
            </a:r>
            <a:r>
              <a:rPr sz="2800"/>
              <a:t>陈航</a:t>
            </a:r>
            <a:endParaRPr sz="2800"/>
          </a:p>
          <a:p>
            <a:r>
              <a:rPr lang="en-US" altLang="zh-CN" sz="2800"/>
              <a:t>2.</a:t>
            </a:r>
            <a:r>
              <a:rPr sz="2800"/>
              <a:t>微服务搭建与连接</a:t>
            </a:r>
            <a:r>
              <a:rPr lang="en-US" altLang="zh-CN" sz="2800"/>
              <a:t>-</a:t>
            </a:r>
            <a:r>
              <a:rPr sz="2800"/>
              <a:t>许庭一</a:t>
            </a:r>
            <a:endParaRPr sz="2800"/>
          </a:p>
          <a:p>
            <a:r>
              <a:rPr lang="en-US" altLang="zh-CN" sz="2800"/>
              <a:t>3.</a:t>
            </a:r>
            <a:r>
              <a:rPr sz="2800"/>
              <a:t>数据处理与展示（类似于前端搭建）</a:t>
            </a:r>
            <a:r>
              <a:rPr lang="en-US" altLang="zh-CN" sz="2800"/>
              <a:t>-</a:t>
            </a:r>
            <a:r>
              <a:rPr sz="2800"/>
              <a:t>刘天健</a:t>
            </a:r>
            <a:endParaRPr sz="2800"/>
          </a:p>
          <a:p>
            <a:r>
              <a:rPr lang="en-US" altLang="zh-CN" sz="2800"/>
              <a:t>4.</a:t>
            </a:r>
            <a:r>
              <a:rPr sz="2800">
                <a:sym typeface="+mn-ea"/>
              </a:rPr>
              <a:t>用户、角色、权限登陆与管理</a:t>
            </a:r>
            <a:r>
              <a:rPr lang="en-US" altLang="zh-CN" sz="2800">
                <a:sym typeface="+mn-ea"/>
              </a:rPr>
              <a:t>-</a:t>
            </a:r>
            <a:r>
              <a:rPr sz="2800">
                <a:sym typeface="+mn-ea"/>
              </a:rPr>
              <a:t>邓浩然</a:t>
            </a:r>
            <a:endParaRPr sz="2800">
              <a:sym typeface="+mn-ea"/>
            </a:endParaRPr>
          </a:p>
          <a:p>
            <a:r>
              <a:rPr lang="en-US" altLang="zh-CN" sz="2800">
                <a:sym typeface="+mn-ea"/>
              </a:rPr>
              <a:t>5.</a:t>
            </a:r>
            <a:r>
              <a:rPr sz="2800">
                <a:sym typeface="+mn-ea"/>
              </a:rPr>
              <a:t>功能演示</a:t>
            </a:r>
            <a:endParaRPr sz="2800">
              <a:sym typeface="+mn-ea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>
                <a:sym typeface="+mn-ea"/>
              </a:rPr>
              <a:t>1.ARIMA</a:t>
            </a:r>
            <a:r>
              <a:rPr>
                <a:sym typeface="+mn-ea"/>
              </a:rPr>
              <a:t>的数据处理 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925" y="952500"/>
            <a:ext cx="10852150" cy="5743575"/>
          </a:xfrm>
        </p:spPr>
        <p:txBody>
          <a:bodyPr/>
          <a:p>
            <a:r>
              <a:rPr lang="zh-CN" altLang="en-US" sz="1200">
                <a:solidFill>
                  <a:schemeClr val="tx1">
                    <a:lumMod val="85000"/>
                    <a:lumOff val="15000"/>
                  </a:schemeClr>
                </a:solidFill>
                <a:uFillTx/>
              </a:rPr>
              <a:t>优点：模型简单，只需要内生变量而不需要借助其他外生变量</a:t>
            </a:r>
            <a:endParaRPr lang="zh-CN" altLang="en-US" sz="1200">
              <a:solidFill>
                <a:schemeClr val="tx1">
                  <a:lumMod val="85000"/>
                  <a:lumOff val="15000"/>
                </a:schemeClr>
              </a:solidFill>
              <a:uFillTx/>
            </a:endParaRPr>
          </a:p>
          <a:p>
            <a:r>
              <a:rPr lang="zh-CN" altLang="en-US" sz="1200">
                <a:solidFill>
                  <a:schemeClr val="tx1">
                    <a:lumMod val="85000"/>
                    <a:lumOff val="15000"/>
                  </a:schemeClr>
                </a:solidFill>
                <a:uFillTx/>
              </a:rPr>
              <a:t>内生变量：内生变量（endogenous variables）是指该模型所要决定的变量。内生变量可以在模型体系内得到说明，外生变量本身不能在模型体系中得到说明（本模型中温度即为内生变量）</a:t>
            </a:r>
            <a:endParaRPr lang="zh-CN" altLang="en-US" sz="1200">
              <a:solidFill>
                <a:schemeClr val="tx1">
                  <a:lumMod val="85000"/>
                  <a:lumOff val="15000"/>
                </a:schemeClr>
              </a:solidFill>
              <a:uFillTx/>
            </a:endParaRPr>
          </a:p>
          <a:p>
            <a:r>
              <a:rPr lang="zh-CN" altLang="en-US" sz="1200">
                <a:solidFill>
                  <a:schemeClr val="tx1">
                    <a:lumMod val="85000"/>
                    <a:lumOff val="15000"/>
                  </a:schemeClr>
                </a:solidFill>
                <a:uFillTx/>
              </a:rPr>
              <a:t>外生变量：外生变量（exogenous variables）指由模型以外的因素所决定的已知变量，它是模型据以建立的外部条件。参数通常是由模型以外的因素决定的，因此也往往被看成外生变量（参数</a:t>
            </a:r>
            <a:r>
              <a:rPr lang="en-US" altLang="zh-CN" sz="1200">
                <a:solidFill>
                  <a:schemeClr val="tx1">
                    <a:lumMod val="85000"/>
                    <a:lumOff val="15000"/>
                  </a:schemeClr>
                </a:solidFill>
                <a:uFillTx/>
              </a:rPr>
              <a:t>p,d,q</a:t>
            </a:r>
            <a:r>
              <a:rPr sz="1200">
                <a:solidFill>
                  <a:schemeClr val="tx1">
                    <a:lumMod val="85000"/>
                    <a:lumOff val="15000"/>
                  </a:schemeClr>
                </a:solidFill>
                <a:uFillTx/>
              </a:rPr>
              <a:t>即为外生变量）</a:t>
            </a:r>
            <a:endParaRPr lang="zh-CN" altLang="en-US" sz="1200">
              <a:solidFill>
                <a:schemeClr val="tx1">
                  <a:lumMod val="85000"/>
                  <a:lumOff val="15000"/>
                </a:schemeClr>
              </a:solidFill>
              <a:uFillTx/>
            </a:endParaRPr>
          </a:p>
          <a:p>
            <a:r>
              <a:rPr lang="zh-CN" altLang="en-US" sz="1200">
                <a:solidFill>
                  <a:schemeClr val="tx1">
                    <a:lumMod val="85000"/>
                    <a:lumOff val="15000"/>
                  </a:schemeClr>
                </a:solidFill>
                <a:uFillTx/>
              </a:rPr>
              <a:t>存在问题：</a:t>
            </a:r>
            <a:endParaRPr lang="zh-CN" altLang="en-US" sz="1200">
              <a:solidFill>
                <a:schemeClr val="tx1">
                  <a:lumMod val="85000"/>
                  <a:lumOff val="15000"/>
                </a:schemeClr>
              </a:solidFill>
              <a:uFillTx/>
            </a:endParaRPr>
          </a:p>
          <a:p>
            <a:r>
              <a:rPr lang="en-US" altLang="zh-CN" sz="1200">
                <a:solidFill>
                  <a:schemeClr val="tx1">
                    <a:lumMod val="85000"/>
                    <a:lumOff val="15000"/>
                  </a:schemeClr>
                </a:solidFill>
                <a:uFillTx/>
              </a:rPr>
              <a:t>1.</a:t>
            </a:r>
            <a:r>
              <a:rPr sz="1200">
                <a:solidFill>
                  <a:schemeClr val="tx1">
                    <a:lumMod val="85000"/>
                    <a:lumOff val="15000"/>
                  </a:schemeClr>
                </a:solidFill>
                <a:uFillTx/>
              </a:rPr>
              <a:t>只能预测未来较短时间的数据，否则偏差会变得很大（使用滚动预测效果看起来很好，但是如果预测多天之后的数据就会产生很大偏差）</a:t>
            </a:r>
            <a:endParaRPr sz="1200">
              <a:solidFill>
                <a:schemeClr val="tx1">
                  <a:lumMod val="85000"/>
                  <a:lumOff val="15000"/>
                </a:schemeClr>
              </a:solidFill>
              <a:uFillTx/>
            </a:endParaRPr>
          </a:p>
          <a:p>
            <a:r>
              <a:rPr lang="en-US" altLang="zh-CN" sz="1200">
                <a:solidFill>
                  <a:schemeClr val="tx1">
                    <a:lumMod val="85000"/>
                    <a:lumOff val="15000"/>
                  </a:schemeClr>
                </a:solidFill>
                <a:uFillTx/>
              </a:rPr>
              <a:t>2.</a:t>
            </a:r>
            <a:r>
              <a:rPr sz="1200">
                <a:solidFill>
                  <a:schemeClr val="tx1">
                    <a:lumMod val="85000"/>
                    <a:lumOff val="15000"/>
                  </a:schemeClr>
                </a:solidFill>
                <a:uFillTx/>
              </a:rPr>
              <a:t>不符合天气模型季节性，周期性变化的特征</a:t>
            </a:r>
            <a:endParaRPr sz="1200">
              <a:solidFill>
                <a:schemeClr val="tx1">
                  <a:lumMod val="85000"/>
                  <a:lumOff val="15000"/>
                </a:schemeClr>
              </a:solidFill>
              <a:uFillTx/>
            </a:endParaRPr>
          </a:p>
          <a:p>
            <a:r>
              <a:rPr lang="en-US" altLang="zh-CN" sz="1200">
                <a:solidFill>
                  <a:schemeClr val="tx1">
                    <a:lumMod val="85000"/>
                    <a:lumOff val="15000"/>
                  </a:schemeClr>
                </a:solidFill>
                <a:uFillTx/>
              </a:rPr>
              <a:t>3.本质上只能捕捉线性关系，不能捕捉非线性关系</a:t>
            </a:r>
            <a:endParaRPr lang="en-US" altLang="zh-CN" sz="1200">
              <a:solidFill>
                <a:schemeClr val="tx1">
                  <a:lumMod val="85000"/>
                  <a:lumOff val="15000"/>
                </a:schemeClr>
              </a:solidFill>
              <a:uFillTx/>
            </a:endParaRPr>
          </a:p>
          <a:p>
            <a:endParaRPr lang="en-US" altLang="zh-CN" sz="1200">
              <a:solidFill>
                <a:schemeClr val="tx1">
                  <a:lumMod val="85000"/>
                  <a:lumOff val="15000"/>
                </a:schemeClr>
              </a:solidFill>
              <a:uFillTx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rcRect l="9085" t="11749" r="9299" b="4921"/>
          <a:stretch>
            <a:fillRect/>
          </a:stretch>
        </p:blipFill>
        <p:spPr>
          <a:xfrm>
            <a:off x="7090410" y="3382010"/>
            <a:ext cx="4522470" cy="2597150"/>
          </a:xfrm>
          <a:prstGeom prst="rect">
            <a:avLst/>
          </a:prstGeom>
        </p:spPr>
      </p:pic>
      <p:pic>
        <p:nvPicPr>
          <p:cNvPr id="7" name="图片 6" descr="8230ab4f78cf1edab68f27a0ad9a1e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675" y="4205605"/>
            <a:ext cx="5389880" cy="249047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1.SARIMAX</a:t>
            </a:r>
            <a:r>
              <a:t>的数据处理</a:t>
            </a:r>
            <a:br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p>
            <a:r>
              <a:rPr lang="zh-CN" altLang="en-US" sz="900">
                <a:solidFill>
                  <a:schemeClr val="tx1">
                    <a:lumMod val="85000"/>
                    <a:lumOff val="15000"/>
                  </a:schemeClr>
                </a:solidFill>
                <a:uFillTx/>
              </a:rPr>
              <a:t>（Seasonal Autoregressive Integrated Moving Average），季节性差分自回归滑动平均模型</a:t>
            </a:r>
            <a:endParaRPr lang="zh-CN" altLang="en-US" sz="900">
              <a:solidFill>
                <a:schemeClr val="tx1">
                  <a:lumMod val="85000"/>
                  <a:lumOff val="15000"/>
                </a:schemeClr>
              </a:solidFill>
              <a:uFillTx/>
            </a:endParaRPr>
          </a:p>
          <a:p>
            <a:r>
              <a:rPr lang="en-US" altLang="zh-CN" sz="900">
                <a:solidFill>
                  <a:schemeClr val="tx1">
                    <a:lumMod val="85000"/>
                    <a:lumOff val="15000"/>
                  </a:schemeClr>
                </a:solidFill>
                <a:uFillTx/>
              </a:rPr>
              <a:t>S</a:t>
            </a:r>
            <a:r>
              <a:rPr sz="900">
                <a:solidFill>
                  <a:schemeClr val="tx1">
                    <a:lumMod val="85000"/>
                    <a:lumOff val="15000"/>
                  </a:schemeClr>
                </a:solidFill>
                <a:uFillTx/>
              </a:rPr>
              <a:t>代表季节性</a:t>
            </a:r>
            <a:r>
              <a:rPr lang="zh-CN" altLang="en-US" sz="900">
                <a:solidFill>
                  <a:schemeClr val="tx1">
                    <a:lumMod val="85000"/>
                    <a:lumOff val="15000"/>
                  </a:schemeClr>
                </a:solidFill>
                <a:uFillTx/>
              </a:rPr>
              <a:t>，增加了ARIMA的周期性</a:t>
            </a:r>
            <a:endParaRPr lang="zh-CN" altLang="en-US" sz="900">
              <a:solidFill>
                <a:schemeClr val="tx1">
                  <a:lumMod val="85000"/>
                  <a:lumOff val="15000"/>
                </a:schemeClr>
              </a:solidFill>
              <a:uFillTx/>
            </a:endParaRPr>
          </a:p>
          <a:p>
            <a:r>
              <a:rPr lang="zh-CN" altLang="en-US" sz="900">
                <a:solidFill>
                  <a:schemeClr val="tx1">
                    <a:lumMod val="85000"/>
                    <a:lumOff val="15000"/>
                  </a:schemeClr>
                </a:solidFill>
                <a:uFillTx/>
              </a:rPr>
              <a:t>来自外生变量的X基本上允许在模型中考虑外部变量，例如天气预报</a:t>
            </a:r>
            <a:endParaRPr lang="zh-CN" altLang="en-US" sz="900">
              <a:solidFill>
                <a:schemeClr val="tx1">
                  <a:lumMod val="85000"/>
                  <a:lumOff val="15000"/>
                </a:schemeClr>
              </a:solidFill>
              <a:uFillTx/>
            </a:endParaRPr>
          </a:p>
          <a:p>
            <a:r>
              <a:rPr lang="zh-CN" altLang="en-US" sz="900">
                <a:solidFill>
                  <a:schemeClr val="tx1">
                    <a:lumMod val="85000"/>
                    <a:lumOff val="15000"/>
                  </a:schemeClr>
                </a:solidFill>
                <a:uFillTx/>
              </a:rPr>
              <a:t>所以我们有了SARIMAX模型</a:t>
            </a:r>
            <a:endParaRPr lang="zh-CN" altLang="en-US" sz="900">
              <a:solidFill>
                <a:schemeClr val="tx1">
                  <a:lumMod val="85000"/>
                  <a:lumOff val="15000"/>
                </a:schemeClr>
              </a:solidFill>
              <a:uFillTx/>
            </a:endParaRPr>
          </a:p>
          <a:p>
            <a:r>
              <a:rPr lang="zh-CN" altLang="en-US" sz="900">
                <a:solidFill>
                  <a:schemeClr val="tx1">
                    <a:lumMod val="85000"/>
                    <a:lumOff val="15000"/>
                  </a:schemeClr>
                </a:solidFill>
                <a:uFillTx/>
              </a:rPr>
              <a:t>此模型能够预测周期性变化的数据，并且更为准确</a:t>
            </a:r>
            <a:endParaRPr lang="zh-CN" altLang="en-US" sz="900">
              <a:solidFill>
                <a:schemeClr val="tx1">
                  <a:lumMod val="85000"/>
                  <a:lumOff val="15000"/>
                </a:schemeClr>
              </a:solidFill>
              <a:uFillTx/>
            </a:endParaRPr>
          </a:p>
          <a:p>
            <a:r>
              <a:rPr lang="zh-CN" altLang="en-US" sz="900">
                <a:solidFill>
                  <a:schemeClr val="tx1">
                    <a:lumMod val="85000"/>
                    <a:lumOff val="15000"/>
                  </a:schemeClr>
                </a:solidFill>
                <a:uFillTx/>
              </a:rPr>
              <a:t>由于</a:t>
            </a:r>
            <a:r>
              <a:rPr lang="en-US" altLang="zh-CN" sz="900">
                <a:solidFill>
                  <a:schemeClr val="tx1">
                    <a:lumMod val="85000"/>
                    <a:lumOff val="15000"/>
                  </a:schemeClr>
                </a:solidFill>
                <a:uFillTx/>
              </a:rPr>
              <a:t>SARIMAX</a:t>
            </a:r>
            <a:r>
              <a:rPr sz="900">
                <a:solidFill>
                  <a:schemeClr val="tx1">
                    <a:lumMod val="85000"/>
                    <a:lumOff val="15000"/>
                  </a:schemeClr>
                </a:solidFill>
                <a:uFillTx/>
              </a:rPr>
              <a:t>的特性，我们组可以预测较长一段时间的天气  </a:t>
            </a:r>
            <a:endParaRPr sz="900">
              <a:solidFill>
                <a:schemeClr val="tx1">
                  <a:lumMod val="85000"/>
                  <a:lumOff val="15000"/>
                </a:schemeClr>
              </a:solidFill>
              <a:uFillTx/>
            </a:endParaRPr>
          </a:p>
          <a:p>
            <a:r>
              <a:rPr sz="900">
                <a:solidFill>
                  <a:schemeClr val="tx1">
                    <a:lumMod val="85000"/>
                    <a:lumOff val="15000"/>
                  </a:schemeClr>
                </a:solidFill>
                <a:uFillTx/>
              </a:rPr>
              <a:t>SARIMAX模型与ARIMA最大的不同是，会多出积极性参数。需要提供的参数为：</a:t>
            </a:r>
            <a:endParaRPr sz="900">
              <a:solidFill>
                <a:schemeClr val="tx1">
                  <a:lumMod val="85000"/>
                  <a:lumOff val="15000"/>
                </a:schemeClr>
              </a:solidFill>
              <a:uFillTx/>
            </a:endParaRPr>
          </a:p>
          <a:p>
            <a:r>
              <a:rPr sz="900">
                <a:solidFill>
                  <a:schemeClr val="tx1">
                    <a:lumMod val="85000"/>
                    <a:lumOff val="15000"/>
                  </a:schemeClr>
                </a:solidFill>
                <a:uFillTx/>
              </a:rPr>
              <a:t>趋势参数：（与ARIMA模型相同）</a:t>
            </a:r>
            <a:endParaRPr sz="900">
              <a:solidFill>
                <a:schemeClr val="tx1">
                  <a:lumMod val="85000"/>
                  <a:lumOff val="15000"/>
                </a:schemeClr>
              </a:solidFill>
              <a:uFillTx/>
            </a:endParaRPr>
          </a:p>
          <a:p>
            <a:r>
              <a:rPr sz="900">
                <a:solidFill>
                  <a:schemeClr val="tx1">
                    <a:lumMod val="85000"/>
                    <a:lumOff val="15000"/>
                  </a:schemeClr>
                </a:solidFill>
                <a:uFillTx/>
              </a:rPr>
              <a:t>p：趋势自回归阶数。</a:t>
            </a:r>
            <a:endParaRPr sz="900">
              <a:solidFill>
                <a:schemeClr val="tx1">
                  <a:lumMod val="85000"/>
                  <a:lumOff val="15000"/>
                </a:schemeClr>
              </a:solidFill>
              <a:uFillTx/>
            </a:endParaRPr>
          </a:p>
          <a:p>
            <a:r>
              <a:rPr sz="900">
                <a:solidFill>
                  <a:schemeClr val="tx1">
                    <a:lumMod val="85000"/>
                    <a:lumOff val="15000"/>
                  </a:schemeClr>
                </a:solidFill>
                <a:uFillTx/>
              </a:rPr>
              <a:t>d：趋势差分阶数。</a:t>
            </a:r>
            <a:endParaRPr sz="900">
              <a:solidFill>
                <a:schemeClr val="tx1">
                  <a:lumMod val="85000"/>
                  <a:lumOff val="15000"/>
                </a:schemeClr>
              </a:solidFill>
              <a:uFillTx/>
            </a:endParaRPr>
          </a:p>
          <a:p>
            <a:r>
              <a:rPr sz="900">
                <a:solidFill>
                  <a:schemeClr val="tx1">
                    <a:lumMod val="85000"/>
                    <a:lumOff val="15000"/>
                  </a:schemeClr>
                </a:solidFill>
                <a:uFillTx/>
              </a:rPr>
              <a:t>q：趋势移动平均阶数。</a:t>
            </a:r>
            <a:endParaRPr sz="900">
              <a:solidFill>
                <a:schemeClr val="tx1">
                  <a:lumMod val="85000"/>
                  <a:lumOff val="15000"/>
                </a:schemeClr>
              </a:solidFill>
              <a:uFillTx/>
            </a:endParaRPr>
          </a:p>
          <a:p>
            <a:r>
              <a:rPr sz="900">
                <a:solidFill>
                  <a:schemeClr val="tx1">
                    <a:lumMod val="85000"/>
                    <a:lumOff val="15000"/>
                  </a:schemeClr>
                </a:solidFill>
                <a:uFillTx/>
              </a:rPr>
              <a:t>季节性参数：</a:t>
            </a:r>
            <a:endParaRPr sz="900">
              <a:solidFill>
                <a:schemeClr val="tx1">
                  <a:lumMod val="85000"/>
                  <a:lumOff val="15000"/>
                </a:schemeClr>
              </a:solidFill>
              <a:uFillTx/>
            </a:endParaRPr>
          </a:p>
          <a:p>
            <a:r>
              <a:rPr sz="900">
                <a:solidFill>
                  <a:schemeClr val="tx1">
                    <a:lumMod val="85000"/>
                    <a:lumOff val="15000"/>
                  </a:schemeClr>
                </a:solidFill>
                <a:uFillTx/>
              </a:rPr>
              <a:t>P：季节性自回归阶数。</a:t>
            </a:r>
            <a:endParaRPr sz="900">
              <a:solidFill>
                <a:schemeClr val="tx1">
                  <a:lumMod val="85000"/>
                  <a:lumOff val="15000"/>
                </a:schemeClr>
              </a:solidFill>
              <a:uFillTx/>
            </a:endParaRPr>
          </a:p>
          <a:p>
            <a:r>
              <a:rPr sz="900">
                <a:solidFill>
                  <a:schemeClr val="tx1">
                    <a:lumMod val="85000"/>
                    <a:lumOff val="15000"/>
                  </a:schemeClr>
                </a:solidFill>
                <a:uFillTx/>
              </a:rPr>
              <a:t>D：季节性差分阶数。</a:t>
            </a:r>
            <a:endParaRPr sz="900">
              <a:solidFill>
                <a:schemeClr val="tx1">
                  <a:lumMod val="85000"/>
                  <a:lumOff val="15000"/>
                </a:schemeClr>
              </a:solidFill>
              <a:uFillTx/>
            </a:endParaRPr>
          </a:p>
          <a:p>
            <a:r>
              <a:rPr sz="900">
                <a:solidFill>
                  <a:schemeClr val="tx1">
                    <a:lumMod val="85000"/>
                    <a:lumOff val="15000"/>
                  </a:schemeClr>
                </a:solidFill>
                <a:uFillTx/>
              </a:rPr>
              <a:t>Q：季节性移动平均阶数。</a:t>
            </a:r>
            <a:endParaRPr sz="900">
              <a:solidFill>
                <a:schemeClr val="tx1">
                  <a:lumMod val="85000"/>
                  <a:lumOff val="15000"/>
                </a:schemeClr>
              </a:solidFill>
              <a:uFillTx/>
            </a:endParaRPr>
          </a:p>
          <a:p>
            <a:r>
              <a:rPr sz="900">
                <a:solidFill>
                  <a:schemeClr val="tx1">
                    <a:lumMod val="85000"/>
                    <a:lumOff val="15000"/>
                  </a:schemeClr>
                </a:solidFill>
                <a:uFillTx/>
              </a:rPr>
              <a:t>m：单个季节期间的时间步数。</a:t>
            </a:r>
            <a:endParaRPr sz="900">
              <a:solidFill>
                <a:schemeClr val="tx1">
                  <a:lumMod val="85000"/>
                  <a:lumOff val="15000"/>
                </a:schemeClr>
              </a:solidFill>
              <a:uFillTx/>
            </a:endParaRPr>
          </a:p>
          <a:p>
            <a:r>
              <a:rPr sz="900">
                <a:sym typeface="+mn-ea"/>
              </a:rPr>
              <a:t>利用</a:t>
            </a:r>
            <a:r>
              <a:rPr lang="en-US" altLang="zh-CN" sz="900">
                <a:sym typeface="+mn-ea"/>
              </a:rPr>
              <a:t>ACF(</a:t>
            </a:r>
            <a:r>
              <a:rPr sz="900">
                <a:sym typeface="+mn-ea"/>
              </a:rPr>
              <a:t>自相关系数</a:t>
            </a:r>
            <a:r>
              <a:rPr lang="en-US" altLang="zh-CN" sz="900">
                <a:sym typeface="+mn-ea"/>
              </a:rPr>
              <a:t>)</a:t>
            </a:r>
            <a:r>
              <a:rPr sz="900">
                <a:sym typeface="+mn-ea"/>
              </a:rPr>
              <a:t>和</a:t>
            </a:r>
            <a:r>
              <a:rPr lang="en-US" altLang="zh-CN" sz="900">
                <a:sym typeface="+mn-ea"/>
              </a:rPr>
              <a:t>PACF(</a:t>
            </a:r>
            <a:r>
              <a:rPr sz="900">
                <a:sym typeface="+mn-ea"/>
              </a:rPr>
              <a:t>偏自相关系数</a:t>
            </a:r>
            <a:r>
              <a:rPr lang="en-US" altLang="zh-CN" sz="900">
                <a:sym typeface="+mn-ea"/>
              </a:rPr>
              <a:t>)</a:t>
            </a:r>
            <a:r>
              <a:rPr sz="900">
                <a:sym typeface="+mn-ea"/>
              </a:rPr>
              <a:t>得到</a:t>
            </a:r>
            <a:r>
              <a:rPr lang="en-US" altLang="zh-CN" sz="900">
                <a:sym typeface="+mn-ea"/>
              </a:rPr>
              <a:t>p,q</a:t>
            </a:r>
            <a:r>
              <a:rPr sz="900">
                <a:sym typeface="+mn-ea"/>
              </a:rPr>
              <a:t>的最优值</a:t>
            </a:r>
            <a:endParaRPr sz="900">
              <a:sym typeface="+mn-ea"/>
            </a:endParaRPr>
          </a:p>
          <a:p>
            <a:endParaRPr sz="900">
              <a:solidFill>
                <a:schemeClr val="tx1">
                  <a:lumMod val="85000"/>
                  <a:lumOff val="15000"/>
                </a:schemeClr>
              </a:solidFill>
              <a:uFillTx/>
            </a:endParaRPr>
          </a:p>
        </p:txBody>
      </p:sp>
      <p:pic>
        <p:nvPicPr>
          <p:cNvPr id="5" name="图片 4" descr="IMG_152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51550" y="1210945"/>
            <a:ext cx="6066790" cy="2700655"/>
          </a:xfrm>
          <a:prstGeom prst="rect">
            <a:avLst/>
          </a:prstGeom>
        </p:spPr>
      </p:pic>
      <p:pic>
        <p:nvPicPr>
          <p:cNvPr id="6" name="图片 5" descr="BXLR2S35A51VH2B2FL]4$)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0310" y="3993515"/>
            <a:ext cx="5589905" cy="253555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>
                <a:sym typeface="+mn-ea"/>
              </a:rPr>
              <a:t>1.SARIMA</a:t>
            </a:r>
            <a:r>
              <a:rPr>
                <a:sym typeface="+mn-ea"/>
              </a:rPr>
              <a:t>的数据处理 </a:t>
            </a:r>
            <a:br>
              <a:rPr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sym typeface="+mn-ea"/>
              </a:rPr>
            </a:br>
            <a:endParaRPr lang="zh-CN" altLang="en-US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最优参数选择部分：以</a:t>
            </a:r>
            <a:r>
              <a:rPr lang="en-US" altLang="zh-CN"/>
              <a:t>AIC(</a:t>
            </a:r>
            <a:r>
              <a:t>赤池信息准则</a:t>
            </a:r>
            <a:r>
              <a:rPr lang="en-US" altLang="zh-CN"/>
              <a:t>)</a:t>
            </a:r>
            <a:r>
              <a:t>为衡量</a:t>
            </a:r>
            <a:r>
              <a:t>标准训练数据量较少的模型获得最优参数</a:t>
            </a:r>
            <a:endParaRPr lang="zh-CN" altLang="en-US"/>
          </a:p>
          <a:p>
            <a:r>
              <a:t>best_model=SARIMAX(df_day_train.tmax, order=(0, 1, 1),seasonal_order=(1, 1, 1, 52)).fit(disp=-1)（</a:t>
            </a:r>
            <a:r>
              <a:rPr>
                <a:sym typeface="+mn-ea"/>
              </a:rPr>
              <a:t>以周为单位） </a:t>
            </a:r>
            <a:r>
              <a:rPr lang="en-US" altLang="zh-CN">
                <a:sym typeface="+mn-ea"/>
              </a:rPr>
              <a:t>(</a:t>
            </a:r>
            <a:r>
              <a:rPr>
                <a:sym typeface="+mn-ea"/>
              </a:rPr>
              <a:t>这里的</a:t>
            </a:r>
            <a:r>
              <a:rPr lang="en-US" altLang="zh-CN">
                <a:sym typeface="+mn-ea"/>
              </a:rPr>
              <a:t>52</a:t>
            </a:r>
            <a:r>
              <a:rPr>
                <a:sym typeface="+mn-ea"/>
              </a:rPr>
              <a:t>即把</a:t>
            </a:r>
            <a:r>
              <a:rPr lang="en-US" altLang="zh-CN">
                <a:sym typeface="+mn-ea"/>
              </a:rPr>
              <a:t>365</a:t>
            </a:r>
            <a:r>
              <a:rPr>
                <a:sym typeface="+mn-ea"/>
              </a:rPr>
              <a:t>天分成</a:t>
            </a:r>
            <a:r>
              <a:rPr lang="en-US" altLang="zh-CN">
                <a:sym typeface="+mn-ea"/>
              </a:rPr>
              <a:t>52</a:t>
            </a:r>
            <a:r>
              <a:rPr>
                <a:sym typeface="+mn-ea"/>
              </a:rPr>
              <a:t>份，</a:t>
            </a:r>
            <a:r>
              <a:rPr lang="en-US" altLang="zh-CN">
                <a:sym typeface="+mn-ea"/>
              </a:rPr>
              <a:t>52*7=364</a:t>
            </a:r>
            <a:r>
              <a:rPr>
                <a:sym typeface="+mn-ea"/>
              </a:rPr>
              <a:t>正好为</a:t>
            </a:r>
            <a:r>
              <a:rPr lang="en-US" altLang="zh-CN">
                <a:sym typeface="+mn-ea"/>
              </a:rPr>
              <a:t>1</a:t>
            </a:r>
            <a:r>
              <a:rPr>
                <a:sym typeface="+mn-ea"/>
              </a:rPr>
              <a:t>年的数据）</a:t>
            </a:r>
            <a:endParaRPr>
              <a:sym typeface="+mn-ea"/>
            </a:endParaRPr>
          </a:p>
          <a:p>
            <a:r>
              <a:rPr>
                <a:sym typeface="+mn-ea"/>
              </a:rPr>
              <a:t>残差检验：模型为正态分布</a:t>
            </a:r>
            <a:endParaRPr>
              <a:sym typeface="+mn-ea"/>
            </a:endParaRPr>
          </a:p>
          <a:p/>
        </p:txBody>
      </p:sp>
      <p:pic>
        <p:nvPicPr>
          <p:cNvPr id="4" name="图片 3" descr="长春weektave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963410" y="2927985"/>
            <a:ext cx="4949825" cy="3712845"/>
          </a:xfrm>
          <a:prstGeom prst="rect">
            <a:avLst/>
          </a:prstGeom>
        </p:spPr>
      </p:pic>
      <p:pic>
        <p:nvPicPr>
          <p:cNvPr id="5" name="图片 4" descr="IMG_152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69925" y="3106420"/>
            <a:ext cx="6085205" cy="298323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2.</a:t>
            </a:r>
            <a:r>
              <a:t>微服务搭建与数据传输</a:t>
            </a:r>
          </a:p>
        </p:txBody>
      </p:sp>
      <p:pic>
        <p:nvPicPr>
          <p:cNvPr id="6" name="内容占位符 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033135" y="1022350"/>
            <a:ext cx="6088380" cy="51054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895" y="1176020"/>
            <a:ext cx="5857240" cy="465772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41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</p:tagLst>
</file>

<file path=ppt/tags/tag1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43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2*i*2"/>
  <p:tag name="KSO_WM_UNIT_LAYERLEVEL" val="1"/>
  <p:tag name="KSO_WM_TAG_VERSION" val="1.0"/>
  <p:tag name="KSO_WM_BEAUTIFY_FLAG" val="#wm#"/>
</p:tagLst>
</file>

<file path=ppt/tags/tag144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2*i*3"/>
  <p:tag name="KSO_WM_UNIT_LAYERLEVEL" val="1"/>
  <p:tag name="KSO_WM_TAG_VERSION" val="1.0"/>
  <p:tag name="KSO_WM_BEAUTIFY_FLAG" val="#wm#"/>
</p:tagLst>
</file>

<file path=ppt/tags/tag145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_12*i*4"/>
  <p:tag name="KSO_WM_UNIT_LAYERLEVEL" val="1"/>
  <p:tag name="KSO_WM_TAG_VERSION" val="1.0"/>
  <p:tag name="KSO_WM_BEAUTIFY_FLAG" val="#wm#"/>
</p:tagLst>
</file>

<file path=ppt/tags/tag1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47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_12*i*5"/>
  <p:tag name="KSO_WM_UNIT_LAYERLEVEL" val="1"/>
  <p:tag name="KSO_WM_TAG_VERSION" val="1.0"/>
  <p:tag name="KSO_WM_BEAUTIFY_FLAG" val="#wm#"/>
</p:tagLst>
</file>

<file path=ppt/tags/tag148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_12*i*6"/>
  <p:tag name="KSO_WM_UNIT_LAYERLEVEL" val="1"/>
  <p:tag name="KSO_WM_TAG_VERSION" val="1.0"/>
  <p:tag name="KSO_WM_BEAUTIFY_FLAG" val="#wm#"/>
</p:tagLst>
</file>

<file path=ppt/tags/tag149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"/>
  <p:tag name="KSO_WM_UNIT_ID" val="_12*i*8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"/>
  <p:tag name="KSO_WM_UNIT_ID" val="_12*i*7"/>
  <p:tag name="KSO_WM_UNIT_LAYERLEVEL" val="1"/>
  <p:tag name="KSO_WM_TAG_VERSION" val="1.0"/>
  <p:tag name="KSO_WM_BEAUTIFY_FLAG" val="#wm#"/>
</p:tagLst>
</file>

<file path=ppt/tags/tag151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152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153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154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155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3*i*1"/>
  <p:tag name="KSO_WM_UNIT_BK_DARK_LIGHT" val="2"/>
  <p:tag name="KSO_WM_UNIT_LAYERLEVEL" val="1"/>
  <p:tag name="KSO_WM_TAG_VERSION" val="1.0"/>
  <p:tag name="KSO_WM_BEAUTIFY_FLAG" val="#wm#"/>
</p:tagLst>
</file>

<file path=ppt/tags/tag156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57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3*i*3"/>
  <p:tag name="KSO_WM_UNIT_LAYERLEVEL" val="1"/>
  <p:tag name="KSO_WM_TAG_VERSION" val="1.0"/>
  <p:tag name="KSO_WM_BEAUTIFY_FLAG" val="#wm#"/>
</p:tagLst>
</file>

<file path=ppt/tags/tag158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3*i*2"/>
  <p:tag name="KSO_WM_UNIT_LAYERLEVEL" val="1"/>
  <p:tag name="KSO_WM_TAG_VERSION" val="1.0"/>
  <p:tag name="KSO_WM_BEAUTIFY_FLAG" val="#wm#"/>
</p:tagLst>
</file>

<file path=ppt/tags/tag159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_13*i*4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_13*i*5"/>
  <p:tag name="KSO_WM_UNIT_LAYERLEVEL" val="1"/>
  <p:tag name="KSO_WM_TAG_VERSION" val="1.0"/>
  <p:tag name="KSO_WM_BEAUTIFY_FLAG" val="#wm#"/>
</p:tagLst>
</file>

<file path=ppt/tags/tag161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_13*i*6"/>
  <p:tag name="KSO_WM_UNIT_LAYERLEVEL" val="1"/>
  <p:tag name="KSO_WM_TAG_VERSION" val="1.0"/>
  <p:tag name="KSO_WM_BEAUTIFY_FLAG" val="#wm#"/>
</p:tagLst>
</file>

<file path=ppt/tags/tag162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"/>
  <p:tag name="KSO_WM_UNIT_ID" val="_13*i*7"/>
  <p:tag name="KSO_WM_UNIT_LAYERLEVEL" val="1"/>
  <p:tag name="KSO_WM_TAG_VERSION" val="1.0"/>
  <p:tag name="KSO_WM_BEAUTIFY_FLAG" val="#wm#"/>
</p:tagLst>
</file>

<file path=ppt/tags/tag163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64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65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66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67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68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4*i*1"/>
  <p:tag name="KSO_WM_UNIT_BK_DARK_LIGHT" val="2"/>
  <p:tag name="KSO_WM_UNIT_LAYERLEVEL" val="1"/>
  <p:tag name="KSO_WM_TAG_VERSION" val="1.0"/>
  <p:tag name="KSO_WM_BEAUTIFY_FLAG" val="#wm#"/>
</p:tagLst>
</file>

<file path=ppt/tags/tag169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4*i*1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71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72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73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75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76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77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78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79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81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82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83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84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5*i*1"/>
  <p:tag name="KSO_WM_UNIT_BK_DARK_LIGHT" val="2"/>
  <p:tag name="KSO_WM_UNIT_LAYERLEVEL" val="1"/>
  <p:tag name="KSO_WM_TAG_VERSION" val="1.0"/>
  <p:tag name="KSO_WM_BEAUTIFY_FLAG" val="#wm#"/>
</p:tagLst>
</file>

<file path=ppt/tags/tag185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5*i*1"/>
  <p:tag name="KSO_WM_UNIT_LAYERLEVEL" val="1"/>
  <p:tag name="KSO_WM_TAG_VERSION" val="1.0"/>
  <p:tag name="KSO_WM_BEAUTIFY_FLAG" val="#wm#"/>
</p:tagLst>
</file>

<file path=ppt/tags/tag186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87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88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89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91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92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93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94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95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96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97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98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99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6*i*1"/>
  <p:tag name="KSO_WM_UNIT_BK_DARK_LIGHT" val="2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6*i*1"/>
  <p:tag name="KSO_WM_UNIT_LAYERLEVEL" val="1"/>
  <p:tag name="KSO_WM_TAG_VERSION" val="1.0"/>
  <p:tag name="KSO_WM_BEAUTIFY_FLAG" val="#wm#"/>
</p:tagLst>
</file>

<file path=ppt/tags/tag201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202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203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204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205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206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207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208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209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211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212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213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214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7*i*1"/>
  <p:tag name="KSO_WM_UNIT_BK_DARK_LIGHT" val="2"/>
  <p:tag name="KSO_WM_UNIT_LAYERLEVEL" val="1"/>
  <p:tag name="KSO_WM_TAG_VERSION" val="1.0"/>
  <p:tag name="KSO_WM_BEAUTIFY_FLAG" val="#wm#"/>
</p:tagLst>
</file>

<file path=ppt/tags/tag215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7*i*1"/>
  <p:tag name="KSO_WM_UNIT_LAYERLEVEL" val="1"/>
  <p:tag name="KSO_WM_TAG_VERSION" val="1.0"/>
  <p:tag name="KSO_WM_BEAUTIFY_FLAG" val="#wm#"/>
</p:tagLst>
</file>

<file path=ppt/tags/tag216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217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218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219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20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221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222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223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224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225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226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227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228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229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30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231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8*i*1"/>
  <p:tag name="KSO_WM_UNIT_BK_DARK_LIGHT" val="2"/>
  <p:tag name="KSO_WM_UNIT_LAYERLEVEL" val="1"/>
  <p:tag name="KSO_WM_TAG_VERSION" val="1.0"/>
  <p:tag name="KSO_WM_BEAUTIFY_FLAG" val="#wm#"/>
</p:tagLst>
</file>

<file path=ppt/tags/tag232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8*i*1"/>
  <p:tag name="KSO_WM_UNIT_LAYERLEVEL" val="1"/>
  <p:tag name="KSO_WM_TAG_VERSION" val="1.0"/>
  <p:tag name="KSO_WM_BEAUTIFY_FLAG" val="#wm#"/>
</p:tagLst>
</file>

<file path=ppt/tags/tag2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34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235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236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2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38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239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40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241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242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243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244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245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246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2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6505"/>
</p:tagLst>
</file>

<file path=ppt/tags/tag2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6505"/>
</p:tagLst>
</file>

<file path=ppt/tags/tag2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2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252.xml><?xml version="1.0" encoding="utf-8"?>
<p:tagLst xmlns:p="http://schemas.openxmlformats.org/presentationml/2006/main">
  <p:tag name="KSO_WM_UNIT_SHOW_EDIT_AREA_INDICATION" val="0"/>
  <p:tag name="KSO_WM_TEMPLATE_THUMBS_INDEX" val="1、4、7、11、13、14、17、18、19"/>
  <p:tag name="KSO_WM_TEMPLATE_SUBCATEGORY" val="0"/>
  <p:tag name="KSO_WM_TEMPLATE_MASTER_TYPE" val="1"/>
  <p:tag name="KSO_WM_TEMPLATE_COLOR_TYPE" val="1"/>
  <p:tag name="KSO_WM_TEMPLATE_MASTER_THUMB_INDEX" val="12"/>
  <p:tag name="KSO_WM_TAG_VERSION" val="1.0"/>
  <p:tag name="KSO_WM_BEAUTIFY_FLAG" val="#wm#"/>
  <p:tag name="KSO_WM_TEMPLATE_CATEGORY" val="custom"/>
  <p:tag name="KSO_WM_TEMPLATE_INDEX" val="20186505"/>
</p:tagLst>
</file>

<file path=ppt/tags/tag25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86505_1*a*1"/>
  <p:tag name="KSO_WM_TEMPLATE_CATEGORY" val="custom"/>
  <p:tag name="KSO_WM_TEMPLATE_INDEX" val="20186505"/>
  <p:tag name="KSO_WM_UNIT_LAYERLEVEL" val="1"/>
  <p:tag name="KSO_WM_TAG_VERSION" val="1.0"/>
  <p:tag name="KSO_WM_BEAUTIFY_FLAG" val="#wm#"/>
  <p:tag name="KSO_WM_UNIT_PRESET_TEXT" val="团队季度总结报告"/>
</p:tagLst>
</file>

<file path=ppt/tags/tag25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2"/>
  <p:tag name="KSO_WM_UNIT_ID" val="custom20186505_1*b*2"/>
  <p:tag name="KSO_WM_TEMPLATE_CATEGORY" val="custom"/>
  <p:tag name="KSO_WM_TEMPLATE_INDEX" val="20186505"/>
  <p:tag name="KSO_WM_UNIT_LAYERLEVEL" val="1"/>
  <p:tag name="KSO_WM_TAG_VERSION" val="1.0"/>
  <p:tag name="KSO_WM_BEAUTIFY_FLAG" val="#wm#"/>
  <p:tag name="KSO_WM_UNIT_PRESET_TEXT" val="汇报人姓名"/>
  <p:tag name="KSO_WM_UNIT_TEXT_FILL_FORE_SCHEMECOLOR_INDEX_BRIGHTNESS" val="0.35"/>
  <p:tag name="KSO_WM_UNIT_TEXT_FILL_FORE_SCHEMECOLOR_INDEX" val="13"/>
  <p:tag name="KSO_WM_UNIT_TEXT_FILL_TYPE" val="1"/>
</p:tagLst>
</file>

<file path=ppt/tags/tag25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3"/>
  <p:tag name="KSO_WM_UNIT_ID" val="custom20186505_1*b*3"/>
  <p:tag name="KSO_WM_TEMPLATE_CATEGORY" val="custom"/>
  <p:tag name="KSO_WM_TEMPLATE_INDEX" val="20186505"/>
  <p:tag name="KSO_WM_UNIT_LAYERLEVEL" val="1"/>
  <p:tag name="KSO_WM_TAG_VERSION" val="1.0"/>
  <p:tag name="KSO_WM_BEAUTIFY_FLAG" val="#wm#"/>
  <p:tag name="KSO_WM_UNIT_PRESET_TEXT" val="2020/01/01"/>
  <p:tag name="KSO_WM_UNIT_TEXT_FILL_FORE_SCHEMECOLOR_INDEX_BRIGHTNESS" val="0.35"/>
  <p:tag name="KSO_WM_UNIT_TEXT_FILL_FORE_SCHEMECOLOR_INDEX" val="13"/>
  <p:tag name="KSO_WM_UNIT_TEXT_FILL_TYPE" val="1"/>
</p:tagLst>
</file>

<file path=ppt/tags/tag256.xml><?xml version="1.0" encoding="utf-8"?>
<p:tagLst xmlns:p="http://schemas.openxmlformats.org/presentationml/2006/main">
  <p:tag name="KSO_WM_TEMPLATE_THUMBS_INDEX" val="1、4、7、11、13、14、17、18、19"/>
  <p:tag name="KSO_WM_SLIDE_ID" val="custom20186505_1"/>
  <p:tag name="KSO_WM_TEMPLATE_SUBCATEGORY" val="0"/>
  <p:tag name="KSO_WM_TEMPLATE_MASTER_TYPE" val="1"/>
  <p:tag name="KSO_WM_TEMPLATE_COLOR_TYPE" val="1"/>
  <p:tag name="KSO_WM_SLIDE_TYPE" val="title"/>
  <p:tag name="KSO_WM_SLIDE_SUBTYPE" val="pureTxt"/>
  <p:tag name="KSO_WM_SLIDE_ITEM_CNT" val="0"/>
  <p:tag name="KSO_WM_SLIDE_INDEX" val="1"/>
  <p:tag name="KSO_WM_TEMPLATE_MASTER_THUMB_INDEX" val="12"/>
  <p:tag name="KSO_WM_TAG_VERSION" val="1.0"/>
  <p:tag name="KSO_WM_BEAUTIFY_FLAG" val="#wm#"/>
  <p:tag name="KSO_WM_TEMPLATE_CATEGORY" val="custom"/>
  <p:tag name="KSO_WM_TEMPLATE_INDEX" val="20186505"/>
  <p:tag name="KSO_WM_SLIDE_LAYOUT" val="a_b"/>
  <p:tag name="KSO_WM_SLIDE_LAYOUT_CNT" val="1_3"/>
  <p:tag name="KSO_WM_SPECIAL_SOURCE" val="bdnull"/>
</p:tagLst>
</file>

<file path=ppt/tags/tag257.xml><?xml version="1.0" encoding="utf-8"?>
<p:tagLst xmlns:p="http://schemas.openxmlformats.org/presentationml/2006/main">
  <p:tag name="KSO_WM_BEAUTIFY_FLAG" val="#wm#"/>
  <p:tag name="KSO_WM_TEMPLATE_CATEGORY" val="custom"/>
  <p:tag name="KSO_WM_TEMPLATE_INDEX" val="20186505"/>
  <p:tag name="KSO_WM_SPECIAL_SOURCE" val="bdnull"/>
</p:tagLst>
</file>

<file path=ppt/tags/tag258.xml><?xml version="1.0" encoding="utf-8"?>
<p:tagLst xmlns:p="http://schemas.openxmlformats.org/presentationml/2006/main">
  <p:tag name="KSO_WM_BEAUTIFY_FLAG" val="#wm#"/>
  <p:tag name="KSO_WM_TEMPLATE_CATEGORY" val="custom"/>
  <p:tag name="KSO_WM_TEMPLATE_INDEX" val="20186505"/>
  <p:tag name="KSO_WM_SPECIAL_SOURCE" val="bdnull"/>
</p:tagLst>
</file>

<file path=ppt/tags/tag259.xml><?xml version="1.0" encoding="utf-8"?>
<p:tagLst xmlns:p="http://schemas.openxmlformats.org/presentationml/2006/main">
  <p:tag name="KSO_WM_BEAUTIFY_FLAG" val="#wm#"/>
  <p:tag name="KSO_WM_TEMPLATE_CATEGORY" val="custom"/>
  <p:tag name="KSO_WM_TEMPLATE_INDEX" val="20186505"/>
  <p:tag name="KSO_WM_SPECIAL_SOURCE" val="bdnull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60.xml><?xml version="1.0" encoding="utf-8"?>
<p:tagLst xmlns:p="http://schemas.openxmlformats.org/presentationml/2006/main">
  <p:tag name="KSO_WM_BEAUTIFY_FLAG" val="#wm#"/>
  <p:tag name="KSO_WM_TEMPLATE_CATEGORY" val="custom"/>
  <p:tag name="KSO_WM_TEMPLATE_INDEX" val="20186505"/>
  <p:tag name="KSO_WM_SPECIAL_SOURCE" val="bdnull"/>
</p:tagLst>
</file>

<file path=ppt/tags/tag261.xml><?xml version="1.0" encoding="utf-8"?>
<p:tagLst xmlns:p="http://schemas.openxmlformats.org/presentationml/2006/main">
  <p:tag name="KSO_WM_BEAUTIFY_FLAG" val="#wm#"/>
  <p:tag name="KSO_WM_TEMPLATE_CATEGORY" val="custom"/>
  <p:tag name="KSO_WM_TEMPLATE_INDEX" val="20186505"/>
  <p:tag name="KSO_WM_SPECIAL_SOURCE" val="bdnull"/>
</p:tagLst>
</file>

<file path=ppt/tags/tag262.xml><?xml version="1.0" encoding="utf-8"?>
<p:tagLst xmlns:p="http://schemas.openxmlformats.org/presentationml/2006/main">
  <p:tag name="KSO_WM_BEAUTIFY_FLAG" val="#wm#"/>
  <p:tag name="KSO_WM_TEMPLATE_CATEGORY" val="custom"/>
  <p:tag name="KSO_WM_TEMPLATE_INDEX" val="20186505"/>
  <p:tag name="KSO_WM_SPECIAL_SOURCE" val="bdnull"/>
</p:tagLst>
</file>

<file path=ppt/tags/tag263.xml><?xml version="1.0" encoding="utf-8"?>
<p:tagLst xmlns:p="http://schemas.openxmlformats.org/presentationml/2006/main">
  <p:tag name="KSO_WM_UNIT_PLACING_PICTURE_USER_VIEWPORT" val="{&quot;height&quot;:5857,&quot;width&quot;:7809}"/>
</p:tagLst>
</file>

<file path=ppt/tags/tag264.xml><?xml version="1.0" encoding="utf-8"?>
<p:tagLst xmlns:p="http://schemas.openxmlformats.org/presentationml/2006/main">
  <p:tag name="KSO_WM_UNIT_PLACING_PICTURE_USER_VIEWPORT" val="{&quot;height&quot;:7934,&quot;width&quot;:15840}"/>
</p:tagLst>
</file>

<file path=ppt/tags/tag265.xml><?xml version="1.0" encoding="utf-8"?>
<p:tagLst xmlns:p="http://schemas.openxmlformats.org/presentationml/2006/main">
  <p:tag name="KSO_WM_BEAUTIFY_FLAG" val="#wm#"/>
  <p:tag name="KSO_WM_TEMPLATE_CATEGORY" val="custom"/>
  <p:tag name="KSO_WM_TEMPLATE_INDEX" val="20186505"/>
  <p:tag name="KSO_WM_SPECIAL_SOURCE" val="bdnull"/>
</p:tagLst>
</file>

<file path=ppt/tags/tag266.xml><?xml version="1.0" encoding="utf-8"?>
<p:tagLst xmlns:p="http://schemas.openxmlformats.org/presentationml/2006/main">
  <p:tag name="KSO_WM_BEAUTIFY_FLAG" val="#wm#"/>
  <p:tag name="KSO_WM_TEMPLATE_CATEGORY" val="custom"/>
  <p:tag name="KSO_WM_TEMPLATE_INDEX" val="20186505"/>
  <p:tag name="KSO_WM_SPECIAL_SOURCE" val="bdnull"/>
</p:tagLst>
</file>

<file path=ppt/tags/tag267.xml><?xml version="1.0" encoding="utf-8"?>
<p:tagLst xmlns:p="http://schemas.openxmlformats.org/presentationml/2006/main">
  <p:tag name="KSO_WM_BEAUTIFY_FLAG" val="#wm#"/>
  <p:tag name="KSO_WM_TEMPLATE_CATEGORY" val="custom"/>
  <p:tag name="KSO_WM_TEMPLATE_INDEX" val="20186505"/>
  <p:tag name="KSO_WM_SPECIAL_SOURCE" val="bdnull"/>
</p:tagLst>
</file>

<file path=ppt/tags/tag268.xml><?xml version="1.0" encoding="utf-8"?>
<p:tagLst xmlns:p="http://schemas.openxmlformats.org/presentationml/2006/main">
  <p:tag name="KSO_WM_BEAUTIFY_FLAG" val="#wm#"/>
  <p:tag name="KSO_WM_TEMPLATE_CATEGORY" val="custom"/>
  <p:tag name="KSO_WM_TEMPLATE_INDEX" val="20186505"/>
  <p:tag name="KSO_WM_SPECIAL_SOURCE" val="bdnull"/>
</p:tagLst>
</file>

<file path=ppt/tags/tag269.xml><?xml version="1.0" encoding="utf-8"?>
<p:tagLst xmlns:p="http://schemas.openxmlformats.org/presentationml/2006/main">
  <p:tag name="KSO_WM_BEAUTIFY_FLAG" val="#wm#"/>
  <p:tag name="KSO_WM_TEMPLATE_CATEGORY" val="custom"/>
  <p:tag name="KSO_WM_TEMPLATE_INDEX" val="20186505"/>
  <p:tag name="KSO_WM_SPECIAL_SOURCE" val="bdnull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70.xml><?xml version="1.0" encoding="utf-8"?>
<p:tagLst xmlns:p="http://schemas.openxmlformats.org/presentationml/2006/main">
  <p:tag name="KSO_WM_BEAUTIFY_FLAG" val="#wm#"/>
  <p:tag name="KSO_WM_TEMPLATE_CATEGORY" val="custom"/>
  <p:tag name="KSO_WM_TEMPLATE_INDEX" val="20186505"/>
  <p:tag name="KSO_WM_SPECIAL_SOURCE" val="bdnull"/>
</p:tagLst>
</file>

<file path=ppt/tags/tag271.xml><?xml version="1.0" encoding="utf-8"?>
<p:tagLst xmlns:p="http://schemas.openxmlformats.org/presentationml/2006/main">
  <p:tag name="KSO_WM_BEAUTIFY_FLAG" val="#wm#"/>
  <p:tag name="KSO_WM_TEMPLATE_CATEGORY" val="custom"/>
  <p:tag name="KSO_WM_TEMPLATE_INDEX" val="20186505"/>
  <p:tag name="KSO_WM_SPECIAL_SOURCE" val="bdnull"/>
</p:tagLst>
</file>

<file path=ppt/tags/tag272.xml><?xml version="1.0" encoding="utf-8"?>
<p:tagLst xmlns:p="http://schemas.openxmlformats.org/presentationml/2006/main">
  <p:tag name="KSO_WM_SPECIAL_SOURCE" val="bdnull"/>
</p:tagLst>
</file>

<file path=ppt/tags/tag273.xml><?xml version="1.0" encoding="utf-8"?>
<p:tagLst xmlns:p="http://schemas.openxmlformats.org/presentationml/2006/main">
  <p:tag name="KSO_WM_SPECIAL_SOURCE" val="bdnull"/>
</p:tagLst>
</file>

<file path=ppt/tags/tag274.xml><?xml version="1.0" encoding="utf-8"?>
<p:tagLst xmlns:p="http://schemas.openxmlformats.org/presentationml/2006/main">
  <p:tag name="KSO_WM_SPECIAL_SOURCE" val="bdnull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7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8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1_Office 主题​​">
  <a:themeElements>
    <a:clrScheme name="">
      <a:dk1>
        <a:srgbClr val="000000"/>
      </a:dk1>
      <a:lt1>
        <a:srgbClr val="FFFFFF"/>
      </a:lt1>
      <a:dk2>
        <a:srgbClr val="E0E9EE"/>
      </a:dk2>
      <a:lt2>
        <a:srgbClr val="FFFFFF"/>
      </a:lt2>
      <a:accent1>
        <a:srgbClr val="5B7198"/>
      </a:accent1>
      <a:accent2>
        <a:srgbClr val="45809E"/>
      </a:accent2>
      <a:accent3>
        <a:srgbClr val="308C9A"/>
      </a:accent3>
      <a:accent4>
        <a:srgbClr val="35938B"/>
      </a:accent4>
      <a:accent5>
        <a:srgbClr val="529774"/>
      </a:accent5>
      <a:accent6>
        <a:srgbClr val="759960"/>
      </a:accent6>
      <a:hlink>
        <a:srgbClr val="658BD5"/>
      </a:hlink>
      <a:folHlink>
        <a:srgbClr val="9F69A3"/>
      </a:folHlink>
    </a:clrScheme>
    <a:fontScheme name="渐变、商务风、小清新、">
      <a:majorFont>
        <a:latin typeface="Arial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item1.xml><?xml version="1.0" encoding="utf-8"?>
<s:customData xmlns="http://www.wps.cn/officeDocument/2013/wpsCustomData" xmlns:s="http://www.wps.cn/officeDocument/2013/wpsCustomData">
  <extobjs>
    <extobj name="ECB019B1-382A-4266-B25C-5B523AA43C14-1">
      <extobjdata type="ECB019B1-382A-4266-B25C-5B523AA43C14" data="ewogICAiRmlsZUlkIiA6ICI3NTYwMzk0OTgxNiIsCiAgICJHcm91cElkIiA6ICI2NjExMDc1OSIsCiAgICJJbWFnZSIgOiAiaVZCT1J3MEtHZ29BQUFBTlNVaEVVZ0FBQjhjQUFBTXdDQVlBQUFDOVFXRjVBQUFBQ1hCSVdYTUFBQXNUQUFBTEV3RUFtcHdZQUFBZ0FFbEVRVlI0bk96ZGVYUlYxZDMvOGM4NU53bEpJR0dRcVF5aUtJTkZJRG1YUVJSTlJLM1FhbFZVY0tvZ1ZrcWhDbGFmVXFrVUVSUi9ZclJVUkVHcUtPS2pvQ0NDRGNvakRRSWl3cjBKSUhPZ3pNZ2doSkNRNmQ2emYzOUFyc1F3SkF5NUVOK3Z0Ykk0WjU5OTl2bWNoTFZnM1cvMjNoS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R3czJhRk93QUFBRUJaSlNZbUxyRXNxME80YytCSHhwaTA5UFQwNjhPZEF3QUFBQUFBQUFCT3hRNTNBQUFBZ0xLaU1INytzU3dyT2R3WkFBQUFBQUFBQUtBc0lzSWRBQUFBb0x4OFBsKzRJMENTMStzTmR3UUFBQUFBQUFBQUtETm1qZ01BQUFBQUFBQUFBQUFBS2oySzR3QUFBQUFBQUFBQUFBQ0FTby9pT0FBQUFBQUFBQUFBQUFDZzBxTTREZ0FBQUFBQUFBQUFBQUNvOUNpT0F3QUFBQUFBQUFBQUFBQXFQWXJqQUFBQUFBQUFBQUFBQUlCS2orSTRBQUFBQUFBQUFBQUFBS0RTb3pnT0FBQUFBQUFBQUFBQUFLajBLSTREQUFBQUFBQUFBQUFBQUNvOWl1TUFBQUFBQUFBQUFBQUFnRXFQNGpnQUFBQUFBQUFBQUFBQW9OS2pPQTRBQUFBQUFBQUFBQUFBcVBRb2pnTUFBQUFBQUFBQUFBQUFLajJLNHdBQUFBQUFBQUFBQUFDQVNvL2lPQUFBQUFBQUFBQUFBQUNnMHFNNERnQUFBQUFBQUFBQUFBQ285Q2lPQXdBQUFBQUFBQUFBQUFBcVBZcmpBQUFBQUFBQUFBQUFBSUJLTHlMY0FYRE9XVzNhdEtsajIzYVRpSWlJR3E3clZwRVVKU25YZGQzOXJ1dnVhOUdpeGRacDA2WUZ3eDBVQUFBQUFBQUFBQUFBQU00Vml1T1ZURUpDUWczTHNycmF0bjIxTWFhVHBDc2xSVXVTNjdvbCt0cTJMZHUydFhIanhqekhjVlpMOGx1V05iZXdzUEQvVnE1Y2VhRGkwd01BQUFBQUFBQUFBQURBdVVGeHZIS3dITWY1amFTSEpQMUdVaFZqakNUSjQvR29idDI2cWxldm51TGk0dVR4ZUdSWmxnNGZQcXlzckN6dDI3ZFBQL3p3UTR3a3J5U3ZNZWFSeU1oSU56RXhjWTV0MitPYU5tMDZoMW5sQUFBQUFBQUFBQUFBQUM1MEZNY3JXSEp5Y3NUKy9mc2IyN1pkM2VQeFZKTVVLK213TVNiYnNxeXNwazJiN2loUE1kcHhuSzZTUnVwSWNWdVJrWkc2NXBwcjFMRmpSN1ZwMDBiTm1qV1R4K001NlJpSERoM1NwazJiOU4xMzMrbmJiNytWeitlejgvTHlmbTJNK2ZXbVRadldPNDd6aE4vdi8weVNPZjAzQndBQUFBQUFBQUFBQUlEd3NjSWRvREpMVGs2T3lNcktTclJ0TzFuU2RaSmFTcnBFSi8rbGhFSkpHeVY5WjFsV21xUjVQcDl2blg1U21HN1ZxbFcxNk9qbzE0d3hEMHBTdzRZTjFidDNiOTEwMDAyS2k0czdvOXg1ZVhuNnYvLzdQMDJiTmsyclZxMHFidjZzU3BVcUR5NWV2SGovR1EwT0FNQVpjQnpIU0pMUDV3dDNGRWp5ZXIyU0pML2Z6LzhwQVFBQUFBQUFBSnozK0NEejdMTVNFaExhMmJiOW9HVlo5eGxqYWhWZmlJK1BONDBiTjdZYU5HaWcrUGg0UlVkSEt6SXlVbmw1ZWNySnlkRytmZnUwZWZObTdkNjkrNmRqcnJZc2EwSlVWTlRreFlzWDcvZDZ2WmNaWTFJbE5ZdU5qZFhBZ1FOMSsrMjNLeUxpN0M0RVlJelJWMTk5cFgvODR4L2F1bldyZEtSb2Y2dmY3MTl6Vmg4RUFFQVpVUncvdjFBY0J3QUFBQUFBQUhBaDRZUE1zOGh4bkM2U25wZlVVWkpxMXF4cGJyamhCc3R4SENVa0pLaGV2WHBsR2ljbkowZkxseS9YTjk5OG8vbno1MnZIamgzRmw3S05NVy9hdHQzVEdOT29aY3VXZXVHRkY5UzRjZU56OGo3RkRoOCtyR2VmZlZaejU4NlZwRzJSa1pIdGx5eFpVcXFDRHdEQXVVWngvUHhDY1J3QUFBQUFBQURBaFlRUE1zK0N4TVRFSnBMZXRDenJKa202NXBwcjFMTm5UM1hzMlBHTVozTzdycXNsUzVab3lwUXBXcng0Y2FpOVZhdFdldU9OTnhRYkczdEc0NWNueDVBaFE0b0w1Ri81L2Y1a3NRYzVBS0NDVVJ3L3YxQWNCd0FBQUFBQUFIQWg0WVBNTStRNFRnL0xzdDQweHNRbkpDUm80TUNCYXRPbXpUbDUxdGRmZjYyWFgzNVp0V3JWMHVqUm8xVzlldlZ6OHB3VEtTZ28wRjEzM2FXZE8zZktHSE5qZW5yNmx4VWFBQUR3czNlaEZNZno4L01WSFIwZDdoam5ITVZ4QUFBQUFBQUFBQmNTTzl3QkxtUmVyL2NwU1IvYXRoMDNjT0JBdmZubW0rZXNNQzVKVjE5OXRUNzY2Q05ObURDaHdndmprbFNsU2hVOStPQ0RraVRMc3ZwWGVBQUFBTTRUdTNmdkRtMTdrcFNVSkVuYXVIR2o5dTNicDhPSER5czVPVm1GaFlYSHZYZmh3b1hsZnQ2ZVBYczBhdFNvRW0zRGh3L1g3dDBuM3VWazRzU0ptamx6Wm9rMlk0eWVmUEpKTFZteXBOd1pBQUFBQUFBQUFPQkNkMlpyZnYrTWViM2VwNHd4ejhmRXhKaXhZOGRhQ1FrSjRZNVVJVHAwNkZCODJOMXhuRThsWFNMcFlrblJranc2OG5jcVI5TDJvMTlyalRIemc4SGdWeXRXck5oVDhZa0JBUGlSNjdwYXNXS0Z2dnp5U3cwY09MRFU5aWNyVjY1VTc5NjlTN1RkZWVlZEdqSmtTSW0yQlFzV2FPN2N1Um8vZnJ5a0kwWG41NTU3VGdNR0RGQWdFTkRGRjErc3FLaW80MmI0MjkvK3B2bno1NnQ3OSs1eVhWZTJYZnAzRmJPeXNqUnYzcnpRZVZwYW1uYnQyaFU2MzdWcmw3Nzg4a3M5L2ZUVEozelhGU3RXNk9HSEh5N1I5c29ycitpaWl5N1NSeDk5cEtaTm02cE9uVG9udkI4QUFBQUFBQUFBS2h1SzQ2ZkJjWnhiaWd2anI3MzJtdFcyYmR0d1I2b3dEUnMyVkdSa3BJcUtpaVRwMW1PdldaYWx5TWhJRlJZV1ZwUFU4dWpYalpabC9Ta2lJa0tKaVlscHRtMlBrL1NKeitjcnF2ajBBSUNmdTY1ZHU4cXlMTzNidDArUFB2cm9DZnN0V0xCQXNiR3hKN3pldlh2M0VnWHIxYXRYNjlKTEw1WFg2MVZLU2txWlY1S1pOR21TYXRTb1VhcTlTNWN1SmM3bnpKbWplKzY1UjcxNzk5YnUzYnVWbjUrdm9xSWkzWExMTFNYNnBhYW02b01QUHREMDZkTzFiZHMyYmQrK1hSRVJFZnJmLy8xZnZmamlpd29FQXZyYjMvNm1YYnQyNmFtbm50S1FJVVBVdEduVE1tVUZBQUFBQUFBQWdBc2QrME9XVSt2V3JXdEdSa2F1a3ZTTGtTTkhxbHUzYnVHT1ZPRVdMRmlnTFZ1MnFHSERobXJRb0lIcTE2K3ZxbFdyeXVQeHlMSXNCUUlCN2QrL1h6Lzg4SVBXclZ1bjlQUjBMVjI2TkxUMHEyVlpXNDB4QS94Ky8rd3d2d29BNEFKenBudU9yMTI3VmtWRlJlcmR1N2NXTDE1Y2FuWjM4Y3p4c2hUSGkyM2J0azJOR3plV0pEMzU1Sk1hT25Tb29xS2k1UEY0bEp1YnE2S2lJajN4eEJPYVBIbXlzckt5bEoyZHJmajRlTldvVVVPV1pjbmo4WlFhZjkrK2ZhR1o0NW1abWVyWnM2ZSsrZVliUlVaR1NwSkdqaHlwUm8wYWxacmxYbXpWcWxXYU1HR0N4b3dabyszYnQydklrQ0hLejg4djBXZi8vdjJxVzdldTdycnJyaEx2VXg3c09RNEFBQUFBQUFBQWxaampPSzg0am1PZWZQSko0N3F1UWRrRWcwR3paTWtTTTNqd1lPTTRUdkhYMUd1dXVTWXUzRDlUQU1DRm8vamZrRE94WXNVSzR6aU9LU2dvT09HMTNOemNVNDZ6ZWZObTg4Z2pqNWlPSFR1YThlUEhtOXpjWFBQZWUrOFp4M0hNbmoxN2pESEdUSmd3d2J6ODhzc2w3cnZ1dXV1TU1jYmNjY2NkNXNDQkE2SDI1NTkvUG5ROGRPalEwUEdRSVVOS3ZmTmRkOTFsL0g3L0NiTzk5dHByWnNhTUdlYU9PKzR3bXpkdk5sT21URG5oTzJ6WXNPR1U3M29peFQrUGNQKzlBQUFBQUFBQUFJQ3lZRm4xY3ZCNnZiSEdtSWNrNmRGSEg1VmxNVW1xckd6YlZvY09IZFNoUXdmOTduZS8wNmhSbzdSbXpacTc4L1B6TCt2WXNlT3ZseXhac2p2Y0dRRUFLSGJ0dGRlcVdyVnF1dWFhYS9TWHYveWx4TkxuaFlXRkdqOSt2REl5TWpSczJERDk3bmUvVTdObXpkU3ZYeisxYmR0VzdkcTEwOGFORzFXblRoMXQzTGhSVjE5OWRabWVPWGZ1WEQzMTFGT1NwR2VmZlZhU3RINzkraEo3ajNmcjFrMUZSVVhLenM0dXRROTZzZFRVVlAzblAvL1J4SWtUOWU2Nzc2cEpreVpLU1VuUnJGbXpKRW1OR3pkVzA2Wk4xYTlmUDZXa3BPaWYvL3puYVgyUGprV0IvTHkxT1Q0Ky9vcTB0TFQ4VTNjRkFBQUFBQUFBS2orcXUrWGdPTTVEa3Q3cTJMR2p4bzBiRis0NEY3UkFJS0NSSTBkcTFxeFpzaXhydmFRT1BwL3ZZTGh6QVFET2IyZTZyTHIwNDlMcHgxdFdQUmdNcXFpb1NKR1JrY3JNek5UdzRjTlZwMDRkalJrekp0VEhHS012di94U1hicDBVVXBLaWhJVEUzWGpqVGZxMEtGRGlvdUwwNGNmZnFpdFc3ZnF6My8rczI2KytXYTk4ODQ3YXRpd29RS0JnRFpzMktDSEhucElMVnEwMElZTkcxUzdkdTNRTDl2dDNMbFREUm8wQ0Qzbm1XZWUwWlFwVTlTbVRSdU5HVE1tOU03dnZQT09ObTNhcE9IRGh4LzMvZmJ2MzY5dTNicXBZY09Hb1RFaklpSTBkZXBVU1ZLUEhqMGtTVk9uVHRWdHQ5Mm1tVE5ubnZiM3NuaFpkWnkvWE5kTnpNakl5QWgzRGdBQUFBQUFBT0I4d016eGNqREczR2habHJwMjdScnVLQmU4aUlnSURSczJUTldyVjlkNzc3M1hYTko3a202VDVJWTVHZ0RnWjh6ajhZVDJBRy9Sb29VR0RCaWd4eDkvWEs3cnlyWnRTWkpsV1JvM2JwekdqaDJyYmR1MmFmSGl4YUZmbW52cnJiZDAvZlhYNjk1NzcxWGp4bzNWb0VHRFVHRzhlL2Z1YXRHaWhTSWlJalJ5NUVqMTdkdFhNMmJNQ0QydlM1Y3VwUXJWVmF0V1ZmUG16VXNVNTlQVDA1V1JrYUZ1M2JxVnlwK2FtcXBhdFdwcHlaSWxrbzdzalQ1OStuVDk5cmUvVmE5ZXZjNytOK3dvOWh3Ly96aU9zMVpTQzQvSHc2eHhBQUFBQUFBQTRDaUs0K1ZnV1ZZYlNXclpzbVc0bzFRS2xtVnA0TUNCMnJ4NXN4WXVYSGlMMSt2OWc4L25lejNjdVFBQUtGWllXS2dxVmFxRUN1UEZKazJhcFB2dXUwL1RwMDlYa3laTnRHYk5HZzBiTmt6eDhmR3liVnVkTzNmVzZOR2o5Y29ycjBnNjhrdGhuMzc2cVNRcEtTbEpqUm8xVW1GaG9Ud2VUMmdtOTZGRGgwTEhEUnMyMUN1dnZLTG16WnVYeXZUaWl5K1dtUEYrK1BCaERSdzRVRzNhdERudU8rVG01aW82T2xydnZQT09wQjluamdNQUFBQUFBQURBenczRjhUSnExYXBWbEtTV0hvOUhsMXh5U2JqalZCcTJiV3ZFaUJHNjVaWmJ6T0hEaDRkMzdOaHh5cElsUzdMRG5Rc0E4UE0wYjk0OHRXalJRdlhyMTllYU5XdjB6My8rVTdmZGRsdXBmams1T2JyeXlpczFiTmd3M1g3NzdYcm5uWGMwYk5ndzJiWXQxM1dWazVNajZVaHgvWGkrLy81NzFhbFRSNUswYjkrK0V2dUtaMlZscVUrZlBzZTlMeTh2VC9mY2M0ODZkZXFrZnYzNktTb3FTbi82MDUrVWtKQ2dSeDk5VkpMMDdiZmZhdnIwNmRxM2I1OTI3TmloM3IxNzYrREJneWNjRXdBQUFBQUFBQUIrTHV4VGQ0RWtWYXRXTFZwU1JFeE1US245U1hGbTR1UGoxYWRQSDhzWVV5Y1FDQXdJZHg0QVFPWGw5WHJWdTNkdlNWS25UcDNrOVhwTDdKdTljdVZLM1hmZmZicnFxcXMwZVBCZzNYenp6WHI4OGNjbFNidDM3OVlkZDl3aDEzWFZvRUVEUGZ2c3MyclZxcFZTVWxLVWs1T2pkZXZXS1JBSWFQanc0Y3JLeWxKS1NvcWVlZVlaVFo4K3ZWU081Y3VYNjdMTExpdDMvcGlZR0UyZVBGbVdaZW5PTysvVVF3ODlwTmF0Vyt1eHh4NEw5V25idHEzKyt0ZS9hc0tFQ1dyWXNLR21UWnVtR2pWcTZLMjMzdEpiYjcwbFNhSDl4d0VBQUFBQUFBRGc1NFNaNDJWazIzYVJKQlVWRllVN1NxWFVvMGNQVFpnd3dSUVdGdmFTOUlJa0UrNU1BSURLeCtmem5mVDZ3SUVETlhEZ3dPTmVxMWV2bm1iTW1LR2NuQnlOSGoxYVBwOVBTVWxKbWpsenBnNGNPS0JGaXhhcGYvLytpb21KMGF1dnZxclkyRmk5OU5KTEdqeDRjR2lwOWFLaUlrVkZSV25PbkRsS1NrcVNWSEk1ZFVrS0JvTW56UmdmSDYvQmd3ZnI5dHR2MS9QUFA2K2xTNWRxM2JwMWF0R2loU1NwU3BVcXFsS2xTcW43Z3NHZzh2UHpGUjBkclMxYnRzaTJiZVhuc3gwMUFBQUFBQUFBZ0o4UGl1TmxsSitmMzl5eUxJcmpaVlQ4NFh0WnhjYkdLaWtweWZyaWl5OWFPSTdqK1AzK2sxY3ZBQUFJazJyVnF1bUdHMjdRVTA4OUZmcTNybGF0V3Jyc3NzdDA1WlZYS2pFeFVaWmxTWkt1dXVvcVRaMDZWVFZyMWxUdjNyMjFjK2RPOWV6WlU0RkFRRjI2ZEpFa3hjWEZsWmpKZmJ4bDFXKy8vZlpTT1ZxMGFLRzMzMzViSDN6d2dWelhQVzdXWC8vNjE1S2szLzcydDhyTXpGUjZlcnIrL3ZlLzYvMzMzOWZxMWF0MXh4MTNuUGszQkFBQUFBQUFBQUJRZVNRbUpqN3NPTTVoeDNITUgvLzRSM00yZlB6eHgyVnFPMTFaV1ZubXE2KytLdmQ5YytmT05RODk5SkRKejg4L2FiL3Z2Ly9lYk4rKzNSaGp6SFhYWFdlTU1TWXpNOVBzM2J2WDVPYm1tbzRkTzVxQ2dvSnlQVHMxTmRVNGptTVNFeFAvSE82Zk9RRGcvT1E0am5FY3A5ei92cDF2WE5jTmQ0U3pvdmpuRWU2L0Z5ak5jWnkxanVNWXI5ZmJNdHhaQUFBQUFBQUFnUE1GTThkUHprNU1USHpSc3F3bkpDazVPVmtqUm93bzFXbkRoZzFLU1VuUmloVXJGQlVWcGFlZmZsbzMzbmpqU1FjZU5XcVV1bmZ2ZnRLMmJ0MjZhZS9ldmFwVHA0NGtoWTZEd1dDcGZjK1RrcEwwUC8velA2SHplZlBtS1RVMVZkZGVlMjJaWDNiUm9rVWFPblNvNHVMaVF2dXhGaHMwYUpBNmR1d1lPbCt3WUlIbXpwMnI4ZVBIUzVLTU1YcnV1ZWMwWU1BQUJRSUJYWHp4eGVYZW03MVpzMmJGaDk2VDlRTUE0RUpYUExNY0FBQUFBQUFBQUZCeEtJNmZRS3RXcmFLaW9xTGV0aXpyUGtsNjVKRkgxTGR2WDltMlhhTGY5dTNiMWJkdlgvWHExVXN2di95eWNuSnlWRkJRVUdxOFdiTm1hZHk0Y2FGejEzWFZyVnUzRW4xKzJwYWFtcXFrcENTbHBxWktranAzN3F6VTFGVE5uVHRYR1JrWm9XTDRuRGx6dEhMbHloSmp6WjQ5Vzd0MjdkSXR0OXh5MHZjY1BueTRITWZSbENsVE5IUG1USDN3d1FkcTBxUko2UHI2OWV2MS9QUFBxM1hyMWlYdTY5Njl1OUxTMHJScjF5NUowdXJWcTNYcHBaZks2L1VxSlNWRmJkcTBPZWx6ajZkSmt5YnllRHdLQm9QbHZ4a0FBQUFBQUFBQUFBQUFUb0xpK1BIWjBkSFJVNDB4dDBWSFIydjQ4T0VubkFrK2J0dzRkZTdjT1RUVE9qWTI5cmo5YnIzMVZpVW5KNnRhdFdxeUxFdjkrdlhURzIrOFVhTFA4ZHFPNXhlLytJWG16SmtUT3Qrd1lZT2FOMjhlT2wrN2RxME9IVHFreno3NzdKUXowM0p5Y3ZUNzMvOWV5NWN2VjRNR0RVck1Qcy9MeTFOK2ZyNmlvcUxVdTNkdjVlZm42OU5QUDVVazNYWFhYWktrQVFNRzZQRGh3eG82ZEtnazZldXZ2OWEvLy8xdlJVVkY2WlpiYmxGdWJxNktpb3IweEJOUG5ISmYwNGlJQ0ZXdFdsV0hEaDJxY2NwdkFnQUFBQUFBQUFBQUFBQ1VBOFh4NDNBY1o0UXg1cllhTldybzlkZGZMMUY0UGxZd0dGUmFXcHJHakJsVHBuR25UNSt1bFN0WHFuLy8vdHEvZjcrMmI5K3VSbzBhU1pKdXV1a21mZjc1NTBwTFM5T0NCUXMwY09CQXhjZkg2L0RodytyUm80Y2toV2FrWDNMSkpkcTRjV05vM0pVclYrclh2LzUxNkh6Y3VISHEzcjI3YnIvOTlwUG1lZm5sbDNYWlpaZXBiOSsrR2pGaVJLandMVWs3ZHV4UW56NTk5UG5ubjRkbXl4ODdDMzM2OU9uYXNtV0xubnZ1T2UzY3VWTmR1M2JWQXc4OG9Ca3paaWdySzB0ejVzeFJuVHAxOU9hYmJ5b25KK2VVaGZGaTBkSFJ5czdPamk5VFp3QUFBQUFBQUFBQUFBQW9JNHJqUCtFNFRrOUpReUlpSXZUU1N5K2RzREF1SFZsU3ZhQ2dRTHQzNzladHQ5Mm1QWHYyS0RFeFVjODg4NHpxMXExYnFuK3ZYcjMwNktPUHFsZXZYbnJqalRkQ2hYRkp5czdPbG0zYlNrNU9WbVJrcEhiczJLSDQrSGpGeHNacTZ0U3BrbzRzcXk1SjFhcFZVMFJFaFBidjM2L1kyRmh0Mzc1ZFRaczJsU1N0V3JWS1dWbFo2dEdqaCs2NTU1NHl2WFB4WHVMRlJYaEp5c3JLVW1GaFlZa3g5dTdkSzBrcUxDelUrUEhqbFpHUm9XSERodWwzdi91ZG1qVnJwbjc5K3FsdDI3WnExNjZkTm03Y3FEcDE2bWpqeG8yNit1cXJ5NVRqR09YYnJCd0FBQUFBQUFBQUFBQUFUb0hpK0RIYXQyL2ZPQmdNdmlWSlR6MzFsQklURTAvYVB6YzNWNUswZlBseVRaNDhXVVZGUlJvOGVMQ0dEeCt1MTE1N3JVVGZEUnMyYU15WU1hcFJvNFlhTldxa2dvSUNqUmd4UWw5OTlaVWtLUkFJcUV1WEx2SjRQS0Y3NXM2ZGU5eVo0OUtSZ3ZiOCtmTVZGeGVucTY2NktyUjgrbVdYWGFZaFE0Ym9ONy81elVtejc5bXpSejZmTDNRK2FOQWczWGpqalZxK2ZMbkdqQm1qZmZ2MmFmTGt5V3JjdUxHa0k4WDd6ejc3VEpJVUdSbXBLNjY0UWdNR0RGQktTb3FHRGgycTY2Ky9YdTNhdFZOY1hKdysvUEJETFZpd1FPM2J0OWV5WmN2MDZLT1BualJMTVdPTURodzRJRWtIeW5RREFBQUFBQUFBQUFBQUFKUVJ4ZkZqQklQQlVaSmliNzc1NWxNdVNTNUpNVEV4a3FRLy9PRVBpbzgvc2hKNDc5Njk5Zmpqajh0MTNkQnk1TVY2OSs2dEs2KzhVci8vL2U4MVk4WU1qUmd4UXBLMGVmTm0zWG5ubmVyZnYzOW9MKzlpeDVzNUxrbGR1M2JWcUZHalZMVnFWUTBZTUNEVUhoMGRyWll0V3lvMU5mV0V1VjNYVmZ2MjdTVWRtUVcrYU5FaXJWeTVVcSsvL3JwKzhZdGY2QTkvK0lQZWUrODk5ZXZYVDYrLy9ycSsvUEpMZmZ6eHg2R2wwUzNMMHJoeDR6UjI3Rmh0MjdaTml4Y3Yxcmh4NHlSSmI3MzFscTYvL25yZGUrKzlhdHk0c1JvMGFLQ0dEUnVlOG5zcFNZY09IVkpSVVpFc3k5cGZwaHNBQUFBQUFBQUFBQUFBb0l6c1UzZjVlV2pmdm4xalNmZEZSa2Jxc2NjZUs5TTlqUnMzVm14c3JISnlja0p0bG1XcFNwVXFwUXJqelpvMVU5T21UZlduUC8xSnljbkpXcjU4ZWVqYS9QbnpWYmR1WFMxZXZGaXU2NTcwbVg2L1h3c1hMbFRyMXEwVkV4T2pZRENvaElTRXNyK29KTnUyWmR1MmlvcUtGQkVSb2JTME5OV3RXMWVqUjQvV2RkZGRwK2VmZjE1ZXIxY2RPblJRNzk2OU5YdjJiRTJjT0ZFUFAveHdhSXhKa3lZcEVBaG8rdlRwbWo1OXVwNTc3amxGUkVRb1BqNWVkZXZXVmVmT25UVjY5R2o5L3ZlL0wzT3ViZHUyU1pKYzE5MVpyaGNDQUFBQUFBQUFBQUFBZ0ZPZ09INVVJQkRvSmNsS1RrNVcvZnIxeTNSUFJFU0VmdnZiMytybGwxOVdWbGFXOXU3ZHE0a1RKNnBidDI2bCtuNzc3YmQ2NUpGSGROOTk5NmxQbno0NmVQQ2dKR24vL3YxNjk5MTNkZi85OTZ0VHAwNTY5OTEzSlVrNU9UbWFPbldxOHZQejFiOS9mM1h0MmxYNStmbWFNbVdLTm0vZXJLMWJ0MnI3OXUzYXZYdTM5dTh2LzBUcjZ0V3I2OUNoUTNycnJiZVVsSlNrOWV2WDY1RkhIdEhhdFd2MTRvc3ZhdGV1WGNyTXpGVHQyclUxYU5BZ2ZmREJCeVh1ejhuSjBaVlhYcWxodzRicGswOCswWkFoUXpSa3lCRFp0aTNYZFVPL01GQllXRmptVEd2V3JKRWtXWmExL0JSZEFRQUFBQUFBQUFBQUFLQmNLSTcvNkRwSnV2SEdHOHQxMDhDQkExVzNibDNkZXV1dHV2dnV1OVc4ZVhNOStlU1RrcVRkdTNmcmpqdnVrT3U2YXRXcWxjYVBINjh1WGJvb0l5TkROV3ZXMUE4Ly9LREhIbnRNTFZ1MjFIMzMzYWM3Nzd4VGZyOWZiNzc1cGdvTEM3Vmx5eFk5L2ZUVEdqaHdvR2JObXFYbzZHaWxwS1NvYytmTzZ0ZXZuLzcwcHovcDNudnYxY0NCQTVXZG5WMnUzQTBhTk5DR0RSdjA2YWVmYXMyYU5XcmR1clgrOWE5L3FXSERoaG8wYUpEaTQrTTFmdng0WldWbDZkcHJyOVhtelpzMWJkcTBFdmMvKyt5emF0V3FsVkpTVXBTVGs2TjE2OVlwRUFobytQRGh5c3JLVWtwS2lwNTU1aGxObno2OVRKbUtpK09TS0k0REFBQUFBQUFBQUFBQU9LdlljL3dveTdKYVM5SXZmL25MY3QwWEZSV2xwNTkrV2s4Ly9YU3BhL1hxMWRPTUdUTWtTVldyVnRVLy8vbFAvZnZmLzFaVVZKVDY5Kyt2ZSsrOVYxZGZmWFZveHJVa3ZmVFNTeG81Y3FUKyt0ZS9hc0tFQ2FYR25EMTd0a2FQSHEyK2ZmdnExbHR2bFNTdFg3OWV2WHIxMGh0dnZLRjY5ZXFWS1hkQ1FvS21UNThlMmhNOExTMU5yNy8rdXJwMDZhTFhYbnRORjE5OHNXYlBuaDNhTDN6a3lKRWFNR0NBMHRQVE5XVElFSTBlUFZvK24wOUpTVW1hT1hPbURodzRvRVdMRnFsLy8vNktpWW5ScTYrK3F0allXTDMwMGtzYVBIaXdiTnMrNlQ3dXhoZ3RXYkpFa21UYjl0SXl2UVFBQUFBQUFBQUFBQUFBb0h3Y3h6bm9PSTRwTEN3MDUxSXdHQXdkYjkrKy9ZVDlzck96UzdYMTdOblR2UEhHRzJiT25Ea2wyZ09CZ0huLy9mZExqSDBxbXpadE1rbEpTZWJqano4Mkw3NzRvcGs3ZDY3Sno4ODNtemR2TmwyN2RqVy8rdFd2VEs5ZXZjenExYXRMUEdmcjFxM0dHR1BtejU5djh2THlTbzNyOC9tTTY3b2wycjcvL250VFVGQncwanpyMXEwemp1TVl4M0UyU3JMQy9mY0JBSEIrT3ZwdlJabi92Y081VmZ6ekNQZmZDNVRtT001YXgzR00xK3R0R2U0c0FBQUFBQUFBd1BtQ21lTS9LcFNPekdBK2w0cG5pRXNLemNvK25yaTR1Rkp0UDkzM3U1akg0OUc5OTk1YnJoeVhYbnFwMHRMU1NyVTNhZEpFcWFtcEozeE80OGFOSlVuWFhYZmRjZnM0amxPcXJTeXoyZWZQbnk5Sk1zYk1saFQ2SWZDQk84NERPWkx1OWZ2OXM4TWRCQUFBQUFBQUFBQUFBS2VQUGNkL3RFR1N0bTNiRnU0Y1B6dXU2K3JmLy81MzhlbXNjR1lCanFPYXBHZkNIUUlBQUFBQUFBQUFBQUJuaHBualJ4bGp2cllzcTlPeVpjdDAyV1dYaFR2T3o4clNwVXUxZGV0V1NkcWNucDQrNzlocmZyK2ZKZFlSTm83alBDTnBtQ1JtalFNQUFBQUFBQUFBQUZ6Z21EbitvMW1TOU9tbm41N3pwZFhQcG9VTEY0WTd3aG43K09PUGl3L2ZsT1NHTVFvQUFBQUFBQUFBQUFDQVNvcVo0MGVscDZkLzVUaE8rdHExYXhPWExsMnFEaDA2aER0U21menRiMy9UL1BuejFiMTdkN211VzJKUDgySlpXVm1hTjIvZWNlNCtQeHhUNFA4OG5Ea0FBQUFBQUFBQUFBQUFWRjRVeDM5a0pMMGc2Y01YWDN4Ujc3MzNucUtqbzhPZHFWd21UWnFrR2pWcWxHcnYwcVZMR05LVVhWSlNrcjc0NGd0WmxuVzdKRis0OHdBQUFBQUFBQUFBQUFDb2ZDaU9IOFB2OTA5ekhPZkIvLzczdjc4Wk0yYU1CZzhlSE81SUo5UzllM2RsWldVcE56ZFhYYnAwVVkwYU5mVHd3dy9MNC9HRU8xcTUzWHZ2dmJHSXhob0FBQ0FBU1VSQlZQcmlpeTlralBuRDVaZGZQakl6TTdNZzNKa0FBQUFBQUFBQUFBQUFWQzdzT1Y2U0NRYURmN0FzSzN2cTFLbkg3b1Y5M3BrK2Zicm16WnVucWxXcmhwWk0vOWUvL3FXcFU2ZHE2dFNwU2t4TURCMTM3dHc1ekdsUHJuWHIxbXJSb29VazFZbUxpenUvcDdrREFBQUFBQUFBQUFBQXVDQlJIUCtKNWN1WDc1QjB0NlRBcUZHak5HZk9uSEJIT2kxejU4NE5IVC83N0xOaFRISnFsbVhwaGh0dUtENjlOWnhaQUFBQUFBQUFBQUFBQUZST0xLdCtIRDZmN3d1djE5dkxHRE5sNk5DaENnUUN1dVdXVzhJZHE0UkFJS0FOR3phb29LQkF2WHIxMHZmZmY2OEhIM3hRbG1WSmtnNGRPcVRiYnJzdDFQK1paNTVSWW1KaXVPS2VVbkp5c3NhTkd5ZkxzbjRkN2l3QUFBQUFBQUFBQUFBQUtoK0s0eWZnOC9uZWR4eW5wdXU2WTRjTkc2Yi8vdmUvR2pCZ2dHdzcvSlB0QTRHQXVuZnZyaFl0V2lnaUlrSWpSNDVVMzc1OU5XUEdqTkNlNDEyNmROSE1tVFBEbkxUc21qWnRxcG8xYStyQWdRTk5PblhxVkd2eDRzWDd3NTBKQUFBQUFBQUFBQUFBUU9WQmNmd2svSDcvYTRtSmlic3R5M3B2MHFSSlZUWnYzcXpodzRlcldyVnFZYzBWRVJHaFR6LzlWSktVbEpTa1JvMGFxYkN3VUI2UFJ6MTY5SkIwWk9aNDhYSERoZzMxeWl1dmhDMXZXVmlXcGViTm0ydkpraVVxS0Nob0pXbEJ1RE1CQUFBQUFBQUFBQUFBcUR6Q1B3MzZQSmVlbnY2Uk1lWjZTZnZTMHRMVW8wY1BMVjI2Tk55eFN2aisrKzlWcDA0ZFNkSytmZnMwZGVwVUxWMjZWRk9uVHRXRUNSTzBaY3VXTUNjc204c3Z2N3o0c0dVNGN3QUFBQUFBQUFBQUFBQ29mQ2lPbDBGNmV2cGkxM1hiRzJNVzdkNjlXLzM2OVZOS1Nvb0tDZ3JDSFUyU3RIejVjbDEyMldYaGpuSEdhdGFzR1RvTVp3NEFBQUFBQUFBQUFBQUFsUS9McXBkUlJrYkc1cnZ2dmp0cDA2Wk4vMk9NZWZiOTk5K1AzTHg1czE1OTlkV3c1Tm0zYjUrS2lvb1VGUldsT1hQbUtDa3BTVkxKNWRRbEtSZ01oaVhmNlRobXVmcnE0Y3dCQURqL2ViM2VjRWNBQUFBQUFBQUFBRnhnS0k2WHc3UnAwNEtTWG1qWHJ0M25ydXY2di83NmF4VVVGS2hLbFNvVm51V3h4eDdUenAwNzFiTm5Ud1VDQVhYcDBrV1NGQmNYcDZsVHA0YjZaV1ZscVUrZlBoV2U3M1RZZG1naGc4aHc1Z0FBbkwrTU1XbVdaU1dIT3dkK1pJejVOdHdaQUFBQUFBQUFBS0FzS0k2ZmhtWExscVU3anJOVFVvT3NyQ3pWcTFldndqTzgvLzc3b1dOampDekxraVRObXpldlJMOGFOV3BvK3ZUcEZacnRkR1ZuWnhjZjdndG5EZ0RBK1NzOVBmMzZjR2NBQUFBQUFBQUFBRnlZMkhQODlPMlhwSU1IRDRZN1I2Z3dmcUU3Y09DQUpNa1lRM0VjQUFBQUFBQUFBQUFBd0ZuRnpQSFRaSXpaYWxuV2xaczNiMWJ6NXMzREhhZFNXTE5talNUSnR1MzFZWTRDQUFBQUFBQUFBQUFxU0dKaTRoTExzanFFT3dkK1pJeEpZeFZIVkViTUhEOU50bTB2bEtUbHk1ZUhPMHFsRUFnRXRHclZLa2tLU1BLSE9RNEFBQUFBQUFBQUFLZ2dGTWJQUDVabEpZYzdBM0F1TUhQODlDMlFKTCtmT3U3WjhNMDMzNmlnb0VDUzBuMCszK0Z3NXdFQUFBQUFBQUFBQUJYTDUvT0ZPd0lrZWIzZWNFY0F6aGxtanArbS9QejhieVh0WGI5K3ZkYXRXeGZ1T0JlOG1UTm5TcElzeTVvUzVpZ0FBQUFBQUFBQUFBQUFLaUdLNDZkcDFhcFZoWkxlbEtTUFB2b296R2t1YkJzM2JsUmFXcG9rRlVtaU9BNEFBQUFBQUFBQUFBRGdyS000ZmdZOEhzOGJrZ0t6WnMzU2xpMWJ3aDNuZ21TTTBZc3Z2aWpYZFNWcHZNL24yeGZ1VEFDQXM4ZHhuRHpIY2N6bGwxOWVKZHhaY0g1TFRrNk9kaHpIT0k3RDlpb0FBQUFBQUFBQXpnbUs0MmRnNmRLbDI0d3hvNHVLaXZUODg4L0xHQlB1U0JlY3laTW5hOW15WlpLMDEzWGRvZUhPQXdBNDYzNlFwTmpZMk9yaERvTHoyLzc5KytNbHliS3NIOEtkQlFBQUFBQUFBRURsUkhIOERFVkhSNCtRbExsczJUSk5uRGd4M0hFdUtGOTg4WVhHakJralNjWjEzVWN5TWpLeXdwMEpBSERXYlpFazI3WXZEM2NRbk4raW9xS2FTWkxydWl6SEF3QUFBQUFBQU9DY29EaCtoaFl2WHB4bjIzWVBTVGx2dlBHR1B2bmtrM0JIT3U4Wll6UnAwaVFOR1RLa3VPbUpqSXlNbWVITUJBQTROeXpMV25EMHoydkRuUVhudDJBdzJQbm80WUt3QmdFQUFBQUFBQUJRYVZFY1B3dVdMVnVXTHVrMnk3SUNJMGFNMFBqeDQ0djMwTVpQYk5xMFNZTUdEZEtycjc0cVk0eHJXZGIvK1AzK2Y0UTdGd0RnM0FnR2c1OUtrbTNiZmNUL08zQml0bVZaRDB1U01XWld1TU1BQUFBQUFBQUFxSno0a1Bvczhmdjk4eXpMdXNteXJCOG1USmlnUVlNR2FjZU9IV2YxR1V1V0xORmRkOTBscjllcmdvS0NzenIyeVJRVUZLaDc5Kzd5ZXIwYU1tU0lQdjc0WTIzWnNxWE1lNndYRmhacTRjS0ZHanAwcUhyMjdLbUZDeGRLMGw3YnRydjZmTDZYSkxGWk93QlVVaGtaR1Y4Yll4WVpZNXA3dmQ0L2h6c1B6aytPNHp3aHFabWtoUmtaR1YrSE93OEFBQUFBQUFDQXlpa2kzQUVxazJYTGxxVWxKaVo2TGN2NmNOR2lSUjN2dlBOTzg4QUREMWc5ZXZSUTNicDFUMnRNWTR5V0wxK3V5Wk1uS3kwdExkVCsybXV2NmM5L3JwZ2F3OWl4WTdWbHk1SHRQei8vL0hOOS92bm5rcVQ0K0hoZGZQSEZhdHk0c1M2KytHTEZ4Y1hKc2l4NVBCN2w1dVpxMjdadDJyWnRtMWF2WHEyOHZMemk0WElzeXhvZEhSMzl5cUpGaXc1VnlBc0FBTUxLNC9IMGMxMTNpVEhtL3ptT1kvbjkvaFJKTExFQ1NiS1BGc1pma0pScjIvWWZ3eDBJQUFBQUFBQUFRT1ZGY2Z3c1MwOVAzeUxwNnNURXhJY0NnY0QvZS92dHR5OTY1NTEzbEpTVXBPVGtaSFhxMUVrWFhYVFJTY2R3WFZlWm1abjY2cXV2TkcvZVBLMWJ0Njc0VXE2a1daTHVtVEpsaWk2KytHTGRkZGRkNS9SOVB2cm9JNzMvL3Z1U0ZKRDBnS1RxbG1VbEcyT1NzN096Zi9IZGQ5L3B1KysrTzlVd2haTG1TdnFvcUtobzVzcVZLdytjMDlBQWdQUEtzbVhMdm5NY3A2ZWtEeVM5NkRqT0k4YVlmM2s4bm9XRmhZVWJhdFdxbFoyV2xwWWY3cHc0OTVLVGs2UDM3OThmSHhVVjFTd1lESFkrdXBSNk14MzVQODQ5eTVZdE8rVi9LZ0FBQUFBQUFBRGdkRkVjUHpmYzlQVDBmN1ZxMWVyRHFLaW9CNHd4ai83blAvLzU1WC8rOHg5SlVyMTY5ZFNrU1JQVnIxOWZNVEV4aW95TTFPSERoNVdkbmEwZE8zWm8wNlpOUDEwMmZZZWsxd09Cd0pzclZxelk0empPRjVMK05XclVLR3Z2M3IzcTI3ZXZQQjdQV1gyQllEQ29DUk1tYU9MRWlkS1JaYzhmOGZ2OUh4NjlQRUdTNWZWNkwzSmQ5eEpKbDlpMmZZa3hwcXBsV1VhU01jYmtTOG9NQm9QcmMzTnpNek16TXl0dUhYZ0F3SG5INy9mUGJ0ZXUzVld1Njc0dXFiTmxXUys0cnF1SWlBaGxaMmZMY1p4d1J6emJjaXpMMmlscGpUSG1vNEtDZ2s5V3JWcVZjN0liV3JWcVZhMUtsU3EzVzVaMWw2UXJqREVOSkZXcmtMUVZKRHM3V3hFUkVYSmRWNVpsRlRjdnRHMzdqeFRHQVFBQUFBQUFBSnhyRk1mUG9hTWZncjhoYVh6YnRtMS9HUkVSMGMwWWMrT2VQWHRhNzk2OXU4RkpiajBnNlR2THN1WUhnOEhVR2pWcWZKdVdsaFlvdnVqMys5OU9URXdNV3BiMTVzU0pFNk8rK2VZYlBmSEVFMnJUcHMxWnliMTgrWEtscEtSbzFhcFZzaXlyMEhYZDM2ZW5wMC8rU1RmajgvbjJTZG9uYWRsWmVUQUFvRkk3V3Z5OE5pRWg0V3JMc202VmRLMXQyMDJNTVJkSmlnbHp2TE90bWpHbXVhVG1rbTZyVXFYS1RxL1gyOWZuODMxMnZNNWVyL2MzeHBnSmtob1lZeW8wYUFYTHN5enJCOWQxdDBoYVlJeVp4UjdqQUFBQUFBQUFBQ29LeGZHS1laWXZYNzVLMGlwSkwwbVMxK3V0SGdnRUduazhuamhqVERYYnR2T05NZG1XWmUzMStYemY2OGhzN1JOS1QwOS90MTI3ZG43WGRkLzk3cnZ2RWg5NjZDRjE3TmhSTjkxMGs2Njk5bHJWcmwyN1hBSDM3dDJyaFFzWGF1N2N1VnF5WkVub01aWmxQWmllbnM1TUxnREFXWE8wR0ZxcEM2SnQyclNwR2hrWldkOFkwMG5TL1pLNkdtTm1KeVltUHBhZW52N3FzWDI5WHU5anhwZ3hSMC9uU0pwaVdkYmlvcUtpNzFlc1dKRmIwZGtCQUFBQUFBQ0FpdUk0VHA2a0h5UnRzU3hyUVRBWS9KVEpGRGlYS0k2SGljL25PeWpwNEptTXNXelpzdS91dnZ2dTlwbVptVDBzeXhxNlpNbVNLNG9MMjFkY2NZV3V1ZVlhTld2V1RJMGJOMWFOR2pVVUUzTmtVbDVlWHA2eXNySzBiZHMyYmRpd1FZc1dMZEthTld1T0hYcU5NV2JFNVpkZlBuWGF0R25CTThrSUFNRFAwZEdpOXNhalgrOTV2ZDdialRIdldaWTF4bkdjN1g2L2Y0WWtPWTV6aHpIbUg1SnlMY3Q2d09memZSTE8zQUFBQUFBQUFFQUZpNWJVVUZKRFk4elZ0bTBQVGt4TVhPVHhlUHF4RFIvT0JZcmpGN2lqeGV2L2xmUkJRa0pDSjQvSDh6dGp6Sy9XckZuVDlDY0Y3MVBaWkZuV0Y4RmdjSEpHUnNaaVNTWTlQZjJjWkFZQTRPZkc1L045a3BpWWVMZGxXYk1salczVHBzMFhSeSs5SnNrWVkrNzIrLzJwWVl3SUFBQUFBQUFBVkxqczdPem8yTmpZNnJadFgyNVoxcldXWlQxc1dkWTFydXQrNHpqT1BYNi9mM2E0TTZKeW9UaGVlWmhqbDZsdDA2Wk5JNC9INDFpVzFkUVljNmx0MnpXTU1YR1NaRm5XSWRkMXN5ekwrcTh4WmxNd0dQU3ZXTEZpZTFqVEF3QlF5YVducDZjbUppWk90aXlyVjBSRXhFQkpscVJmU0pxVW5wNU9ZUndBQUFBQUFBQS9PNW1abVFXUzloejkrbHJTYUsvWCsyZGp6UCtUOUVHN2R1MnVZZ1k1emlhSzQ1WFUwV0kzQlc4QUFNNGpsbVdObE5STFVtOGRLWTRYdHdFQUFBQUFBQUNRWEovUDk1TGpPSmFrRjEzWGZWM1N0ZUVPaGNyRERuY0FBQUNBbnd1LzM1OXBXVmFHcEdhU0xwZVU3dlA1Tm9ZNUZnQUFBQUFBQUhCZThmdjlLWkkyU09xY2tKQndkYmp6b1BLZ09BNEFBRkNCWE5lZFUzeHNqSmx6c3I0QUFBQUFBQURBejVScmpQbVhKRm1XZFd1NHc2RHlvRGdPQUFCUWdTekxDdTJSWk5zMit5VUJBQUFBQUFCVU12bjUrZXJmdjc5Mjd0eDUwbjZQUFBLSTB0TFNTclFkUEhoUTExOS8vU252L1Rud2VEd0xqeDZ5ckRyT0d2WWNCd0FBcUVDMmJXOXdYVmVTRkF3R040UTVEZ0FBQUFBQXdBVnY2OWF0R2p0MnJKWXVYYXI4L0h5MWJkdFdRNGNPVmNPR0RVdjE3ZHUzcjN3K254WXNXS0RZMk5oUzF3c0xDOVdwVXlkVnExYXRSSHRPVGs2SnRweWNISDM3N2JmeWVEeWx4b2lPamxiTGxpMDFkdXhZUGYvODg4Zk5uSmFXcG95TURPWGs1R2o4K1BHU3BMWnQyOHJqOGFpZ29FQlBQUEZFaWY1WFhIR0ZGaTllWEtMdDhPSERxbEdqaGlScHg0NGRvZmZkdVhPbmxpNWRldHpuWGtnS0N3czNSRVJFeUxidEp1SE9nc3FENGpnQUFFQUZLaXdzM0JrUmNlUy9ZSzdyN2dwekhBQUFBQUFBZ0F2ZS9QbnoxYTVkT3ozOTlOTUtCQUo2NXBsbjlQVFRUK3Z0dDk4dTBlL3p6ei9YNXMyYlR6bWViZHVhUDM5KzZEd1lES3BEaHc0bDJyeGViNGw3amxkUU44Ym9wcHR1Q3AzbjVPUm8wYUpGMnIxN3QvN3hqMzlvMXF4WitzdGYvcUpSbzBhcFpzMmE4dnY5R2pWcWxHYk9uS2tubm5oQ1k4YU1VYzJhTlV1TW1aU1VGTXFSbEpTa21UTm5TcEk2ZCs0Y09rNUtTanJsTzE0SWF0V3FsWjJkblMxanpFWGh6b0xLZytJNEFBQkFCVExHNUJZZjI3YWRFODRzQUFBQUFBQUFsY0g5OTk4djI3WkxuQThZTUVDdTY0YmE4L0x5TkdiTUdQWHUzVnNwS1NsblBVTmhZYUhtekpsejNKbmt4YnhlcjR3eE9uandvUHIyN2F2NjlldXJSNDhlU2s5UFYvUG16VFY4K0hCOThNRUh1dWlpaTNUSEhYY29Nek5UN2R1M1ArbHplL1RvSVVrcUtDZ0lIUjgrZlBqc3ZWZ1lwYVdsNVR1T0kwa3g0YzZDeW9QaU9BQUFRQVZ5WFRkVUhQZDRQTGtuNndzQUFBQUFBSUJUTzdZd0xrbjc5KzlYelpvMVM3UlBuRGhSN2R1M1YrdldyVTg1bnV1NjZ0S2xTNm4yNDdXZGpwWXRXK3IrKysvWHBFbVRTclRYckZsVGYvempIMHYxLys5Ly8zdkNaZEtuVHAwcTZjak04ZUxqeWpKekhEZ1hLSTREQUFCVW9GV3JWaFVlL1kxWCtYeStvakRIQVFBQUFBQUFxRlFDZ1lDbVRKbWlPKys4TTlTMmRldFdmZkxKSjVvNmRhcDI3dHg1eWpGczI5YThlZk5DNThYTHFoL2I5dE5sMWNzcktpb3FWTXcrbFU2ZE9tbkZpaFVhUEhpd2NuTnoxYTFiTjlXdVhmdU1uZy84WEZFY0J3QUFxR0Irdjk4S2R3WUFBQUFBQUlES2FOU29VYkp0VzMzNjlBbTF2ZlRTUzNyb29ZZDAwVVVYbmJJNEhnd0dGUmtaV2E1bkZoVWRtZjl3N1A3aXA3SjQ4V0sxYjk5ZUxWcTBPTzcxdFd2WGF0bXlaYUcra3BTYW1xcWtwQ1NscHFaS09qSkQvTGJiYnBNazVlZm5oNDRyeTdMcXdMbEFjUndBQUFBQUFBQUFBQUFYdkZkZWVVWHA2ZW1hT0hHaW9xS2lKRW56NTgvWHpwMDdkYzg5OTVScGpJS0NBaFVXRmg2MzBIMmk0bmR1YnE1aVkyTkx6Q3cvbnFlZWVrcVdWWExPeEh2dnZYZmN2cDA2ZFRwbDFudnV1U2UwREh2bnpwMDFjK1pNU2RMcnI3OSt5bnVCbnl1SzR3QUFBQUFBQUFBQUFMaWdqUjA3VmdzWEx0U0VDUk5VcTFhdFVQdW5uMzZxNzcvL1hqZmNjSU9rSS91SlMxSzNidDMwd2dzdmxDcENaMmRucTBXTEZwb3laVXFvclhoWjlibHo1NGJhamwxV2ZjZU9IYXBmdi80cE00NGFOYXBVMndNUFBIRGN2c1d6MFUvbWVQdVRuNndkQU1WeEFBQUFBQUFBQUFBQVhNREdqeCt2K2ZQbjY4MDMzeXhSR0pla2xKU1VFdWNyVjY1VTc5NjlsWnFhcXRqWTJGSmo3ZGl4UXcwYk5pelg4Ny83N2p2OThwZS9MSC93azZoYnQ2NGVlT0NCNDg0c2QxMVh1M2Z2THJGMGZINSt2cnAxNnhZNjc5Ky92MjY5OWRhem1nbW9EQ2lPQXdBQW5IL3FTdHB6a3V2VkpPVlVVQllBQUFCVWtNVEV4Q1dXWlhVSWR3Nzh5QmlUbHA2ZWZ2MnAram1PVXlBcFM5SU95N0tXR0dPK3NDeHJ0cy9uTy9XMFB3REFHWnN3WVlLazBzdWVMMTY4T0xTOCtvbnMzcjFiL2ZyMTA4Y2ZmeXpidHBXUmthRldyVnFWNi9tZmYvNTVtWmR0LzZrVExhc3VsVnhhZmZYcTFabzVjNllLQ3d2VnAwOGZOV3ZXTExUM3VIUmtXZlZqendFY0g4VnhBQUJ3b2ZMVXJWdDM0SjQ5ZTE2WGxDZEpNVEV4alJzMmJEZ3hNelB6NXZJTVZMTm16VnNQSERqd2hhU0NjeEcwUEdKaVlqcGRjc2tsNDlhc1daTjRvajZPNHh6eSsvM1dpYTZYUld4c3JMZDI3ZHE5dG03ZCt0aFByelZxMU9nZjI3ZHZIM1FtNHdNQUFLRDhLSXlmZnl6TFNpNWoxeWdkK1NYWHVzYVlSRW45akRFN0hjY1o3UGY3cDBneTV5b2pBRUR5K1h4bDd0dTZkZXNTL2V2VnE2Y1pNMlpJa2dLQmdENzc3RE9OSFR2MnVQY2FZeFFNQm5YZ3dBSFp0aTNMc2tKN21sOS8vU2wvbCtxNGV2VG9jY0pyeHk2dFhxdFdMZjNxVjcvU29FR0RGQk1UbzJlZmZWYTMzSEpMNkhwK2ZuNkpjMG1hUFh2MmFXVUNLak9LNHdBQTRJSVZGeGZYSlQ0Ky9sZVptWm0vbFZSWXJWcTEyNHFLaXJhVmQ1eWFOV3Yyam82T2JydHIxNjZSNXlCbXVlVGw1UzBPQm9QNWNYRngxeHc2ZEdqUk1aYzhrb0kvN1orUWtGQ21HZVN1NithdldMR2lkdkY1alJvMWJ2VjRQTFVrVlpWa1NYSWxIWmFrNnRXcjMwSnhIQUFBSUh6Szh3RS96cDFqOTVJOWxZS0NnaXBWcTFhTmMxMzM0bUF3bUNqcFRzdXl1a21hN0RqT3RYNi92NThva0FQQWVXLzE2dFZxMUtpUkxybmtraEx0bG1VcEppWkdydXVxYytmT0NnUUM2dHk1czJ6YlZ1M2F0ZlhVVTA4cE1qS3kzTSs3Nzc3NzlQampqNS93K3F1dnZobzZybCsvZm9sOXpmLys5NytYKzNrQUtJNWZ5S3cyYmRyVXNXMjdTVVJFUkEzWGRhdm95RytvNXJxdXU5OTEzWDB0V3JUWU9tM2F0Rklmb2dNQVVFa0VOMjdjMlBPS0s2NVlYS3RXclR2Mjc5Ly9ZYzJhTmUrUGpZMXRYYjE2OWR0LzJubkxsaTMzSFR4NDhJdUVoSVNjWURDWTlkUHJWYXRXN1ZpN2R1MSt4N1p0MjdidDBheXNyQm5uOGlXS3RXblRabC94c1czYk1VMmJOdjNNR0JPUXBBMGJOdnltWmN1Vzg5UFQwNk4vZWw5R1JrYTFuelRWZHh4bmw5L3Y5K2hJd2Z1NHFsZXZmc2VXTFZ0Nk4yL2VmRTUwZFBRVmdVRGcrNktpb2wwZWp5Y3VLaXFxVWN1V0xiK0ppWWxKT040ekFRQUFBSlMwYXRXcVFray9IUDFLbC9TVzR6aFhTZnBRVWwvSGNiYjYvZjdud3BrUkFIQnFiZHEwMFVzdnZWU3EzYlp0TFZ5NFVOS1JwZG9EZ1VDb0dGN2VKZGlQZGJMQ3VDUTkrdWlqcHowMmdPT2pPSDZCU0VoSXFHRlpWbGZidHE4MnhuU1NkS1drYUVseTNaS2ZlOXUyTGR1MnRYSGp4anpIY1ZaTDhsdVdOYmV3c1BEL1ZxNWNlYURpMHdNQWNNN2tybG16NWhwSmg2cFdyWnJnOFhoaWk0dkZqdU1Zdjk5ZlI5SytuOTYwY3VYS1JpY1pNeVlxS3VwU2o4ZFRMUzh2Nzl0emxMdVVGU3RXMUk2SmlXbWNsNWNYbXZuZW9rV0xyM2Z1M1Bsa1hsN2VrcktPRXhzYmF4ODlQR0ZoUERZMjFyRXNLK3J3NGNQcDY5ZXZ2L25LSzYvOHpoaFQ1UEY0NG43YXQyWExsdCtzWGJ2MnFuSzlEQUFBQUFENS9mNXZ2Rjd2emNhWWRFbC9hOXUyN2FUbHk1ZnZDSGN1QU1ESlZhdjIwM2tJSlZtV2RWcXp4QUdjSHlpT245OHN4M0YrSStraFNiK1JWTVdZSTZzdmVUd2UxYTFiVi9YcTFWTmNYSnc4SG84c3k5TGh3NGVWbFpXbGZmdjI2WWNmZm9pUjVKWGtOY1k4RWhuNS85bTc4L0NZcnY4UDRPODdXeWJieUI2eTBkakZrcGtndG9yYXRaUnFHNnFLV3Jwb1ZkRlNSZTFMcTRxZldLdW83ZHZTOHJYVldyV1UxSkxFRm9Rc1pFRWtJdnRrWnBLNXZ6OGk4ODFrSVloRTVmMTZIbzk3enozbjNNK2RQazhsOXpQbmMrUkd0VnE5VHlLUkxQUDI5dDdIVmVWRVJQU0N5QUFBVjFmWENjbkp5YXZLT0ViUnFGR2pVRUVRckJVS2hjZjE2OWM3ZVhoNC9DQ1ZTbTBVQ2tYdHpNek1vNW1abWY5VVpISmNvVkEwcUZPbnp1R0xGeS82QXJnTHdGR3BWRGJNeU1nNCt6anpHSTFHQzFFVURRL3I0K0xpOGdVZWxHajM4UENZZXUvZXZUV0ZTOHI3K1BoRVhyMTZ0VlhCMzAvd09FUkVSRVJFQkNBa0pPU3FXcTFlSlFqQ1oxS3BkRENBT1pVZEV4SFJzK0R2Nys4cWtValNnNE9EdFpVZEN4SFJ3ekE1WGs0NmRPZ2dTMGxKOFpSSUpOV2tVcWtOQUNzQTJhSW9wZ3VDa09ydDdaM3dPTWxvalViVEhjQXM1Q2UzSVpmTDBiWnRXL2o3KzZOcDA2YW9XN2N1cEZMcFErZkl5TWhBZEhRMExsMjZoTk9uVHlNa0pFU2kxV3BmRlVYeDFlam82R3NhaldaY2FHam9IbkMvSXlJaStoZnk5dmJlcmxLcHVrZ2tFdXZRMEZCQnA5TkZKeVVsclN2amNIMWtaR1MvbWpWckxvNk5qUjJZbVprWmZQWHExZFlBeEtaTm05NjVmdjE2OTBKOTdTMHRMYTBmSnphdFZodi9PUDBCUUsvWFgwMUpTVmxidTNidE5WRlJVVDJkbkp6NnBxZW5Id0NnTDIyTVdxM09LYUZaRUFSQlh0SzFHemR1dkszVDZSSnNiR3hhR1kzR2JBQlFxVlN2WjJkbmgzcDVlZjJvVkNwclN5UVNxNEt5NmdxRjRtRXI3SW1JaUlpSXFBd2tFc2wvUlZIOERFQjNNRGxPUkM4b3ZWNy9oaUFJOHpVYXpSNUJFSDQzR0F4L1hMaHdJYXV5NDNxV0prK2VqT25UcDVlYXE5bXlaUXZTMDlNeGZQaHdVOXRISDMyRUpVdVdtRmFlcDZTa3dNSEJvVUxpSmFKOFRJNC9nUTRkT3NoU1UxUFZFb21rQTREMkFCcWtwNmZYa3Nsa01nQW9XTjFkUUJSRlJFVkY2VFVhVFJTQVM0SWdIQUZ3T0NRa0pBSkZFdE0rUGo0MlNxVnlxU2lLZ3dEQTNkMGRRNFlNUVpjdVhXQnJXNnpTNlVQWjJ0cWlXYk5tYU5hc0dkNTk5MTFvdFZvY09uUUlXN2R1UlhoNGVEMEF1elFhelI0TEM0dEJ3Y0hCS1UvMFlSQVJFVldTNk9qb053QW9OUnFORmdBY0hSMC9kSFIwL0xCd242Wk5tNXIrcmRYcjlkRlhyMTV0V1hDdFVhTkdwL0x5OHRMZDNkMy83ODZkTzdQYzNkM25Bb0JVS3JYejhmRzVCQURoNGVFTnZMeThGam81T1ExK25OaENRME9GSjNtbWhJU0VhUTBiTmp6dDVPVDBrWk9UMDdCYnQyNU5lVmova3ZZRGQzVjEvZHpkM1gxaFRFeE12OVRVMUIxRnJ6czVPWDEwKy9idEdhNnVybDhBd09YTGx4czVPenQvNnVqb09PenExYXUrd1A5V2pnTjQrRGZ4aUlpSWlJam9rUXdHUS9pRDE0YTFLenNXSXFKbnpBWkFQMUVVKzhsa3NoeU5Sck1Qd0crQ0lPd09DUWxKcSt6Z3lwUFJhTVRldlhzeFk4YU1FcThuSkNSZy9mcjFXTE5tRGZiczJZTVdMVnJBeGNVRjU4K2ZoeWlLT0hmdUhGYXVYQW10Vm91MWE5ZENFSjdvVlJJUlBRRW14OHRPOFBYMWJTNlJTQVpsWkdRTWtFZ2twcS95cUZRcTBkUFRVM0J6YzROS3BZSlNxWVJjTG9kV3EwVm1aaWFTazVOeDQ4WU5SV0ppWWtNQURVVlJmQnNBTkJyTlpVRVFWaWtVaWczQndjRXBmbjUrdFVWUjNDdUtZbDByS3l1TUhqMGFmZnIwd1lNZm5wK2FwYVVsZXZYcWhaNDllK0xZc1dOWXRHZ1JZbU5qWDlQcGRLYzFHazJ2ME5EUUsrVnlJeUlpb2twdzRjSUZwOExuR28xR3ZIRGhRbjBVMzNOY0FJQno1ODdWQXBCY3YzNzlFNm1wcWR0VFUxTzNBMERUcGsyVHc4UERHeFIwam8yTkhSSWJHenZrbVFiL1A0YlkyTmpCZGV2V1Bhblg2MlBUMDlQM1ArWjRtWk9UMDhkSlNVa0xuWjJkUHkwcE9aNmNuUHdMZ0RSWFY5Y3ZWQ3BWRHlzcnErWVNpVVF1aXFLdVFZTUcvd0JBd2NweEFJaUxpL3NnS3l2cnd0TS9HaEVSRVJGUjFTU1h5KzgvV0V6alV0bXhFQkZWSUNXQVBnRDZpS0pvVUt2VkJ3RnNrMGdrTzBKQ1FvcStxM2x1K2ZuNUZXczdjT0FBVkNvVkJFR0FSQ0lwZGowckt3dGZmZlVWSms2Y0NCY1hGNGlpaUZtelp1SC8vdS8vQUFCRGhneUJLSXA0NzczMzBMWnRXeWJHaVNvWWsrTmxvTkZvT2lLLzVKRS9BTmpaMlltZE9uV0NScU9CcjY4dlhGMWR5L1IvcnN6TVRKdy9meDcvL1BNUGpoNDlpb1NFaEVhaUtDN1M2WFF6MUdyMWp3RDZBZkJvMEtBQjVzMmJCMDlQejJmeVBJSWdJQ0FnQUMxYXRNQ01HVE53OE9EQjJnRDIrL3Y3dHpoMTZsVGlNN2twRVJIUnMyZUIvTVIzU2FYR0M4aEZVY3dGZ0lZTkcvNFZHeHY3dWNGZ3VGc2gwWlZSVmxaV2JHNXU3cjBIY1ZvRHlDenJXQThQajlsR28xRVhGeGYzUmIxNjlZNDRPRGdFcHFTa2JDblNMYlhnd0dBd2hOdloyVTAxR0F5SktTa3BHNU9Ta3BZQVppdkhpWWlJaUlqb0tZV0VoQmcwR2czQWQ3RkVWSFhKQlVGNEZjQ3JvaWl1MUdnMFJ3VkIrRTBpa1d3L2MrYk1uY29PN21GQ1FrS2cxK3ZSdW5WcmhJU0VBQURlZnZ0dHhNZm43NmpYcWxVclUzTGJZRERnMTE5L3hjNmRPM0h6NWszODlOTlBXTGh3SWZSNlBWSlRVM0hvMENFQXdPalJvK0h2N3c4QUdEZHVITjU4ODAyMGFkT21FcDZPcUdyaUQyUVBvVmFyYXdMNEVVQVhBR2pidGkzNjllc0hmMzkvNFVsV2M5dlkyS0J0MjdabzI3WXR4b3daZzFPblRtSFRwazBJRGc1V0NZSXdUaFJGK1BqNFlNV0tGYkN5c2lybnB5bk95c29LYytia2IzTjA4T0JCVDRQQnNBVkFCM0FQY2lJaStwZXh0TFQwcUZtejVtL3g4ZkhqTXpNemo1WFdUNkZRMU5YcjlUY0JJQ2twYVdtZE9uVitqNHVMRytQdDdiM1QwdEt5RVFESVpESjdIeCtmU0FBSUR3K3Y4eFF4ZVdxMTJyakhIR1pUcjE2OW5kbloyU0ZTcVZSVnUzYnRYNktpb25vRHlIdkVPTUhOelcyYWs1UFRKOWV2WDI4SHdIano1czNoOWVyViswdXYxeWRuWm1ZZUxtbVFWcXVOMWV2MWQ2MnRsd0JCS0FBQUlBQkpSRUZVclZ0RVJVVU5LV25sdUU2bnV4RVRFOVAvTVorRGlJaUlpSWlJaUo2UW41L2ZabEVVMzZuc09KNFJLWUNPb2loMnpNdkxXNlpXcTA4SWd2QjdaUWYxT0xadTNRb0E2Tm16SjFhc1dBRVBEdy9UdVVLaHdLQkJnOUN0V3pjNE9qckMzdDRlQ29VQ2NYRnh1SFRwRXVSeU9XcldyQWtBME92MWlJNk9ock96YzZVOUMxRlZ4T1I0S1RRYVRhQWdDRCtLb3FqeTlmWEY2TkdqMGJScDAzS2JYeUtSb0hYcjFtamR1alZPbmp5SkgzNzRBUTRPRHBnL2YzNkZKTVlMeHpGOStuU0VoNGZqMXExYjdkVnFkY2V3c0xBL0t5d0FJaUtpcDJNRkFIWHIxZzI5ZS9mdWtzek16TDhmMXRuT3pxNUhWbGJXeVFlbklnQTRPRGdFSmlRa1ROTnF0V2NBR01zcExxVzN0L2RmeWNuSlB5VW1KczR0eXdBTEM0czYzdDdldnhzTWhvVG82T2dCQU9RTkdqUTQ0dUhoc1NBK1B2N3pzTEF3UndBS2EydnJCcUlvNmdyR0tSU0tobDVlWGtIVzF0WitrWkdSUGJPeXNzNEJnRTZudTNianhvMUFiMi92N1VsSlNhdHUzNzc5TFlDTW92ZlZhclhuYld4cy9KMmNuTjY2ZXZYcTZ3RHVjdVU0RVJFUkVSRVJVZVV4R28wZHEwcXBiVUVRUlB4TEYreGxaR1RBMnRyYWRLN1g2NkZRS09EbzZJamV2WHViVlFlT2o0L0g4ZVBIa1pDUWdCRWpSdURCZGh2dzgvTkRuVHBQdkRhRGlKNEFrK01sOFBQem15aUs0aHlKUkNKKyt1bW5HRGh3WUluN1JwU1hObTNhVkdySkRBc0xDd3dhTkFqejVzMkRJQWdqQVRBNVRrUkUvd3AyZG5idGpVWmo1bzBiTndhbHA2ZnZlMVIvWjJmbkQ2S2pvd2Q3ZW5vdVU2bFVQYTVkdTlaWXFWUzI4L1Qwbks5VUtocytLR1dlQzBBaUNJTEY3ZHUzcHlVbEpRVTlRV2c1TVRFeDdXdlZxblZJTHBjN3hNZkhmL21vQVRWcjF2d3BNelB6ejdpNHVQRVBZc2k1ZXZYcXExWldWcDRBOE5KTEw2Mnh0N2NQRkVVeEx6azVlU1VBZWExYXRWYmIyOXUvbTVtWmVUd2lJa0tUazVNVFhYak9qSXlNRTlldVhmUDM5UFJjMWF4WnMvam82T2llR1JrWnh3dXV1N2k0akhSd2NIZzdJaUtpamFPajQvQ0dEUnZ1bDhsazFRVkJrRGRyMWl4RkVBUzVJQWdXWVdGaEtqeThYRDBSRVJFUkVSRVJsVE9wVkZyamVTODdYa0N0Vm44a0NNTHlNblROQTNCRUZNWGZaRExaZnd1ZVQ2UFJMSHkyRVphdjlQUjA2UFY2Mk5uWm1kb01CZ01VQ2dVQVFLdlY0ai8vK1kvcFdvc1dMUUFBbXpkdnh1SEQveXZ3ZC9IaVJlNDVUbFRCbUJ3dm9pQXhibWxwS1FZRkJRbSt2cjZWSFZLRmFObXlaY0ZoWDQxR3N4TkFMUUJlQUpUSUwzTWlRLzZlcC9FUC9sd1ZSZkZvWGw3ZXNRc1hManhYZTdVU0VWSFZrWnFhK3Q4clY2NDAxK2wwRVVXdkpTWW1MZ0NRWGJndE9qcTZpMWFyalUxSlNjbU9pNHViQnVDdVZxdjk1Zjc5Kzc4ODZDSWcvOTg5QWZtL3JEM3hTdkxzN094Ymx5OWY3bVJ0YmUxVGx2N1hybDNyRE1CUTlER3lzN01UQVNBbUpxWi9URXpNdXc5aU1nSkFVbExTK3RUVTFOOVRVMU4zbGpadlRrNU96UFhyMTd2WTJ0cStuSkdSOFU5QmUxeGMzRmNaR1JtbjA5UFQ5K2wwdXVoYnQyNU52SFhyMXNUSGZVNGlJaUlpSWlJaW9rZlFBemdvaXVJMnVWeSs0L1RwMC9jcU82QW5aVEFZSUpQSmNPclVLZmo0K0pnbHRuTnljcUJVS2szbkF3Y09OQjBiamZtdm1ESXk4b3Y2WGJ0MkRVRkJRVGg3OWl4Ky9mVlhzMVhtUlBSc01UbGVpRWFqNlZtUUdGKzZkS25RckZtenlnNnB3cmk3dTBNdWw4TmdNQUJBcjhMWEJFR0FYQzZIWHErM0FkRGd3Wi9PZ2lCOEtwUEpvRmFyajBna2ttVUEvaHNTRWxMMHBUNFJFZEV6VlZKaUhBQVNFaEsrS05xbTFXcGpBU0FySyt0Q0tkT0p5RisxWFY1dVoyVmwzUzVqMzBmOUcxb3N0cXlzckRKWGV5bThZdnpCK1c0QXlNbko0WmZjaUlpSWlJaUlpS2k4YVFIc0V3VGhOd0I3UWtKQzBpbzdvQ2VSbnA2T0N4ZnlYeU9OSERrU1Y2NWN3Ylp0MjdCNTgyYTg5dHBycG41NWVYblE2L1d3c0xBd3RXM2N1TkYwWExCeUhBQkdqUnFGUzVjdW9XL2Z2cGcyYlJvY0hCd3E0RW1JcUFDVDR3ODBhZExFSHNBcUFKZzBhVktWU293RGdFd213L3o1ODNIejVrMjR1N3ZEemMwTjFhdFhoN1cxTmFSU0tRUkJRRzV1TGxKU1VuRHYzajFFUkVRZ0xDd01aODZjUVdKaVlnZFJGRHNJZ2hDcjBXZytDUTBOM1YzWnowTkVSRVJFUkVSRVJFUkVSQlVxRThCdVVSUi96OHZMMjN2aHdvV3N5ZzdvYVdSbFplRzExMTZEajQ4UFB2NzRZL2o1K2NISHh3ZWJOMi9Hdlh2MzhQcnJyNXY2YXJWYVdGaFltRzNSVzlMS2NRRG8yclVydnYvK2UxaFlXR0Q5K3ZYdzkvZEgvZnIxSythaGlJako4UUp5dWZ3YkFEVTZkdXlJN3QyN1YzWTRsZUxsbDEvR3l5Ky9YT3AxbVV3R0Z4Y1h1TGk0b0dIRGh1alRwdytNUmlQT25qMkxiZHUyNGVEQmcxNEFkbWswbXEyV2xwYkRUcHc0a1ZGeDBSTVJFUkVSRVJFUkVSRVJVV1ZRS0JUYkpSTEp6OEhCd2RyS2pxVzhXRnRiNDhpUkk1QktwUUR5RTl3clY2N0VmLzd6SDZ4YXRhcWdFaThVQ2dWQ1FrTGc3T3hzTnI1ZzViZ29pcWF0YldVeUdicDI3V3BhWWY3bm4zK2lRWU1HRmZWSVJBUW14d0VBZm41K1ZxSW92Zy9rbDdNb3ZFY0VQWnhFSWtITGxpM1JzbVZMdlBmZWU1ZzdkeTZ1WExueWRrNU9UbTEvZi85WFQ1MDZsVmpaTVJJUkVSRVJFUkVSRVJFUjBiUHpvdVlDQ2lmR1I0NGNpZHUzYitQSEgzOUUvZnIxOGNzdnYyRCsvUG1tcldtLyt1cXJZdU9uVHAySzgrZlBtMWFVZCsvZUhhKzk5aHJrY2pueTh2TGc2dXFLcGsyYlZ1Z3pFVlYxVEk0REVFV3hINEJxL3Y3KzhQTHlxdXh3L3JWOGZIeXdidDA2ekpvMUM3dDI3ZExrNXVZZTgvUHphL2x2M1V1RWlJaUlpSWlJaUlpSWlJaElJcEdZOWdkWEtCUUFnSDc5K3FGMzc5N0l6YzJGbFpXVktaRmVtS1dsSlhKemMvSFdXMjhCeUUrV0UxSGxZbkljZ0NpS25RVkJxTExsMU11VFRDYkQxS2xUVWExYU5XemN1TEVlZ0kwQWVnTXdQbUlvRVJFUkVSRVJFUkVSRVJIUmM2bDY5ZXBtNTRJZ3dOTFNzc1MrSVNFaEFGRGlhbklpcWx5U3lnN2dlU0FJUWxNQTNOZWhuQWlDZ05HalI2TmR1M1lBME5QUHorL0R5bzZKaUlpSWlJaUlpSWlJaUlpSWlLcTJLcDhjOS9IeFVRQm9JSlZLVWF0V3Jjb081NFVoa1Vnd2MrWk1XRnRiaXdDbSsvdjdxeW83SmlJaUlpSWlJaUlpZXJpY25KektEb0dJaUlpSTZKbXA4c2x4R3hzYkpRQ1pwYVdsYVo4SUtoOHFsUXBEaHc0VlJGRjB6czNOL2FTeTR5RWlJaUlpSWlJaXF1b1NFeE9Sa0pBQUFBZ0lDQUFBUkVWRklUazVHZG5aMmVqUW9RUDBlbjJKWS8vKysrL0h2dC9xMWF0TngwYWpFZmZ1M1FNQUxGbXlwTlF4ZXIwZSsvZnZoeWlLQUlCZmYvMFZtWm1aajMxdklpSWlJcUtpcXZ5ZTR4S0p4QUFBQm9PaHNrTjVJUVVHQm1MVnFsV2lYcThmREdBZUFMR3lZeUlpSWlJaUlpSWlxcXFPSHorT2d3Y1BZdVhLbFFBQVVSUXhlL1pzZlBMSko4ak56WVdYbDFlcEMwZ21UWnFFbzBlUG9tL2Z2akFhalpCSWlxKzdTVTFOeGVIRGgwM25temR2eHZEaHd6Rng0a1RjdkhrVDN0N2VtRHg1TXJadjM0NHpaODRnSnljSEZoWVcyTEJoZzJuTTdObXpvZFBwMEsxYk53RDU3KzJPSFR1R1YxOTl0VHcvQ2lJaUlpS3FncXA4Y2p3bko2ZWVJQWovK3VSNFRrNE9sRXBsWllkUmpKV1ZGUUlDQW9RREJ3N1UxMmcwbXREUTBKREtqb21JaUlpSWlJaUlxS3JxMjdjdmpodzVndHUzYndNQUxsKytqSmRlZWdsK2ZuNVlzR0FCbWpadFdxWjUxcTFiQnpzN3UyTHRIVHQyQkFBTUdEQUE5Ky9mUjBaR0JucjA2QUVBMkx0M3IxbmY5ZXZYQTREcHV0Rm94UHo1ODdGdjN6NTRlM3ZqblhmZUFRQkVSMGZEMjl2YkxJRU9BRXVYTG9XRGcwTlpINTJJaUlpSXFHcVhWVmVyMWNNRVFRZ0dnQll0V3BUYnZHRmhZWmc2ZGFxcDlGTkp0RnF0NmZpamp6NUNkbmEyMmZYMzMzL2Y3THlpUzE0VkNBc0xNMzF4WU8zYXRjWGlMSXVDZUVWUkRIamlRSWlJaUlpSWlJaUk2S205OWRaYnVIWHJGajc1NUJOa1oyZGp5cFFwQ0FzTHc4bVRKL0hISDMvZ3hJa1Q2Tm16SjE1NTVSVzBhOWNPMjdkdlI5KytmZEd4WTBka1pXV1prdC9EaGcxRFlHQmdzVDhGTm0vZWpMMTc5OExXMXRhVUZBOE1ETVNZTVdOTWZiNzU1aHZUbU96c2JJd2RPeFl4TVRFUUJBRUtoY0wwcCtpNVFxRkE3OTY5bVJndmdiVzF0YStucCtjUEQ3bmVUS0ZRK0JSdFY2bFUzY0dGVkVSRVJGUUZWTlVmZUNScXRmbzdRUkRHQVVDSERoMHdjK1pNc3c1K2ZuN0ZCcWxVS3Z6MTExK1BuTnpIeHdmZmZ2c3RqaDA3WmtvTUZ6VnUzRGcwYWRJRUgzLzhNZUxqNDVHWGwyZDIvZnIxNjJibkZWM3lDZ0FpSXlNeGR1eFliTjY4R1RWcTFFQmtaS1NwRk5ianFGdTNic0ZoOFErVmlJaUlpSWlJaUlncXpMWnQyM0R6NWszTW5qMGJ0MjdkUXZmdTNURnc0RUJzMzc0ZHFhbXAyTGR2SDV5ZG5mSGpqejhpTXpNVGI3enhCdDU0NHcwQStRc2dEaDgrakw1OSsrS25uMzR5clJ5Zk8zY3VKazZjQ0NBLzRWMmFMVnUybUozUG1ERURRUDdLY2FWU2lkcTFhMlA0OE9IbzI3Y3Zmdjc1WjFPL0hqMTZtSjBUMEt4Wk02M1JhTHduQ0lJeUxTM3RqNXMzYnc0Q0FIdDcrd0c1dWJsWnBZMXpkSFFjbHBhV3RrdXYxNGNYYnJleHNXbGxZV0ZSTnlrcHFmVE40SW1JaUloZUFGVXVPZTdqNDZOUUtCUnJCVUVZQUFBalJvekFCeDk4VUN4aEhCSmlYdjE3M3J4NXBjN1pybDI3WW0yNXVibVlOR2xTc2ZiRGh3OURvVkJnenB3NStPeXp6OUMrZlhzQXdKNDllN0J4NDBaVHY1eWNIUFRzMmROMHZuUG56Z29wZVZYNC9wTW1UY0lISDN5QUdqVnFBQUJHamh5Sjk5NTdEKzNidDBlOWV2WEtkRDhBcUZtekpxUlNLZkx5OHNvV0pCRVJFUkVSRVJFUmxUdTlYbytWSzFmaTNMbHptRHAxS3Q1Nzd6M1VyVnNYSDMzMEVabzFhNGJtelpzaktpb0t6czdPaUlxS1FwczJiY28wNzhHREIwM0o4WUtFZDJGbHFVUW9rVWd3YXRRb0FNRDkrL2N4ZVBCZzA3V2k1MEIrd3J4Ly8vNWxpdTlGSkFoQzNzV0xGejNjM2QyL3o4M05UV25TcEVrOEFFRXVsN3NaRElZRUp5Y25VMW5Lckt5czA5SFIwWDE5ZlgwekRRYkRIVnRiMjFlOXZiMXI2dlg2V0psTTV2aS9LUVdKbTV2YlRBQTRmLzU4OFJlSVJFUkVSQytBcXBZY2x5aVZ5aTJpS1BaV0twV1lQbjA2T25mdS9NaEJlcjBlKy9mdlIxQlFVSW5YdFZvdFRwOCtEYWxVQ2dCWXMyWU5ldlRvWVVvcUZ5aThHbDJsVW1IRWlCRll1WElsa3BLUzhOcHJyNW45UU4rdVhUdnMzcjNiZE42M2IxOEFNQ3Q1QmNCVThrcWhVS0JuejU3SXlzcUN3V0RBdUhIanNHSERCcVNtcHBwS1h0bloyV0hZc0dHbU9FdGpOQm94WmNvVWVIaDRtUFoyQWdCM2QzZU1HVE1HbzBlUHhvb1ZLMUN6WnMxSGZuWUFJSlBKWUcxdGpZeU1EUDVRVFVSRVJFUkVSRVJVU2VSeU9SbzJiSWhQUHZrRUN4WXN3SlFwVS9ES0s2K2dlZlBtc0xXMXhhKy8vb3JqeDQralJZc1dPSHYyckNsWm5adWJpK3ZYcjBPbjAySHc0TUc0YytjT0JnMGFCRUVRQUFBWkdSbm8zYnUzNlQ3VHBrMURreVpOY09QR0RXaTFXcnovL3Z1b1c3ZXVXZG4xakl3TTAzbWhxb01BQUh0N2U2NGNMeU9WU3RVbExpN3UzWXNYTDg1UnFWUTlhdFNvTVRraUlxTHRTeSs5dENVbUppYXdjRitEd1hBbk5UWDExOVRVMUY5ZmV1bWxuZUhoNGJVcksyNGlJaUtpeWxLbGt1TWFqV2FtS0lxOTdlenNzSHo1OGpLdmZqNXk1QWljblozaDQxTnNPeDRBd0toUm8wd3J6Mi9ldkluMTY5ZWpYNzkrSmZhVHlXUzRlZk1tUm80Y0NSY1hGNHdmUHg3UjBkRUFZTFpTdlBESzhkNjllMWRZeVN1OVhvK3BVNmNpTVRFUksxYXNLUFlNdlhyMVFuSnlNb1lNR1lMSmt5ZWpVNmRPWmZvTWxVb2wwdFBUVldYcVRFUkVSRVJFUkVSRTVVNFFCQ3hidGd4QlFVR0lpNHREY0hBd2xpMWJCaUIvc2NjcnI3eUNkOTU1QjU2ZW5uQnpjNE83dXp0eWMzUFJ0MjlmMUs5Zkh6S1pETE5temNJSEgzeUE3ZHUzbXhaZ2RPellFVHQyN0RDN1YwQkFBSnljbktCVUtyRnAweWJJWk9hdklUdDI3RmlzekhxQmxKUVVzd1ViZG5aMlp1Y0ZGaTFhQkZkWDE2ZjZUUDdOckt5czNDUVNpWFZtWnVZbEFIQnljdnJnM3IxN2F3SEF6czd1OVpMR1pHWm1odG5aMlJWL2NVbEVSRVJVUlZTWjVMaEdvK2tINEd1WlRJYnZ2Ly8rc2NxQzc5aXhBNzE2OVNyMStwQWhRMHpIR3pkdXhCdHZ2QUZyYSt0UyszbDZldUx6eno5SDU4NmRUZCt3RlVVUmJkdTJ4YWVmZmdwYlcxdXpjWHE5SGt1V0xLbVFrbGRmZmZVVlVsTlRFUlFVQkNzcnF4TEh2Zi8rKzNCMWRjVzBhZE1RRXhQek9IdVFsN3dwT2hFUkVSRVJFUkVSVlloMTY5Wmh3SUFCMkxadEcycldySWtyVjY1ZzZ0U3BVS2xVa0Vna2FOZXVIZWJQbjQrRkN4Y0N5SzhJdUhQblRnRDVDVzhQRHcvbzlYcElwVkxUeXUvQ3E4RGQzZDJ4Y09GQ0xGKytISTBhTlVMSGpoMGhrOG53OXR0dkl6bzZHclZyNXk5V2RuSnlRbUJnSU9MaTRuRGl4QW16TFE5Ly9QRkhzeTBFZS9ic2FWWmhrZkxKNWZJMk9UazVWd0ZBcVZUV3NyVzE3UmdkSFQzb1lXUFMwdEwyNi9YNmVIdDcrM2NMMmpRYWpURTNOemVsNFB6Q2hRdE96eTVxSWlJaW9zcFZKWkxqTFZxMDhNekx5MXNEQUJNblRvUmFyUzd6Mk1URVJJU0VoSlM0WHhJQS9QRERENlp2eGhvTUJoZ01CbGhaV1dIYnRtMEE4a3VVYTdWYXMyVDUwYU5IMGFWTEY5TjV3US8zaVltSjJMTm5UN0g5a2lxeTVOVm5uMzJHMjdkdm03NE1rSjJkRGFWU2FmWUxTbFpXRm43Ly9YZHMzYm9WS3RXakY0T0xvb2o3OSs4RHdQMUhkaVlpSWlJaUlpSWlvbWNtTXpNVGpSczN4dFNwVTlHblR4LzgvUFBQbURwMUtpUVNDWXhHSXpJek13SGtMOVlveVowN2QrRHM3QXdBU0U1T3h1SERoMDNYVWxOVE1YVG9VQUJBbzBhTnpNWnQzYm9WNDhlUFI3VnExVEJod2dUSVpESWNQWG9Vb2FHaHB2ZE80OGFOUTF4Y25HbU1UcWREZkh3OEFPRGxsMTh1dG9WaGFTdlBuM01DQUxFOEprcExTOXZoN3U0K3pjYkc1aFZCRUt5TlJxTzJTWk1tMXdGQUVBU0xKazJhM0Nub201V1ZkVnloVUhqNStQaUVBWUJjTG5kL2NFbGlNQmp1WEx4NDBRMEFtalp0bWx3ZXNSRVJFUkU5cjZwRWNqd3ZMMjh1QUt0dTNicWhUNTgranpWMjkrN2Q4UGYzaDZPalk0blh4NDRkaTdGang1cU8xV28xM252dlBkUDFYYnQyNGNDQkExaXlaSWxaVzBISnFnSTZuUTVwYVdtNGNPRkNpWHNvV1ZwYVZrakpLd0NvVmFzV2poNDlDZ0RvM3IwN1ZxMWFCUzh2TDlQMWJ0MjZRYWxVbHJsc1ZVWkdCZ3dHQXdSQlNIbDBieUlpSWlJaUlpSWllbGJjM053d1k4WU1MRjY4R0FzV0xJQlNxVVJFUkFRYU4yNk1tVE5uSWpVMUZRc1dMTURreVpPUm5wNk92bjM3bW8wL2YvNjhhZlgzNDVvOGVUSSsvUEJEREJ3NEVGMjdka1ZvYUNoKytPRUgwL1VGQ3hZQXlGOXNjdWpRSWZ6ODg4K1lQbjA2bGkxYmhsNjlldUgrL2ZzWU9uUW9xbGV2L3VRZlFPVzVCOEN4WmN1V0RxZFBuNzVYVG5NYTd0Njl1OGpaMlhsWVRFek13SXNYTDlZQUlBR1FwMWFyY3k1ZXZGZ2RnQTJBVEFEdzhmR0p2SEhqeGx0WldWbFhHemR1ZlBYQkhKWkdvMUZYVHZFUUVSRVJQZmRlK09UNGcxWGpBK1J5T1Q3NzdMUEhIcjlyMXk1OCt1bW5qK3gzOXV4WkhEOStISysvL2pwRVVZUWdDRWhOVGNYeTVjc3hiOTQ4czc2OWV2VXlLOU4rOCtaTmpCOC9IczJhTlVOZVhoNFdMMTRNUVJCdzZkSWwvUFBQUHhnK2ZEalMwOU1ycE9SVlliZHYzMFoyZGpZOFBEek0yck96czBzc0cxK2FnbS84R28zR1cyVWVSRVJFUkVSRVJFUkU1U296TXhQejU4OUhTRWdJQWdJQ3NHUEhEdHkvZng4blRwekF5SkVqWVdscGlTVkxsc0RLeWdyZmYvODlKa3lZWUhydlpEQVlvRkFvc0cvZlBnUUVCQUF3ZjdjRUFIbDVlYVpqdlY2UDdPeHMweUlObzlHSW1KZ1llSGw1NGRDaFEwaE1USVJhcmNheFk4ZlFwRWtUT0RrNUlTSWlBc2VPSGNPUkkwZmc3KytQWmN1V29WcTFhbGl4WWdVKy92aGpYTDE2RmJObno0WlVLa1dIRGgzUXZuMTdPRGc0Vk95SCtPUnVBbkRNeTh0ckNPRHY4cG8wSnljbjBzSEJZUkFBZUhsNUxRYUEyTmpZZ3BlZ3pnMGJOang4NWNxVlZnQ3lBTURHeHVaVnBWTFpyR0M4aFlWRmRhUFJtRkYwWGdjSGgyRXBLU2xyVUU2cjNJbUlpSWllRnk5OGNqdzNOM2V3SUFoQ2h3NGRIdnRicGFHaG9VaExTelA5d1A4d3paczN4NkpGaTdCMjdWb0VCUVhoblhmZXdmYnQyOUc3ZDIrelBaSUt5OGpJd0taTm03QnAweWJNbkRrVDdkdTN4NmVmZm9xdnYvNGFlWGw1aUkrUHg0QUJBd0JVWE1tcndsYXZYbzB1WGJxWWxWUTNHQXpJeWNrcGRUL3lrbHk1Y2dVQUlBakMrVElQSWlJaUlpSWlJaUtpY21Walk0Tk9uVHBoNHNTSlVDcVZBQUFIQndmVXJsMGJqUnMzaGxxdE5tM0gxNnBWSzJ6WnNnWDI5dllZTW1RSWJ0MjZoWDc5K2lFM054Y2RPM1lFQU5qYTJwcVZOaS84am1uNjlPazRmUGd3M25yckxadzhlUkpmZi8wMTdPenMwS3BWSzZ4WnN3Wk5talRCWDMvOWhRTUhEdUM3Nzc3RGtDRkRjTzNhTmZqNit1S25uMzR5VzVqaDR1SUNBR2pRb0FHV0xGbUNhOWV1NFk4Ly9rRGp4bzMvTmNseFFSQjJpS0tvRVVWeEVNb3BPZTdsNWJYT3hzYW1SVnBhMmo0UEQ0L3ZiR3hzT2wyK2ZMbDFvUzVKZCsvZS9kN056VzNLclZ1M3ZqVWFqZG5wNmVrYkhSd2NQaXpvb0ZRcWZRMEdRMEtScVJVMWE5WmNucEtTOGxONXhFbEVSRVQwUEhuaGsrTUEyZ05BNTg2ZEgzdmd6cDA3MGIxN2Q4amxjclAyeE1SRWZQVFJSL2o5OTkvTkVzZHQyN1pGcTFhdE1HdldMTXlaTXdjeW1RemR1M2RIZG5hMldUSTVKaVlHLy9uUGYzRG8wQ0YwNnRRSkVva0VIVHAwQUpDL3Q5S0NCUXNRRVJHQkdUTm1vRTJiTmdBcXR1U1ZYcS9Ic21YTEVCd2NqSTBiTjVydE8zN2d3QUc0dWJtWlBmZWpGQ1RIQVRBNVRrUkVSRVJFUkVSVWlkcTNiMTlpdTBhaktkWldzS1hlNXMyYlRXMEZGUk1CbUMyK0FBQTdPenRzMjdZTkFEQjc5bXhUdThGZ3dLNWR1MkJyYTJ2V3YxT25UdWpVcWRNalkxNnpabzNaZWIxNjlWQ3ZYcjFIam51ZUdJM0cxWUlnakFjd3ZIbno1bHZQbmoxNzhHbm5URWxKV1p1U2tySXVOemYzWm8wYU5lWkdSVVc5RGlBZGdJc29pbmtBY08vZXZaOXIxS2d4MmNiR1JxM1Q2YUswV20xc1FrTENKSHQ3KzNjQndNbko2ZjNzN096VEJYTUtnaUMzc0xEd3lzM05UWHJhK0lpSWlJaWVSeTk4Y2x3UWhDWUEwS2hSbzhjZU8yM2F0QkxiWFYxZHNYMzdkdE41YW1vcXdzUERjZkxrU1J3NGNBQWVIaDZtSDlwWHJseUoxYXRYbzErL2ZoZ3dZQUNxVmFzR3FWUUtSMGRIL1BMTEw2aFdyUnIyN05tRGhRc1g0dmp4NDNCemMwTlFVQkMyYjkrT2VmUG1JUzh2RHkrLy9ESnljbklxcE9UVm1UTm5NSDM2ZEhoNGVHRHQyclZ3Y0hEQTZ0V3JzV0xGQ2tna0VsU3JWZzFUcGt3cDgyY29paUpPblRvRkFKQklKR2ZLUEpDSWlJaUlpSWlJaUo0N0JZbnh4eUdYeTRzdFBxbHF3c0xDYnZuNStYMGdpdUltbzlHNDA4L1BiMnhJU01oS0FNWW5uVE16TS9Ob3dYRk1URXgvT3p1N054bzFhblFWUU42OWUvYzJGRnk3ZmZ2MnJGcTFhdjJjbFpWMURJQVRnR3hCRUJTdXJxNmpWU3BWMTRTRUJOTmVsRnF0OXJLUGo4KzE1T1Rrb0NlTmk0aUlpT2g1OXNJbnh3RllBVENWRkM5dmVyMGVBd1lNZ0sydExWcTFhb1ZGaXhiQng4ZkhkSDNac21VSURRMUZVRkFRN08zdDBiOS9mM2g1ZWVIREQvT3JGeVVtSnFKT25UcHdkblpHVUZBUTNOemNBQUJ2dnZrbSt2YnRpL0R3Y0JpTlJxU21wbFpJeWF1bVRadGkxcXhaOFBYMU5WMGZQbnc0aGc4ZkRxUFIrRmdyeGdIZyt2WHJ1SDM3TmdCRW56MTc5dHJqZmJwRVJFUkVSRVJFUkVRdmhwQ1FrTTErZm41V29pZ3VGVVZ4bVVhakdTY0l3Z29BKzBOQ1FzTHhHSW55eTVjdnR5amFscHFhdWowc0xLekVieUZrWjJlZnYzdjM3aVk3Tzd1WGE5U29NVDB0TGUwM21Vem1ldXZXclFrNU9UblJCZjJ1WGJ2V3VxVHhSRVJFUkMrS3FwQWMxd1A1SzVpZkJZVkNnZDI3ZHo4MGFhelJhTEJtelpvU1kzQjFkY1g2OWV0TEhDY0lBaG8zYnZ6USs1ZDN5U3NMQ3d1enhIaGhqNXNZQjRDalI0OFczSDgzQU5NSG9ORm9uczEvRUtLbmt3bmduZERRME4yVkhRZ1JFUkVSRVJIUnY4V1ZLMWVnVUNqTXR2VEx5OHZESDMvOGdWNjllbFZpWk0rZmtKQ1ExV3ExK293Z0NETUI5QkpGY1Q2QStScU5KaHY1Nzg0VUQvNldBWkFBV0JNYUdqcXM2RHg2dmY1SzBiYUh1WHYzN2c5QWZnSTlOVFYxKzZQNkV4RlZGajgvdjhvT2dZaGVjRlVoT1g0ZGdGTmNYRnlaOTl4K1hHVk5HajlKMmFueVVobjNOaHFOK09PUFB3cE9kMVY0QUVTUHp3YkFOQUJNamhNUkVSRVJFVkdWRWg0ZWJxcDArREMvL2ZZYnFsZXZidGEyZXZWcXRHblR4dXpkbTA2bnc3UnAwNG9seHc4ZE9vUUZDeGFZdFdWblo4UE96ZzRBa0pDUUFIZDNkd0RBclZ1M2NPYk1pN2RMWDFoWTJIa0FyNnZWNm5jRVFkZ0VRTUNENnBjbEdBcWdXSEtjaU9oRkk0cmlFVUVRT2xSMkhQUS9vaWllcnV3WWlKNkZGejQ1TG9yaVNVRVFXcDg5ZS9hWkpjZWZGMDlTOXZ4Wk9uUG1ER0pqWXdIZ1JsaFltTmx5OWREUTBNcjdwZ0JSQ1RRYXpUUUFVOEhFT0JFUkVSRVJFVlZCUGo0KytQdnZ2d0VBclZ1M3hvNGRPK0RpNG1LNnZuYnRXdnoxMTE5bWJVRCsrNml3c0RDTUdUT21UUGZwM0xrek9uZnVqSUNBQUZQRndZQ0FBT3pZc1FNQTBLNWRPOU54UUVEQVV6L1g4OGpYMTlkWElwSE1CTkN6VUhNMmdEd0FGc2hmT1M1OThHZHR4VWRJUkZUeHdzTENYcW5zR0lpb2FuaCtNcW5Qemk0QTJMbHo1Mk9WVmkvWW43c2ttWm1aaUlpSXdMNTkrM0QxNnRVeWpTbU5UcWZEZ1FNSGlyVWJqVWI4L3Z2dnlNbkpLWFl0T3pzYjc3MzNIb3pHLzIxRGRPVElFVXljT1BHaDkrclJvNGZaK1MrLy9JSkJnd1loTHkrdjFERTdkKzVFZkh6OG94NmpSTC8vL252QjRZOTRqRDJUaUlpSWlJaUlpSWlvY3VUbDVVR3YxNXU5RDRxSmljSGF0V3N4ZGVyVVlnc3pMbHk0Z0l5TURQVHYzeC90MnJWRHk1WXQ4ZC8vL3ZleDd4c1lHSWpBd0VEb2REclRjWFoyOWxNL3ovTkdvOUdNa0Vna3A1Q2ZHSThVQk9GTFFSQ2Fob2FHMm9hR2hxcENRME10UWtORGxhR2hvZkxRMEZCSlNTWFZpWWlJaU9qSnZmQXJ4OFBDd281cE5KcXdxMWV2cXMrY09ZT1dMVnMrMFR4OSsvWkZUazRPdEZvdExDd3M0T2pvaU9yVnE2Tjc5KzVvMEtCQnNmNWR1blNCbFZYeGFraHBhV2s0Y3VTSTZUd3JLd3NyVnF4QVZGUVVQdjc0WTFQNzVzMmJzV1hMRm5UcDBnVktwZEpzanVEZ1lMaTR1Smo5TXZMeXl5OWovZnIxaUkrUGg0ZUh4eU9mUnhSRi9QYmJiMGhLU2tMdjNyMEJBTjI2ZGNPb1VhTk1mVzdjdUlHNWMrZGkrL1luMjRhbzROdkdBUFkvMFFSRVJFUkVSRVJFUkZTaDB0TFNJQWdDZnYzMVYyZzBHZ0Q1cGRTMVdpMEdEeDRNUVJCdy9QaHhVLzk5Ky9aaDZOQ2hwdmRhbzBhTmdxT2pvK242OU9uVDhlYWJiNkp4NDhZUHZlK1dMVnNBNUs4Y0x6aCswVmFPYXpTYWR3R3NBcEFqaXVKcDRxb29BQUFnQUVsRVFWVEhZV0ZocS9DRUMwbzBHazJ4VlVCNWVYbjN6NTgvNzFDMHZVNmRPbnN6TXpNUDM3bHpaejRBV0Z0Yk42MVJvOFpDR3h1YjFxSW82bTdjdURFaUxTM3R0MmQwdityZTN0N0xWQ3BWVjZQUm1KT1VsTFRpOXUzYlU1Qy9PcDZJaUlpb3dyM3d5WEhrLzZBMUQ4Q3YzMzMzSFRadTNGZ3MyVndXdDIvZnh0R2pSNkZRS01yVVB6TXpFd2NQSGl6VzNxNWRPN056QndjSExGKytIQk1uVGtULy92MWhiMitQeU1oSXJGdTNEaXRYcm9SS3BTbzJ4eDkvL0lFV0xWcVlrdG9GUkZIRUo1OThZdFpXdjM1OVJFWkdBZ0R1M2J1SHZuMzdBZ0ErL3ZoakRCOCtITjI3ZDBkZVhoN2VlT01OMHk4OEJYNzQ0UWZJNVhJTUdEQ2d4R2RNUzB2RFAvLzhBN2xjWHVMMWdJQUFIRGh3QUlJZzlBRVFVbUluSWlJaUlpSWlJaUo2YmlRbEpjSEx5d3UzYjkvR3RXdlhVSzllUFh6NTVaZjQ4c3N2RVIwZGpYbno1cG42Wm1kblkrL2V2WGpqalRkTWJkSFIwV1piRzdadTNScWpSbzNDKysrL2owR0RCdUhDaFF1WU1HRUNzckt5MEtOSER6ZzVPVlhvODFVV3RWcnRCbUFsQUZFVXhWNWhZV0dIbm1hK29sc1dlbnA2TGkycG40V0ZSVjBiRzV1WEl5TWpCenc0cjEyblRwMGppWW1KMzBaR1J2YXh0TFJVR1kxR3kyZDF2L3IxNis4d0dBeXg1ODZkODdTd3NIQ3NVNmZPN3J5OHZJUzdkKzh1TCt1ekVoRVJFWlducXBBY1IyaG82RmFOUmpNb0ppYm10Y1dMRjJQQ2hBbWw5dDI0Y1NOKytlVVhwS2VubzJmUC9HMS9kdS9PMzRLNHRNVDROOTk4ZzB1WExpRTlQZDJVZkM2TDFhdFhZOTI2ZGFielhyMTZRYXZWd3RJeS8rZlJ3WU1IbTY0VnJNSk9Ta3BDYUdnbzVzK2ZqLzc5KzV1dWYvLzk5N2gwNlpMWmZFWDE2TkVEMjdadGc4Rmd3TEpseXpCNjlHZ0F3TjY5ZTlHa1NSTzBiZHZXMUhmMzd0MUlURXpFZ1FNSFN2MHlRZlBtelNHVlNrdTkzenZ2dklNREJ3NUFGTVVQNjlTcE15c3lNbEpYK3FkQlJFUkVSRVJFUkVTVjdjYU5HM2pwcFpmdyt1dXZZOTY4ZVZpOWVyV3BldUdDQlF2TTNsZHQyYklGN3U3dU9IbnlKRDcvL0hQRXg4ZERFQVM0dWJtWlNxSjM3ZG9WOWVyVncrZWZmNDYwdERTTUdqVUtlL2Z1UlVCQUFQYnUzUXNnZjRGRndTS1FuSndjMC9HTFZGWmRJcEVNRjBYUkdzQ1BUNXNZTDRHRmc0UERPOWV2WCs5VzlJS3JxK3VvbEpTVVRRRHVBNEM3dS91czFOVFVQWGZ1M1BrV0FMUmFiY2F6dXArRmhVVmRhMnZybGxldVhIa2J3SDJkVG5mLzFxMWIwMXhkWGI5Z2NweUlpSWdxUzVWSWpnTVE4L0x5UHBUSlpKZTNiTm1pcWxPbkR0NTg4ODBTT3c0Y09CQ2RPblZDejU0OXNXM2J0akt0Rko4eFl3WVNFaEx3K3V1dlk5dTJiUUR5dnhWYlVxSzg4QjdpdzRjUHgvRGh3LzhYcENpaWVmUG0yTE5uRDZwVnExYml2VFpzMkFCQkVNeEtxcDgvZng2N2QrK0dyYTB0akVZakpCSUp3c1BENGVMaUFtZG5aL2o3KzZObXpacTRkKytlYWUrbWtsYTJ0MmpSQW1mT25NSGx5NWV4ZVBGaUFFQy9mdjNNK2tpbFVtemJ0ZzFHbzdGWUhFVTFhZElFOWV2WFIwUkVoTE90clcxSEFIdEw3VXhFUkVSRVJFUkVSSlV1SkNRRVRabzBRVUJBQUhiczJJR2dvQ0I4OXRsbitPbW5ueUNWU3MwV1YxaGJXK1BycjcvR2pCa3pFQkVSZ1NOSGpxQlRwMDdGNXF4VnF4YldyMStQakl5Uzg3RDkrL2MzbFdWdjE2NGRkdXpZQVFCWXZ2ekZ5WitLb3RnYkFBUkJXRi9lY3pzNE9QUXhHQXkzc3JPenp4UzVaR3R2YnovNHlwVXJiUjZjeTFRcVZlL0l5TWllRlhFL21VeFdzQ0xkVkRwZXI5Y25XVnBhUHJ6R1BoRVJFZEV6VkZXUzR6aC8vbnlDbjUvZjJ3RDJ6SjA3VjJadGJZM3UzYnVYMlBmUFAvOEVBTHoxMWx1WVBuMDYxR28xOUhxOTJUNUhtWm1ac0xHeEFRQ3NXN2NPSjA2Y0FBQXNXYklFSTBlT0JBQlRvcnl3b21YVkN4UEYvSzEyQkVFbzhYcDhmTHpabms0QWtKaVlpUEhqeDJQVXFGRTRkZW9VTGw2OGlQVDBkTXlZTVFPelpzMkNzN016bkoyZHNXWExGdlRvMFFOYnRteEI3OTY5b1ZBb1RDdmlGeTVjaURGanhxQkxseTRBZ0tDZ0lJd2ZQeDVmZmZVVjl1M2JaN1k2dkVXTEZnQ0EzTnpjVXN1cEZ4QUVBWjA2ZFVKRVJBUUE5QUtUNDBSRVJFUkVSRVJFenkydFZvdERodzZaS2hOT25Ub1ZRNFlNd2ZYcjF4RVpHWWtOR3phWTlYLzc3YmROZnk5ZHVoUlhybHpCVHovOVZPTGNLcFdxeE8wREFaZ1M0MlZ0LzVlcUNRQlNxZlJLZVUvczRPQXdORGs1ZVYzUmRtZG41eUZaV1ZsbjlYcDlPQUJZV0ZoNFN5UVNTd3NMQzgrYU5XdEdLaFFLajR5TWpHTUpDUW52YTdYYWhQSytYMVpXMW1XOVhuL1QxZFYxOW8wYk4wWmJXVmxadWJtNVRSUUV3UUw1NzZWem4vU1ppWWlJaUo1VWxVbU9BMEJJU01nQlB6Ky93YUlvYnBveVpRcHljM05OcGRNTEdJMUdIRHAwQ05iVzFwZzBhUkxHamgyTDVjdVhRNmxVNHVqUm82WityVnUzTnAyTG9vaHZ2LzBXS3BVS3FhbXBXTFpzMlNOak1ScU5hTisrZlluWFhuMzExUkxidi9qaUMzenl5U2VZTTJjT2dQekUrSWNmZm9pVWxCUzgrZWFia0VxbG1EdDNMclJhTFlLQ2dsQy9mdjB5ZlM3Nzl1M0RtREZqVE9mejU4K0h0YlUxdnZycXExTEg1T1Rrd01MQzRwRnpkK2pRQWN1V0xZTWdDQ1UvRkJFUkVSRVJFUkVSUFJjMmJ0eUl4bzBidzh2TEN3QWdsOHRScDA0ZC9QWFhYL0R4OFRHcmlGaFk3OTY5c1dMRkNqUnIxc3cwdGl5TVJpTVNFeE14ZE9oUVUxdE9UZzU2OU9oaE9oODVjaVI2OWVyMWhFLzBYSEVFZ05PblQ2ZVU1NlNXbHBZZXRyYTJIU0lqSXdjWHVTUzR1TGg4bXBDUU1MNmdRU3FWcWdEQTJ0cTZUWGg0ZUFzQUZ2WHExZHZpN3U2K0pqSXlzbGlKOUtlOUg0RGNtSmlZWGg0ZUhpdlZhdlZkdlY0Zm5aS1NzdEhHeHFZZG1CZ25JaUtpU2xLbGt1TUFFQklTc2xtajBkZ2JqY2FncVZPbklpWW1CcDk4OG9tcFBQamV2WHZSc0dGRHhNYkd3dC9mSC9QbXpZTzF0VFdzcmExTG5mUFBQLzlFdzRZTmNlM2FOVXlZTUFIejVzMTdaQndTaWNTMGozaUJIVHQyWU5hc1dlamZ2ejgrL2ZUVFltUDBlajBVQ2dYbXpKbUQ4UEJ3ZlBubGwvRDE5VVZDUXY0WE96dDM3b3dGQ3haZzA2Wk5acitJSkNVbDRmWFhYemVWVlMrcTZFcjF3czlhdERTOGs1TVRBQ0FySyt1aG4wa0JiMjl2Mk52YjQvNzkrelZidDI3dEVCd2NYSzYvQUJBUkVSRVJFUkVSMGRNTER3L0grdlhyc1g3OWV1aDBPdXpjdVJPclY2K0dXcTNHcmwyN3NHN2RPZ1FHQnFKejU4NTQ5ZFZYNGV2ckM2VlNDWVBCZ0FVTEZzRFcxaFpYcjE3RnVISGowS05IRDdpN3V3UElmNThGNUNmQzlYbzk0dVBqc1dQSER1ajFlZ3dkT2hSMTY5WTE3VDBPNUZkZExIeitBaExMY3pJN083dkI2ZW5wQndIY0tkeXVVcW02QVZDa3BxYnVLbWpMemMzTkFvRFkyTmhwZUxBSCtaMDdkNzZ0WGJ2MkRnQVNBQktOUm1NbzZKK1JrZkhuOWV2WE96L3AvUUFnS3l2cllrUkVSRUZaZHpnNU9ZM0l5Y21KZUpwbkppSWlJbm9hVlM0NURnQ2hvYUZMMVdwMW9pQUlHOWV0VzJkeDQ4WU5USjgrSFRZMk5vaUxpOFBBZ1FPeGYvOStBSUMvdno5T25qejUwRys5YnRteUJUTm56c1NPSFR1Z1VDand6VGZmWU8vZXZZL2NjN3d3blU2SGRldldZZEtrU2ZpLy8vcy90R2pSQXY3Ky9tWjlDdTkvdm56NWNnUUdCbUx3NE1HbXZjTnRiR3dRR0JpSWRldlc0WnR2dmpHTGIvWHExZERwZEpneVpRcXFWYXVHRHovOEVBQk1lNVNYWnR1MmJXWmwxWFU2SFFEZzlPblRjSFYxeFowN2R5Q1JTT0RpNGxMaWVFRVFVSzllUFp3NmRRbzZuYzRId1BFU094SVJFUkVSRVJFUlVhVTVmUGd3Um80Y0NZbEVncTVkdTZKKy9mcVlQWHMybWpkdkRnQ1lPSEVpM24zM1hmenl5eS80K3V1djhkMTMzOEhHeGdiZmZQTU5uSjJkc1g3OWVzamxjdXpac3dlN2QrOUdURXdNckt5czBLWk5HNGlpQ0VFUTBMSmxTM3p6elRmbzJyVXJQdi84YzFoYVdtTEdqQmxtbFIxemNuS0tWWG9zMkJxUWluTndjQmdTSHg4L3NXaTdzN1B6cUtTa3BLVXczKzg3MG1nMFppb1VpbXA2dmY3MmcyWlJGTVdjQi8yTW9hR2hKZS8zK0FUM0s0bWRuZDNiUlJQb1JFUkVSQldwU2liSEFTQXNMT3czdFZxZElBakN6aU5IampnRkJnWmkrdlRwK09DREQ0b2xpdzhjT0lCV3JWcVZPdGZVcVZQaDZ1cGFyTDJzZTQ0YkRBWk1uandadFd2WFJwOCtmV0JyYTRzdnZ2Z0NVNlpNUWRldVhVdTg1NkpGaXlDVG1mL25pNGlJUUdCZ0lFYU1HSUVOR3piZ3ZmZmVBd0Q4OWRkZkFJQzh2RHhzM0xnUkRSczJOTzB2ZnZyMGFhaFVLdWoxK2xMdlZkaVlNV053K3ZScDJOcmFZdWJNbVRodzRBRGk0K1B4OWRkZmx6cW1UcDA2T0hYcUZBQTBBSlBqUkVSRVJFUkVSRVRQbmNLVkZUZHYzbXhhK1YyWWw1Y1h4bzhmankrKytBSVNpUVJaV1ZuNDhNTVAwYWxUSjFPZnQ5NTZDMis5OVpiWnVJTGtlSUhxMWF1Ympnc3Y4S0RIWTJOajAxNHFsVHFrcGFYdExOeHVZV0ZSeDliV3RuMVVWTlM3UllZWWtwT1QxM2g2ZWk2SWlvb2FiR1ZscGFoUm84YmtsSlNVVGMvb2ZyQzF0VzJUa1pGeEdZRGc3dTcraGFXbHBVOWtaT1E3ai91c1JFUkVST1dsOUNYRFZVQllXRml3MFdoc0lZcmlpY1RFUkh6MDBVZFl1SENoYVhVMGtKOXdQbno0TUhyMzdsM3FQQ1g5c2xCV1VWRlJHRDU4T0hRNkhXYlBuZzBBNk5TcEV5WlBub3hwMDZaaHpKZ3hDQThQTHphdUlERnVOT1ovR1hQaHdvVVlPM1lzOHZMeXNIRGhRcXhidHc3VHBrMURVRkFRamg4L2ppbFRwa0F1bDJQZXZIbHdkWFhGMkxGakVSY1hoMFdMRnNIZjN4L0Rody9IZ0FFRHpPNmhWQ29SSFIxdDFyWnMyVEtjUG4wYWYvMzFGM3g5ZlhIMDZGSDQrUGc4OUJudDdlMU5oMC93RVJFUkVSRVJFUkVSMFROV2VMSElvOTUxRmZTMXRyWTJTNHlYcHVpV2ZsUStIQndjM3I5Ly8vNS9BT2dMdHpzN08zLzZJT0dkV25STWZIejhlSVBCa05Dc1diUG91blhyaG1kblo1K0xqWTM5L0ZuZHIxcTFhcjE5ZlgzamZIMTlZeTB0TFp0ZXUzWXRBTUM5eDNoTUlpSWlvbkpWWlZlT0Z6aDM3dHlOdDk5K095QTZPdnBMVVJSbmJONjhXWDdqeGcwQStTdTZ2L3p5UzR3Y09STE96czZQUFhmUkVsREEvOHFxcDZlblk5NjhlUWdPRHNhd1ljTXdZTUFBczE5Q3VuWHJoZ1lOR3VENzc3L0hvRUdEMExKbFN5eGV2TmlzdERvQW5EaHhBcUlvSWljbkIxdTJiREh0QTc1MjdWcnMyN2NQS1NrcFdMSmtpV2xjUVFtcitmUG40OEtGQzVnK2ZUcnExNitQZi83NUJ4OS8vREhtenAxclNuWVBIVG9VUTRjT0xiVVV2RXdtZzcrLy95TlhuTnZZMkJRY1ZudmtoMFpFUkVSRVJFUkVSRVNQRkJzYiszNEp6VGFPam81RHJseTUwcmFVWWJyWTJOZ1BZbU5qUDZpSSs4WEh4MCtJajQrZjhMajNJaUlpSW5wV3FueHlIQUMyYnQyYUIyQmU4K2JOOXh1Tnh0Q1RKMDlpN3R5NWtNdmxXTGh3SVdyWHJsMXN6TXlaTTR1MVRaZ3d3ZXk0VDU4K3hmcjg5Ny8vQlFDb1ZDcTBiTmtTRXlaTVFMVnFKZWVNYTlhc2lTVkxsaUFpSWdMVnFsVXpKYmdMeXFVRCtYdWlMMTI2dE5qKzVGNWVYdmpnQS9PZmNkOTg4MDBBK1h1WCsvcjZZdXpZc2FiOXhGdTFhb1VGQ3hhWWZRbGcyTEJoR0Rac1dJbXhQWTVDU1gvNVUwOUdSRlFGcWRYcVU0SWd0S3pzT09oL1JGRThFaFlXOWtwbHgwRkVSRVJFUkZSRTV2bno1KzFlNFBzUkVSRVJQWlVxWFZhOXFMTm56NFlCdUFVQXpabzFBNEFTRStNQTBMbHo1Mkp0M2JwMU14MlhsQmd2MnQ2blQ1OVNFK09GMWE5ZjMyd3ZwdmZmLzkrWE5CVUtSYkhFZUdtR0R4OE9BTEMxdFVXWExsMU1pZkVDZGV2V2haMWQrZjhzbTU2ZVhuQ1lYTzZURXhGVkFVeU1QMzhFUWVoUTJURVFFUkVSRVJFUkVSRVIwZVBoeXZIaVVnQzRwYVdsd2RYVnRiSmplU0hjdjM4ZkFDQ0tJcFBqUkVSUElTUWtwTEpESUFCK2ZuNlZIUUlSRVJFUkVSRVJFUkVSUFFHdUhDOUNGTVZZQUNqWWQ1eWUzcFVyVndBQUVvbmtXaVdIUWtSRVJFUkVSRVJFUkVSRVJFUlZGSlBqUlVna2tyOEI0UHo1ODVVZHlnc2hOemNYNGVIaEFKQUxJTFNTd3lFaUlpSWlJaUlpSWlJaUlpS2lLb3JKOGVLT0EwQm9LUE80NWVHZmYvNkJUcWNEZ0xDUWtKRHN5bzZIaUlpSWlJaUlpSWlJaUlpSWlLb203amxlUkU1T3pta0xDNHVrYTlldU9VZEVSS0IrL2ZxVkhkSy8ybzRkT3dBQWdpQnNxdVJRaUlpSTZOOUZhTnEwcWJORUlxa3BrOG5zakVhakJRQUZnQ3lqMFpoaU5CcVQ2OWV2SDd0MTY5YTh5ZzZVaUlpSWlJaUlpSWlJL2gyWUhDOGlQRHhjcjlGb2ZnVHc5VysvL1laSmt5WlZka2ovV2xGUlVUaHk1QWdBR0FBd09VNUVSRVNsOHZYMXRSTUVvYnRFSW1ramltSnJBSTBCS0FIQWFEU2E5WlZJSkpCSUpJaUtpdEpxTkpyTEFFSUZRVGlvMStzUFhieDQ4WDdGUjA5RVJFUkVSRVJFUkVUL0JreU9sMEFxbGE3SXk4c2J2MnZYTHRuQWdRTlJzMmJOeWc3cFgwY1VSWHozM1hjRkw3Tlhob1NFSkZkMlRFUkVSUFRjRVRRYXpXc0EzZ2Z3R2dBTFVSUUJBRktwRkM0dUxuQjFkWVd0clMya1Vpa0VRVUIyZGpaU1UxT1JuSnlNZS9mdVdRTHdBK0FuaXVJSXVWeHVWS3ZWK3lRU3lUSnZiKzk5WEZWT1JFUkVSRVJFUkVSRWhURTVYb0l6Wjg3RXFkWHErUWFEWWVLY09YT3dZc1VLQ0lKUTJXSDlxMnpZc0FGbno1NEZnQ1NqMFRpbHN1TWhJaUtpcDlPaFF3ZFpTa3FLcDBRaXFTYVZTbTBBV0FISUZrVXhYUkNFVkc5djc0VEhTVVpyTkpydUFHWWhQN2tOdVZ5T3RtM2J3dC9mSDAyYk5rWGR1blVobFVvZk9rZEdSZ2FpbzZOeDZkSWxuRDU5R2lFaElSS3RWdnVxS0lxdlJrZEhYOU5vTk9OQ1EwUDNBQkNmL01tSmlJaUlpSWlJaUlqb1JjSGtlQ21VU3VWTW5VNzM5dG16Wit1c1hyMGFJMGFNcU95US9qVU9IRGlBeFlzWEE0Qm9OQnBIbkR0M0xyV3lZeUlpSXFLeTY5Q2hneXcxTlZVdGtVZzZBR2dQb0VGNmVub3RtVXdtQS9JcnhCUW1paUtpb3FMMEdvMG1Dc0FsUVJDT0FEZ2NFaElTZ1NLSmFSOGZIeHVsVXJsVUZNVkJBT0R1N280aFE0YWdTNWN1c0xXMWZhdzRiVzF0MGF4Wk16UnIxZ3p2dnZzdXRGb3REaDA2aEsxYnR5SThQTHdlZ0YwYWpXYVBoWVhGb09EZzRKUW4rakNJaUlpSWlJaUlpSWpvaGNIa2VDbUNnNE8xelpzM0R6UWFqY2RXckZoaDQrenNqRDU5K2xSMldNODFVUlR4ODg4L0l5Z29xS0JwM0xsejUzWlVaa3hFUkVSVVpvS3ZyMjl6aVVReUtDTWpZNEJFSW5Fb3VLQlNxVVJQVDAvQnpjME5LcFVLU3FVU2Nya2NXcTBXbVptWlNFNU94bzBiTnhTSmlZa05BVFFVUmZGdEFOQm9OSmNGUVZpbFVDZzJCQWNIcC9qNStkVVdSWEd2S0lwMXJheXNNSHIwYVBUcDB3Y1BjdTVQemRMU0VyMTY5VUxQbmoxeDdOZ3hMRnEwQ0xHeHNhL3BkTHJUR28ybVYyaG82SlZ5dVJFUkVSRVJFUkVSRVJIOUt6RTUvaEJuejU0TjAyZzB2UVZCMkQ5ejVreFpZbUlpUm93WUFZbEVVdG1oUFhlaW82T3hlUEZpL1AzMzN3QmdGQVJoUWtoSXlLTEtqb3VJaUlnZVRhUFJkQVF3QjRBL0FOaloyWW1kT25XQ1JxT0JyNjh2WEYxZHk3Uy9UR1ptSnM2ZlA0OS8vdmtIUjQ4ZVJVSkNRaU5SRkJmcGRMb1phclg2UndEOUFIZzBhTkFBOCtiTmc2ZW41ek41SGtFUUVCQVFnQll0V21ER2pCazRlUEJnYlFENy9mMzlXNXc2ZFNyeG1keVVpSWlJaUlpSWlJaUlubnRNamo5Q2FHam80ZWJObTNjQjhOdXFWYXNjdzhQRE1XSENCTGk3dTVmYlBVNmRPb1g1OCtjakppWUdKMCtlaElXRlJibk4vVEE2blE3dnZQTU9idDY4aVc3ZHVzSFB6dy9ObXplSGw1ZFhtZlpZMSt2MU9IMzZOUGJ2MzQ5OSsvYkJhRFFDUUpKRUlubjM3Tm16QjUvNUF4QVJFZEZUVWF2Vk5RSDhDS0FMQUxSdDJ4YjkrdldEdjcrLzhDU3J1VzFzYk5DMmJWdTBiZHNXWThhTXdhbFRwN0JwMHlZRUJ3ZXJCRUVZSjRvaWZIeDhzR0xGQ2xoWldaWHoweFJuWldXRk9YUG1BQUFPSGp6b2FUQVl0Z0RvQU81QlRrUkVSRVJFUkVSRVZDVXhPVjRHWjgrZVBhSldxLzBFUWZqMXhJa1QvbSsrK2FZNGNPQkFJVEF3RUM0dUxrODBweWlLT0gvK1BEWnMySUFqUjQ2WTJwY3VYWXF4WThlV1UrUVBGeFFVaEpzM2J3SUE5dS9mai8zNzl3TUFWQ29Wdkx5ODRPbnBDUzh2TDlqYTJrSVFCRWlsVW1SbFpTRXVMZzV4Y1hHNGZQa3l0RnB0d1hTWmdpRE1WeXFWQzArY09KRlJJUTlBUkVSRVQweWowUVFLZ3ZDaktJb3FYMTlmakI0OUdrMmJOaTIzK1NVU0NWcTNibzNXclZ2ajVNbVQrT0dISCtEZzRJRDU4K2RYU0dLOGNCelRwMDlIZUhnNGJ0MjYxVjZ0Vm5jTUN3djdzOElDSUNJaUlpSWlJaUlpb3VjR2srTmxGQllXZGhOQUc3VmEvWDV1YnU2M2E5ZXVkZno1NTU4UkVCQ0FEdi9QM3AzSFJWWHYvd04vZldaZzJCRlFCZ1JSUTAwVVJHY21KVFFGeVQxTmN5SDFabEQzWm1xYWRkWDZhWllyWWFIZlhIRERRcjE2VXpFeHNhc21acmlGcURNSWFHNmdJb3VpYkxJTURMT2MzeDgwSjRaRlVKRkJmRDhmRHg2Y2N6N0xlUjhzUWQ3bjgvNzQrOFBYMXhldFc3ZCs1Qnc2blE2cHFhazRlZklramg4L2ptdlhydW1iU2dFY0JERHh2Ly85TDlxM2I0L3g0OGMvMCtmNTZhZWY4T09QUHdLQUJzQTdBRm94eHZ3NWp2TXZLaXBxZStuU0pWeTZkS20rYVNvQXhBTDRTYTFXSDBoSlNTbDRwa0VUUWdnaHBGSElaTEw1SE1kOUxSQUl1Smt6WitLZGQ5NTVwdHZHOU8zYkYzMzc5bjFtODlmSHpNd003Nzc3TGxhc1dBSEcyQXdBbEJ3bmhCQkNDQ0dFRUVJSUllUUZSTW54eDZOTFRFejh3ZFBUYzQ5SUpIcUg0N2hadi8vK2UvZmZmLzhkQU9EazVJUU9IVHJBMmRrWkZoWVdNRFUxaFZLcFJGRlJFYkt5c25EejVrMm9WS3FxODJVQjJLalJhTFlrSnlmZmwwcWxSd0g4RUJvYXloNDhlSUNwVTZkQ0tCUTI2Z05vdFZwRVJFVGcrKysvQnlwTGluNmdVQ2oyL05VY0FZREpaTExXT3AydUk0Q09Bb0dnSThkeFZvd3hEZ0RIY1Z3NWdGU3RWbnU5dExRME5UVTFWVlhyalFnaGhCRFNMT2tUNHhZV0ZseDRlRGpyMWF1WHNVTnFFbjM2OU5FZmpwVktwVEVBT2dKb0Q4QWNnQkNWUHhlWEFNajg2K01xeDNFbnRGcnR5ZVRrNVB0Tkh6RWhoQkJDQ0NHRUVFSUlJYVN4VVhMOENWeStmTGtFd0NZQW0zdjI3Tm5keE1Sa09NZHhnKzdmdjk4akp5Zkg1UkZEQ3dCY1lveWQwR3ExaCszczdNN0Z4Y1ZwOUkwS2hXS3JSQ0xSTXNhMmZQLzk5Nkt6Wjg5aXpwdzVqVmJpTkNrcENhdFdyY0xseTVmQkdLdlE2WFQvU2t4TTNGR3RHeWVYeTNNQjVBSzQwQ2czSm9RUVFraXpJSlZLUitvVDQrdlhyMmM5ZS9ZMGRraE54dFhWRmFhbXBsQ3IxUUF3cW1vYll3eW1wcWFvcUtpd0J1RHgxOGNneHRoTUV4TVRTQ1NTT0lGQXNBSEF6M0s1WE4zMDBSTkNDQ0hrUlNPVHlZd2RBbWxFTXBuTWxPTTRvTEtDSXlHRUVFSUlNU0pLamo4ZExpa3A2VEtBeXdCV0FvQk1KbXVsMFdqYUNZVkNHNDdqckFVQ1FUbkhjVVdNc1FkeXVmd2VLbGRyMXlreE1mRS9yN3p5aWtLbjAvM24wcVZMa3ZmZWV3OCtQajRZUEhndyt2ZnZqelp0Mmp4V2dBOGVQTURwMDZjUkd4dUxoSVFFL2phTXNYY1RFeFByclp0T0NDR0VrSmFoUjQ4ZTlxaXNFb012dnZqaWhVcU1BNENKaVFuQ3dzS1FucDRPVjFkWHVMaTR3Tm5aR1ZaV1ZoQUtoV0NNUWFQUklEOC9IM2w1ZWJoMjdSb1NFeE54L3Z4NTVPVGsrSE1jNTg4WXV5T1ZTajlTS0JTL0dQdDVDQ0dFRU5JeWNSd1h4eGp6TjNZYzVHOGN4NTE3MmpuVWFyVzlpWWtKQUZCRklrSUlJWVFRSTZQa2VDT1R5K1VQQVR4OG1qa3VYTGh3YWNLRUNiMVRVMU1ER1dOZkppUWtkTk1udHJ0MTY0WisvZnFoUzVjdWNITnpnNTJkSFN3c0xBQUFaV1ZsS0N3c1JFWkdCbTdjdUlFelo4N2d5cFVyVmFlK3duSGNzczZkTzBmdDNidFgrelF4RWtJSUllVDVZbXBxK2hXQXRnRUJBUmcyYkppeHd6R0svdjM3bzMvLy9uVzJtNWlZUUN3V1F5d1dvMXUzYmhnelpneDBPaDB1WExpQTZPaG94TWJHdGdkd1VDcVY3cld3c1Bqbm1UTm5pcHN1ZWtJSUlZUzhDQklURXdjYU80YkdJSlZLT1FCUUtCVE0yTEUwQjZhbXBwNS9yUnhQTTNZc2hCQkNDQ0V2T2txT04xTi9KYTkzQWRqZHExY3ZYNkZRT0lYanVDRlhybHh4cjVid3JzOU54dGhSclZhNzQrTEZpL0VBdU1URXhHY1NNeUdFRUVLYUo1bE1ac2x4M0hzQU1HdldMREJHdjZOc0tJRkFnRDU5K3FCUG56NllNbVVLUWtORGNlWEtsUW5sNWVXZGZIeDhSaVFrSk9RWU8wWkNDQ0dFRU5LODZYUzZNWC85REg3RTJMRVFRZ2doaEx6b0tEbmUvSEVYTDE3OEE4QWZBT0R0N2QxT0tCUktHV1B1SE1lOUpCQUk3RGlPc3dFQXhsaXhUcWNyWkl6ZDRqanVwbGFyVlNRbkoyY2FOWHBDQ0NHRUdCM0hjVzhEYU9YajQ0UDI3ZHNiTzV6bmxxZW5KN1p0MjRibHk1Zmo0TUdEVW8xR2MxSW1rL1g1cTNJUUlZUVFRZ2doTmNoa01nK080NllDS05OcXRkdU5IUThoaEJCQ3lJdU9rdVBQbWIrUzNaVHdKb1FRMHVTVVNpWEt5c3I0YzhZWUhCd2NqQmdSYVNpTzR3WXh4bDdZY3VxTnljVEVCSXNXTFVLclZxMndjK2ZPbHdIc0JEQWFnTTdJb1JGQ0NDR0VrR1pHS3BXK3luSGNIZ0RtQUJZbUpTVmxHVHNtUWdnaGhKQVhIU1hIQ1NHRWtCZEFYbDRlUWtORGNmYnNXWWhFSW93ZlB4N1RwMCt2VVY1N3laSWxTRXBLUW5aMk5seGNYUGpQQURCMjdGZ2NPZkozRmNETXpFekV4Y1VCQUVhTUdJRjI3ZG9CQUM1ZnZneFBUMDhBd0tWTGwrRGw1Y1dQeWNuSndZRURCNTdsb3hwSVNVbEJjSEF3VHAwNkJVdEx5eWE3YjNQREdQTUdBQThQRDJPSDBpSXd4akI3OW16Y3ZuMGJwMCtmSGltVHlUNlV5K1VialIwWElZUVFRZ2d4bnM2ZE81czVPRGhZYTdYYURqcWRyaGRqYkR5QVlRQVlnQWlGUXZHMWtVTWtoQkJDQ0NHZzVEZ2hoQkR5UXZqMDAwL1J0bTFiSERwMENBOGZQc1RzMmJNaEZvc3hmdng0ZzM2TEZpMENBQVFHQmlJcUtvci9yUGZPTysvd3h3RUJBUVpqTlJwTnZjZWs2WGw2ZW9vQWVBaUZRblRzMk5IWTRiUVlBb0VBeTVZdHc4aVJJem1sVXJuRXg4Zm52d2tKQ1VYR2pvc1EwckpKSkpJRXhsZ2ZZOGRCRER6VWFyV2V0QnFVRUdKcmExdXUvN2RQbFplUXN3RjhwbEFvZmdUQUdTazBRZ2doaEJCU0JTWEhDU0dFa0JidXpwMDd1SHo1TXI3OTlsdlkydHJDMXRZV0gzNzRJWGJzMkZFak9RNVVKc1l6TWpJTVBqczdPMlB0MnJWMTNxTjE2OWFJakl3MHVIYjE2dFVhSzVXRGc0TWI1WmxJdzFsYlc1dXIxV29UQ3dzTGlFUWlZNGZUb3RqYTJ1TDk5OTluNjlhdGM5Um9OQjhCQ0RWMlRJU1FsbzBTNDgxU0s2RlFPQkxBWm1NSFFnZ3hPaFhIY1lXTXNXeU80ODR5eG1JWlk3L0k1WEsxc1FNamhCQkNDQ0YvbytRNElZUVEwc0twVkNvQUJxc1hZRzl2ajdTMHREcjd1N201R2F3Y0h6MTZkSjN6QndVRlFTQVFJQ2dveU9CNmJjbnhxbmJ2M28zSXlFZ1VGeGRqM0xoeG1EdDNMbDhHZmUzYXRmanV1KytRbFpXRjNyMTdZK25TcGJDenN3TUFuRHQzRHF0WHIwWmFXaHJFWWpFV0xGZ0FYMTlmZnV5aVJZdXdldlZxakJneEFrT0hEalc0WjNoNE9HSmlZdkRERHovQXpjM3QwVFZ1cWhNQUFDQUFTVVJCVkYrNEZrSWdFS2dCUUsybTM4azlDNEdCZ1lpSWlPQXFLaXFDQUt3QXJRZ2loRFFCdVZ4dTdCQUlnTm16WitQMDZkTUFRS3ZHQ1NGUUtCVG14bzZCRUVJSUlZVFVqNUxqaEJCQ1NBdm43dTZPdG0zYllzT0dEWmc3ZHk3S3k4dXhkZXRXVkZSVVFLdlZRaWdVMWhoallsTDVJd0xIR2ViNVhuLzlkWDcxc1U2bkF3QnMzNzY5MXZzT0hqeTR6cmJNekV5RWhZVmg0OGFOOFBMeXdxMWJ0d3phWTJKaUVCRVJBWTFHZzA4KytRUmhZV0VJQ1FrQkFKU1dsbUxod29YbzNMa3oxcTFiaDlEUVVNVEV4UEJqRXhJU2NQRGdRWEFjWnpCdlZGUVVvcU9qc1dYTGxoY21NUTRBNWVYbEx6UEdLRG4rakZoYVdzTFB6NDhkUFhxMHExUXFsU29VQ3NwWUVVSUlJWVFRUWdnaGhCRFNURkZ5bkJCQ0NHbmhoRUloVnE5ZWpaQ1FFQXdhTkFpdXJxNFlNV0lFTGw2OFdHdGlYS1BSd05MU0VrQmx1ZlRBd0VDK2plTTRIRDU4R0FDd2MrZE9nM0d2dnZvcXVuZnZ6cCs3dWJuaC9mZmY1OC92M3IzTGp6VTFOUVZqRFBmdTNVT2ZQbjNnNmVscE1OZjA2ZFBoNE9BQW9MSVUrN0pseS9pMmdRTUhvcnk4SEdscGFiQzJ0a1pXVnBiQnZ1YnZ2dnN1ckt5c0RPWTdmdnc0Tm16WWdQWHIxNk5UcDA0TitLcTFEQktKNUorTXNYVUEwTHQzYjJPSDAyTDUrZm5oNk5HajREak9Ed0FseHdraGhCQkNDQ0dFRUVJSWFhWW9PVTRJSVlTOEFEcDM3b3l0VzdmeTUvdjM3MGVIRGgxcTdWdFNVb0xYWG5zTkFMQnAweVlBcUxXcytqdnZ2RlBqbW43RmVYMmNuSnl3Yk5reXJGbXpCanQzN3NUOCtmTWhrVWo0ZHJGWXpCODdPanBDcVZSQ3A5TkJJQkJnM2JwMWlJbUpnYmUzTjh6TXpBRDh2WW9kQU5xMWExZmpmbXZXck1HUUlVTnFKT0ZiTUlGRUl2bVdNVFlIQVB6OS9RMWVNQ0NOcTB1WEx2cERtVEhqSUlRUVFnZ2hoQkJDQ0NHRVBKckEyQUVRUWdnaExaMjN0L2ViRXlaTUVCazdqcXBpWTJNeFlNQ0FXdHZzN093d2VmTGtldWVvWG5MOWNRMGZQaHdIRHg2RWo0OFBQdnZzTTRPMmtwSVMvamc5UFIxaXNSZ0NnUUNabVpuWXRtMGJObS9lakZXclZtSFVxRkUxNXEyNnQ3cmVpaFVyY1Bqd1llemR1L2VwWW40ZWVIcDZpaVFTeVE1OVl2eUREejVBV0ZnWVh3MkFOTDRPSFRwQUtCU0NNZVp0N0ZnSUlZUVFRZ2doaEJCQ0NDRjFvNVhqaEJCQ3lETm1ZbUp5SURVMUZUS1pMRWVyMVc2M3M3TmJGQmNYVjk2VU1TUWxKY0hkM1IwY3gySEhqaDI0ZWZNbVFrTkRhKzJiazVPRG9LQ2dldWM4ZHV3WWJ0MjZoYWxUcHdJQTdPM3RFUkVSVVdmLzRjT0g4OGQzNzk1RlRrNE92THk4NE9ibWhvcUtDb05rZTNoNE9ENy8vSFBrNXVZaU1qS1NUNExyeTZmZnZYc1hiZHEwd2E1ZHUrcC9lQURkdW5YRE45OThnMy8vKzkrd3NyTENpQkVqR2pUdU9TUXdOemVQNGpodXRMbTVPWllzV1lKQmd3WVpPNllXejhURUJGWldWaWd1THJZemRpeUVFRUlJSVlRUVFnZ2hoSkM2VVhLY0VFSUlhUUtNTVhBYzV5UVFDRDU3K1BEaFp6S1pMQS9Bbm9jUEg4NVBUVTB0ZXRiM1AzSGlCR2JPbkFrQWtNbGsyTEpsQzFxMWFnV2dNaGsrYmRvMDdOdTNEd0tCQUU1T1RqV1N6dnF5NmpxZERrcWxFcGFXbHJoNjlTcEVvcjhYeEJjVUZQQ0o4dnBvdFZvc1hib1VXVmxaY0hWMXhmTGx5dzFXZkh0N2UyUE1tREZRcVZRWVBudzRQdmpnQXdCQXg0NGRNWEhpUk15Yk53OWlzUmdUSjA3RW1UTm5HblRQdm4zN1l1SENoVml5WkFrc0xTM2g3Ky9mb0hIUEU2bFV1b3pqdU5GMmRuYll1SEVqWG43NVpXT0g5TUl3TnpkSFVWR1JyYkhqSUlRUVFnZ2hoQkJDQ0NHRTFJMlM0NFFRUWtnVCt5dFIzaHJBREZ0YjJ4a1NpZVNoUUNENFdhZlR6VXRNVEh6d0xPNzU4Y2NmNCtPUFA2NjF6Y25KQ2Z2MzcrZlBjM0p5RUJnWVdHdmZvVU9IWXVqUW9UQTFOWVc1dVRuQ3c4TU5WcG1yVktvNll5Z29LRUJRVUJBQ0FnSVFGQlNFNk9qb092dU9HREVDNDhlUHI3VnQzcng1bURkdkhuOCtjZUpFQUVDUEhqMGdsOHNOK2xhL05uTGtTSXdjT2JMTyt6N1BwRkxwMndBV21KaVlZT1hLbFpRWU40NW10WDBDSVlRUVFnZ2hoQkJDQ0NIRUVDWEhDU0dFRUNOampMWGlPQzZJTVJZa2xVcExBQndXQ29WenpwOC9uMkdNZURadjNveWVQWHNhWEV0S1NnSUF6SjgvSC9Qbnp6ZG8yNzU5ZTVQRlJtclh1M2R2TjYxV0d3bFUvaGxKSkJKamgvUkM0VGdPQlFVRkFGQmc3RmdJSVlRUVFnZ2hoQkJDQ0NGMW8rUTRJWVFZV2lTVlNoYzE0Qm9oejRvMWdBbGFyWGFDVkNwVkF2aTlxUU9vbmhpdjY5cUxUaXFWY3ZYM2VqU080K0lTRXhNSFB1MDhXcTAyRklEbDBLRkRNV2JNbUtlZGpqeW00dUppcU5WcU1NYnlqUjBMSVlRUVFnZ2hoQkJDQ0NHa2JnSmpCMEFJSWMzRUJRQWx4ZzZDa0Zyb2pCMUFVOUtYUWJlMHREUjJLRTJDTWVidjdlM2Ric0tFQ2NJbm5hTjM3OTV1QUNhYm1wcldXVHEvcWFTbnArT25uMzR5YWd4UEtpOHZEektaN0luR1ptUlVGbm5RNlhUWmpSa1RJWVFRUWdnaGhCQkNDQ0drY2RIS2NVSUlBYUJRS0g0QllHUHNPRWpEU1NTU1Z4aGo1d0hJRlFyRks4YU81MUVlWjRVeFk2eVk0N2pEWm1abS80NlBqODk2M1BHazZTZ1VDdlkwNC9WL3JpWW1KZ3RUVTFQSHlHU3kvVHFkYmwrclZxM2k0dUxpTkEyZFI2UFJCREhHbUwrL1A1eWRuUnMwUnFmVElUazVHYi85OWh0bXo1NE5FeE9UR3UxcjFxeEJURXdNT0k3RDJMRmpNV3ZXTEREMjZFZmV2Mzgvc3JLeTZ0d3Z2aW1scEtRZ09EZ1lwMDZkZXVZdlcxeTVjZ1VBd0JoTGVxWTNJb1FRUWdnaGhCQkNDQ0dFUEJWS2poTkNDQ0hHVndqZ1o0N2pQbE1vRkErTUhjempxcWlvd08rLy80NGhRNGFBTVlZOWUvYmdqVGZlZ0xXMWRZUG51SGJ0R3JadTNZckZpeGZEM053Y1o4K2VoVmFyUmI5Ky9aNWg1TTBIWTh5SjQ3aHBqTEZwRHg4K3pKZEtwUWNZWS9zZVBueDRMRFUxVlZYUDhBRUFNR2pRb0FiZmI5aXdZV0NNSVRjM0Y3Tm16YXJSL3AvLy9BZW5UNS9HcmwyN29GUXFNWFhxVkxSdjM3NUd5ZmFVbEJUTW5EbVRQeThwS1lHMXRUWDgvUHpxdlBlSkV5Y2FIT2Z6UXA4Y0IwREpjVUpJczFiZnkxRjVlWGtJRFEzRjJiTm5JUktKTUg3OGVFeWZQcjNPbDZPYThrVWt2YXBWUHVSeU9SOERBRERHWUdOamcyN2R1bUg4K1BFSUNBaW9FV3RWblRwMVFsUlVWRk9FVFFnaGhCQkNDQ0drbWFEa09DR0VFR0ljZVFLQllGZGhZZUVYcWFtcFJjWU81bW1FaElSQXBWSmg2TkNoQUFDMVdvMlRKMDlpeElnUk5mb2VQMzRjbXpadHd1M2J0OUdoUXdjd3hsQmNYSXpEaHcvanBaZGV3aGRmZklGdnZ2a0d1M2Z2UmtoSVNGTS9TclBBR0hNQThCN0hjZS9aMnRvV1NTU1NYeGhqK3hoalIrUnl1YktXL2owQW9IdjM3ZzIreDlxMWE2RldxMnNrQ2ZUMjd0Mkw2ZE9uOHl2UjMzcnJMZnp2Zi8rcmtSenYwYU1Ibit3K2MrWU05dS9majVVclZ3S29UTUNjUDM4ZVBqNCtEWTZyS2Nsa01vTVhPRGl1c2tCRDFjUytUcWVEZzRNRERodzRVT2M4SE1jaElTRUJBQ0FRQ000L28zQUpJYVJSMVBkeTFLZWZmb3EyYmR2aTBLRkRlUGp3SVdiUG5nMnhXTndzS29Mb2JkdTJEY0hCd1lpUGp6ZTRmdXJVS1ZoWVdLQ3dzQkRuejUvSHVuWHJjUExrU1h6MTFWY1FDQVFHL1Y2VTdWc0lJWVFRUWdnaGhOUkVlNDRUUWdnaFRZRGpPSEFjbDhOeDNEZTJ0cllXQ29XaXpZVUxGMlk5ejRseG5VNkhiNzc1QmtlT0hFRjZlam9tVFpxRVNaTW1ZZDI2ZGRpeFl3ZC9ydi9Jejg5SFFFQUFvcUtpWUdkbmg5MjdkL09ydFNaTW1JQkRodzdoMnJWckdEZHVISzVmdjQ3Smt5Y2IrUW1iQlZ2RzJHUUEremlPZXlDVlNuK1NTQ1NUZkh4OGJLdjBzUVFBUjBmSEJrL3E0ZUZSWjF0ZVhoN3UzYnVISGoxNjhOZTZkKytPR3pkdTFEbEdvOUZnNjlhdCtPeXp6L2hyNWVYbG1ERmpScTM5ZCsvZWpTRkRoc0RYMTVkUHBxZWtwRUFtaytITW1UTVlQMzQ4ZkgxOThmSEhINk93c0pBZmQrN2NPVXllUEJrK1BqNFlOV29VbnhqUmo0MkppVUZBUUFBL1oxWGg0ZUVZTW1RSXZ6ODRBQncrZkJnblRwekFpUk1uc0gvL2ZnRGd6MCtjT0lIdnYvKyt6bWZXdTNIakJ1N2V2UXNBTnk5Y3VIQzkzZ0dFRUdKRWE5ZXVyZlh2U0FDNGMrY09MbCsrakU4Ly9SUzJ0clp3YzNQRGh4OStpSjkvL3JtSm8zeHlqREhZMjl0anlKQWgyTDU5TytSeU9hME1KNFFRUWdnaGhCQmlnRmFPRTBJSUljK1lScU1aM2JWcjF5Tjc5KzZ0TUhZc2pVV3BWR0xCZ2dVb0x5OEhZd3dpa1lodnEzNE9BTU9IRDRlRGd3TUNBd01CQUFVRkJaZzBhUktBeW1UczBxVkwwYnQzYndDQXI2OXZqZFZnTGR5SERleG5DV0FjWTJ5Y1dxMkdWQ3I5QmNBK3hwajZyNWN2R2lXWTNOeGNBSUNEZ3dOL3pjN09Ec1hGeGREcGRBYXI3L1MyYk5tQ29LQWdpTVhpZXVmUHpNeEVXRmdZTm03Y0NDOHZMOXk2ZGN1Z1BTWW1CaEVSRWRCb05QamtrMDhRRmhiR1Z4RW9MUzNGd29VTDBibHpaNnhidHc2aG9hR0lpWW5oeHlZa0pPRGd3WVBnT001ZzNxaW9LRVJIUjJQTGxpMXdjM043dkM5SVBmUXI1em1PK3dVQS80ZWczMVBlMkRpT3V5S1ZTbzBkQmdCYzZkU3BVNCs5ZS9kcWpSMElJUzh5RHc4UHBLU2sxTnFtVWxYdTRsRzFoTHE5dlQzUzB0SWFQUCs1Yytld2V2VnFwS1dsUVN3V1k4R0NCZkQxOWNYTW1UUFJwazBiTEY2OG1PODdZOFlNdlBUU1M1ZzNiMTZkNDU2R3JhMHQvdkdQZjJEZnZuMllPSEhpVTgxRkNDR0VFRUlJSWFUbG9PUTRJWVFROG93bEp5ZkhKQ2NuR3p1TVJtVnVibzVPblRyaFgvLzZGOGFPSFl2dDI3ZnpiY09IRHpjNHJ5b3FLZ3BaV1ZtWU4yOGVmdnp4Ujc2L1BqSCtJdUU0N2h4anJNL1RUTUVZNDNRNjNVM0dXT3VNakF4MDZ0VHBxZVBTYWl0emwxV1Q0QUtCb003OVpoTVNFaEFaR1luejU4L2pxNisrd3VuVHB3M2FxKzczZXZ6NGNaaWFtb0l4aG52MzdxRlBuejd3OVBRMDZEOTkrblErTVI4Y0hJeGx5NWJ4YlFNSERrUjVlVG5TMHRKZ2JXMk5yS3dzYURRYXZ2M2RkOStGbFpXVndYekhqeC9IaGcwYnNINzkra2I1K2xTbDArbHc2TkFoL2VuQlJwMjg1ZWwyL2ZwMVp3Qlp4ZzZFRUZJN2QzZDN0RzNiRmhzMmJNRGN1WE5SWGw2T3JWdTNvcUtpQWxxdEZrS2hzTjQ1Nm5xSjZjMDMzOFRYWDM4TnRWb05VMU5UNU9YbDRmejU4NWd6Wjg0anh6MnRMbDI2NFBidDI5RHBkRTg5RnlHRUVFSUlJWVNRbG9HUzQ0UVE4bWpNMjl2YlVTQVFkREF4TWJIVDZYUm1BRVFBU25VNlhiNU9wOHZ0MnJYckhWb0pSMTQwQW9HQTM2dTBvS0FBUVVGQmZGdjFjNkF5QVQ1eDRrVEV4c1ppNWNxVjBHZzAvQ3B5b0RLcCtmRGhRd0NWZTVhUEhqMGFiZHUyeGFaTm01cmdhWXdqTVRIUkJ3Q2tVdWttTkd6MXVKSXhka2luMCsyenRMVDgzNWt6WjRvQlFDS1I5QURRKzhLRkM0MlMvTFcxcmF6WS92RGhRejdSWEZoWUNEczd1eHFyeHE5ZnY0Nk5HemZ5U1llbFM1ZitIYXhTaWY3OSsrUDQ4ZU1HWTV5Y25MQnMyVEtzV2JNR08zZnV4UHo1OHlHUlNQajJxcXZQSFIwZG9WUXErUlhyNjlhdFEweE1ETHk5dldGbVpnWUFCZ21QZHUzYTFYaWVOV3ZXWU1pUUlUV1M4RURsZjVkNmo5cHp2QzduejUvSG5UdDNBT0IyWW1LaXdZTXFGSXJhM3lab0lsS3A5Q3FBcm95eGJuSzUvS294WTVGSUpQY1lZMDRpa1lpK1Z4TFNqQW1GUXF4ZXZSb2hJU0VZTkdnUVhGMWRNV0xFQ0Z5OGVMRkJpWEdnN3BlWS9QMzk4ZlhYWHlNK1BoNERCZ3pBcjcvK2loNDlldkRmdCtvYVoyTHlkTCt5MEdnMEVBcUZCdCsvK3Zmdnp4OVBtalFKYytmT2ZhcDdFRUlJSVlRUVFnaDV2bEJ5bkJCQ3F1alZxNWNkWTJ5WVFDRG95M0djTHdBdkFPWUFhcXc0RVFnRUVBZ0VTRXRMSzVOS3BYOENVRERHWWlzcUtvNmxwS1FVTkgzMGhCaUh2YjE5ZzFlTysvbjVZZUhDaFVoSVNPQ3ZCUWNIWTl1MmJmeTVyNjh2RGh3NDhNemlmYzRVb1hKRjhqN0cySzl5dVZ4WlM1K0RBT2JFeE1RZ01EQ3d6aFhlRGVYaTRnSWJHeHY4K2VlZmNIRnhBUUQ4K2VlZjhQTHlxdEUzT3pzYkgzMzBFYVpObS9aWTl4ZytmRGdHRFJxRXRXdlg0clBQUGtOc2JDemZWbEpTQWt0TFN3QkFlbm82eEdJeEJBSUJNak16c1czYk51emR1eGZ1N3U2SWo0L0hyNy8rYWpCdmJjKytZc1VLZlBMSkoralNwUXNtVEpqQVgvZnk4a0pFUkFTZlpNL0x5OE9RSVVQNE11bEE1ZjY3NjlldnIvTTU5dTNicHovY0FvQ1dKUkpDbm51ZE8zZkcxcTFiK2ZQOSsvZWpRNGNPZGZiWC8zeXNUMkxYOVJLVFNDVEMwS0ZEY2ZUb1VRd1lNQUNIRHgvRzIyKy96YzlUMzh0UFR5b2xKUVVlSGg0RzEwNmRPc1YvbnlHRUVFSUlJWVNReDJBaUVvbTZWRlJVWEtsNjBjek1ySk5LcGNvRFVHaWt1TWhqb3VRNElZUUFUQ3FWdmdIZ1BRQnZBRERUcnlBVUNvVVFpOFZ3Y25LQ2pZME5oRUloR0dOUUtwVW9MQ3hFYm00dTh2THlMQURJQU1nNGp2dkExTlJVSjVGSWpnZ0VnZzN1N3U1SGFGVTVhZW55OC9QNS9jT0J5djJwcTU3cnJWNjlHcG1abVFabHNBRVlKTVlKQUNBUHdBR0JRTEN2c0xEd3Q5VFVWTldqT2ljbUpwNlVTcVdKVjY5ZWxady9meDU5K2p4TnBmYktGMzlHalJxRnlNaEk5T3JWQzBWRlJZaU9qalpZRmE3bjcrLy8yUFBmdlhzWE9UazU4UEx5Z3B1Ykd5b3FLZ3oyU3c4UEQ4Zm5uMytPM054Y1JFWkdZdFNvVVFEQS8zZHo5KzVkdEduVEJydDI3V3JRL2JwMTY0WnZ2dmtHLy83M3YyRmxaWVVSSTBZQVFKMHZjRlRWdm4xN2ZQUE5OM1cyVnlraC8ydWRuUWdoNURrV0d4dUxBUU1HMU5uKzRNRUR0R3JWQ2lLUnFONlhtTjU4ODAxTW16WU4xNjlmUjBaR0JnWVBIZ3dBRFhyNTZVazhlUEFBZS9ic29aWGhoQkJDQ0NHRWtFYmg0T0R3bG9PRHc3dXBxYW1qcWx4dTA2MWJ0NlNyVjY5Nmw1ZVgxMGlPaTBRaXo3WnQyLzYvOVBUMEtmcHJFb2xFazVpWVNQbFpJNkl2UGlIa3VlTHY3MitTbjUvdkpoQUlXZ21GUW1zQWxnQ1VITWNWTWNZSzNkM2RzeDRuR1MyVlNvY0JXSTdLNURaTVRVM1JyMTgvK1BqNHdOdmJHMTI2ZEttM2pHUnhjVEZ1M3J5SlM1Y3U0ZHk1YzVETDVZS3lzcklSSE1lTnVIbno1bldwVkRwSG9WRDhEd0QzeUlrSWVVNXQyYklGM3Q3ZS9QbklrU1B4eXkrLzFObzNNaklTQUF4S3F0KzVjd2VXbHBiOEtxNktpZ3FNSERrU0FEQmx5aFNEbFdVdEZjZHhPUUNpQWV4cjFhclZpYmk0T0UxOVk2b09CN0FDd0o1dnYvMFdPM2Z1aExtNStTTUh5R1F5L3RqWDE1Yy9sc3ZsQUlDWk0yY2lKQ1FFbzBlUGhvMk5EVDc4OEVPK1gwNU9EcVpObTRaOSsvYlZLTFBlRUZxdEZrdVhMa1ZXVmhaY1hWMnhmUGx5Z3hYZjN0N2VHRE5tREZRcUZZWVBINDRQUHZnQUFOQ3hZMGRNbkRnUjgrYk5nMWdzeHNTSkUzSG16SmtHM2JOdjM3NVl1SEFobGl4WkFrdEx5eWRLNnRmR3o4OFBSNDhlQldOc0RBQjVvMHhLQ0NGR2xKU1VCSGQzZDNBY2h4MDdkdURtelpzSURRMnQwUzh2THc5bVptYjQ2YWVmK0NSM2ZTOHhlWHA2d3RuWkdXRmhZUmcrZkRpL1F2eEpYMzZxRGNkeEtDZ293Tm16WjdGKy9YcTg4Y1liR0RwMDZCUFBSd2doaEJCQ0NHbDVwRkpwZzM1UFgxSlNjdWI2OWV1djZjL0ZZdkZuWm1abW5ieTh2RzREZ0VhanlTOHVMajdDR0RQcjNMbXp3WFo3TjI3Y2VGMmxVcVU1T0RpOG9kUHBpaHIxQWFycDFhdFhTZlZyRnk5ZXRBWXFuMVdqMGVRQkFHUE1WQ2dVMmw2N2RxMVhhV2xwMHJPTXFia3o2bDZJaEJEeUtQNysvaWFGaFlVU2dVRGdEMkFBQUE4QUhmSG9GM3NxQUtRQnVNUVlpd053WEM2WFgwTzF4TFNucDZlMXVibjVlbzdqM2dVQVYxZFhCQWNIWS9EZ3diQ3hzWG1xdU12S3luRHMyREhzM2JzWGx5OWYxbC8rbjVtWjJidng4Zkg1VHpVNTRVa2trbGNZWStjQnlCVUt4U3ZHanVkWjB2L0FwazljTmhkejVzeEJSa1lHZjY1U3FaQ1ptUWtBc0xTMFJOdTJiUTM2Ly9qamp4ZzZkQ2dFQW9GQkdlMnhZOGRpNTg2ZGZITGMxOWNYOGZIeFRmQUVUMGFmV0c2c1BhVzl2YjNiZGUzYTllNVRWcGxnVXFuMElJQTNBZ01EOGZubm56ZEdhQTBtazhsdzdOZ3hUSjQ4dWQ2K2h3OGZydlY2U2tvS2dvT0RqVmJ1Vmw5Vy9YSCtQMHRPVHNaNzc3MEhBQStLaW9yYzZsdmwzNVNhNDU3alFxR3c3Zm56NSs4Wk14WkNubmRQK3pOQjFaZWpxdExQdDNidFd1emR1NWZ2TzJmT0hMaTV1UUV3ZkRscS92ejVPSG55SlByMzc0OUZpeGJCeXNvS0FCQVdGb2I5Ky9mekx6R0ZoWVVoUGo0ZUlwRUlBTEJqeHc2c1hyMGF1M2Z2UnBjdVhmajcxemV1cm1lUXkrWDg5dytnY25zTlcxdGJlSGw1WWVMRWllamJ0eS9mdDJxL3F1TGk0cDc0NS8vWnMyZnJxNGlNVWlnVXRiOFpTTWdMU3YvM1ZXUDl6RXdJSVM4YStuY1VJWDk3Qmo5WEdPUVh6TXpNT25oNmVxWXFGQXJUYXYwNEFGb0FjSEJ3ZU4vT3ptNU1mbjcrRDJWbFpWZFZLdFUxYzNOejk1ZGZmdm44alJzM0pBNE9EaDltWldWOWc4b3RFbmtlSGg3bjh2THkvdE8yYmR2Ri9NMU5URnJyRTlaNk4yN2NrSlNWbFdYZzZZbTl2YjB2SlNjbml3RkFJcEdVSnlZbW1nTkEyN1p0djNCd2NIai84dVhMSGdEVWpYQ3Y1eGF0SENlRU5EZXNWNjllcndnRWduZUxpNHNuQ3dRQ0IzMkRyYTB0NStibXhseGNYR0JyYXd0emMzT1ltcHFpckt3TUpTVWx5TTNOeGUzYnQwVTVPVG5kQUhUak9HNENBRWlsMGo4Wll4RWlrV2hIZkh4OHZrd202OFJ4M0dHTzQ3cFlXbHBpOXV6WkdETm1ETDlYNHRPeXNMREFxRkdqTUhMa1NKdzhlUktyVjYvR25UdDMzbENwVk9la1V1a29oVUp4cGY1WkNHbitWcTFhQmFCeVQ5Qmp4NDVoKy9idFdMSmtDVFpzMklCUm8wYWhvS0FBNzcvL1BweWRuZmt4TTJmT1JFUkVoTEZDYnBhU2s1TXprNU9UbjNZYVRxdlZmbWhpWXZKblZGU1ViZWZPblRGdTNMakdDSzlCMnJWckIzdDcrem9UMzg4RGMzUHp4LzZhOWVqUkExMjdkc1cxYTljY2JXeHNBZ0E4djE4QVFzZ0xvYjZrK3NjZmY0eVBQLzY0MWpZbkp5ZnMzNzhmQU9yY2NtTGV2SG1ZTjI4ZWZ6NXg0a1NEOWlsVHBtREtsQ25WaDlVN3JxcnF6OUNqUjQ4R3ZTelEwSDZFRUVJSUlZU1FGcytnWWlOalRGdmJkVDJSU05UTjFkWDE2K3ZYci9jek16UHIwcUZEaCsrdlg3L2UzODNON1lmNzkrK3ZLU3NydXdPQWRlelljZVB0MjdmL29SOW5abWJXMWRMU1VuYjE2dFYrRHg0OENOZGZsMGdrbXVUazVEYU45VER0MnJWYm5aK2YvNjFTcWN5MnRyYjJVQ3FWS2JWMEU3UnUzZnFmbVptWmMvR0NKOFlCU280VFFwb1JxVlFhQU9CckFENEFZR2RueDczKyt1dVFTcVhvMWFzWG5KeWNHdlJtV0VsSkNaS1NrbkQyN0ZtY09IRUNXVmxaM1RtT1c2MVNxWlpLSkpJdEFONEcwTTdEd3dNclZxemdWOE0wTnNZWS9QejgwTHQzYnl4ZHVoU3hzYkdkQVB6cTQrUFRPeUVoSWVlWjNKU1FKcUxUNlhEMTZsV2NQSGtTY1hGeDhQSHh3WVlORzlDcVZTdHMyclFKMDZkUHg5V3JWeEVTRWdLaFVBaC9mMzhNR0RBQWI3MzFGaUlpSWd6S3FtZG5aeHZ4U1ZxT3BLU2tMSmxNTmdIQS8wSkRRMDJzckt3d2JOaXdKcm4zZ1FNSG11USt6NUtWbFJVV0xGandXR01ZWTNqOTlkZHg3ZG8xQUJnRlNvNlRCcEJJSkFtTXNUN0dqb01ZNGpndUxqRXhjYUN4NHlDRUVFSUlJWVFRMHJ4VVZGVGNTVTlQRDFhcFZHa3FsU3BOcDlOVkFFQm1adWIvS3lzcnV3ckFxYkN3Y0plWm1WbHZHeHVidnNYRnhYOEFnRmdzbnNseEhBZEEzYU5IRDc0Q0JHTk1XUFU4TlRYMXpiS3lzbk5QR3A5YXJVNTNkblplZi9QbXpiZXNyS3o2bHBhVy9sRzlqNTJkM2VpeXNySXJoWVdGMFU5Nm41YUVrdU9FRUtPVFNDUWRBR3dCTUJnQSt2WHJoN2ZmZmhzK1BqN3NTVlp6VzF0Ym8xKy9mdWpYcng4Ky9mUlRKQ1FrNEwvLy9TL2k0K050R1dOek9JNkRwNmNuTm0zYTFDU2xleTB0TGZIMTExOERBR0pqWTkzVWFuVVVBSC9RSHVUa09hWlNxUkFWRllWZXZYcmhoeDkrNE11cEFvQllMQVlBZUhoNFlOMjZkYmgrL1RvT0hUb0VMeTh2T0RnNG9HL2Z2dmp5eXkvNS9oczNialNvM0xCbzBhS21lNUFXUmk2WEg1WEpaRUVjeC8zM3l5Ky9oRWFqNGZkdmIrNmUxeFY5L3Y3KzJMQmhBeGhqSTR3ZEMzaytVR0s4ZVdLTStSczdCa0lJSVlRUVFnZ2hUVUtJS3R0T2N4d24vT3V3ZWpKQ3Y1SzhWS1BSNUhwNWVkMW1qSWtZWTJZQ2djQkNJQkNZNjNTNlVxMVdXOHB4bkZLcjFaWlVWRlRjS1M0dUhnbkFzVldyVnFQMUU2V2twUENsTlNVU2lhYnErZFBLeWNsWjQrSGhNY25Cd2VGdE96dTdOKy9jdVRPbmVoOGJHNXRCWldWbFQxMjZzcVdnNURnaHhLaWtVbWtnWTJ3THgzRzJ2WHIxd3V6WnMrSHQ3ZDFvOHdzRUF2ajYrc0xYMXhkLy9QRUgvdS8vL2c4T0RnNElDd3RyMGoxdEJRSUJsaXhaZ3N1WEx5TTdPM3VBUkNJSlNFeE0vSzNKQWlDa2tWbFlXR0R4NHNXMXRrVkdSaHFjdi96eXkzajU1WmY1ODZxSmNRQ1lQbjI2d1hsVHJYWnVxZVJ5K1k5U3FkUmVwOU9GTDFxMENMZHUzY0pISDMwRWdVQmc3TkFNbEplWHc5emMvSm5mSnlFaEFUNCtQczlzZm5kM2Q5amIyNk9nb0tDRHI2K3ZRM3g4ZlA0enV4bHBVWjdIbDBGYXFycjI0U2FFRUVJSUlZUVEwdkwwNk5FajNkVFUxTFg2ZGFsVWFsQnV2T29lNTBxbE1qazFOVFdndkx5OERJQVNnRW9pa1JSZHZIalJwclo3dUxtNUxjckx5NHR3ZG5aZTNNamgxMGFYa1pFeHRWT25UckZhcmZaaFdWbloyZW9kTWpJeTVucDRlSnhXS3BYbkNnc0w5emRCVE0xYTgvb3RLU0hraFNLVHllWUQyQ01RQ0d4bXo1Nk5MVnUyTkdwaXZMcStmZnZpcDU5K1FrUkVCRnExYXZYTTdsTVhNek16dlB2dXV3QUF4dGlNSmcrQUVQTENVQ2dVNnptT213QkF0VzNiTnN5Yk53OGxKU1Y4KzVreloxQlVWTVNmNjNRNkxGdTJyTTV6dmRMU1VzeVlNVU5mUnZ5UmNuSnlrSldWQlFEdzgvTURBS1NscFNFM054ZEtwUkwrL3Y2b3FLaW9kZXpwMDZjYjlKd0FvRmFyOGRWWFh5RW5wL2JkS2o3NTVKTmFyLy95eXk5NCtQQWhmMzdqeGcyVWxaVkJwOU1oS0Npb3dmZG5qUEV2ZjZoVUtzOEdEeVNFRUVJSUlZUVFRZ2doVFM0bEphV2RRcUZnK284Ly8venpKYUF5R1Y3MW85cXdpdkx5OHBzQTdnSjRDTUJjcDlPVlZKOWJUNnZWNXQrOWUvYzdBSEJ6Yy92TzI5czdWLy9CR0JOV1BaZEtwVG9BRmsvelRLV2xwUmRWS3RYMTh2THlhNmk5WW0xWlZsYldiR2RuNTRWUGM1K1dnbGFPRTBLTVFpYVR6ZWM0N21zTEN3c3VQRHljOWVyVnk5Z2hOWWsrZmZoS3FtT2xVbWtNZ0k0QTJnTXdSMlU1RnhNQUpRQXkvL3E0eW5IY0NhMVdlekk1T2ZsKzAwZE1DSGxlSlNZbS9pU1JTTElZWXpGeGNYRnRBZ01Ec1dUSkV2VHUzUnMzYnR6QSt2WHJzWG56WnRqWTJJRGpPUHo4ODgvOHF2N3E1L3ByUzVjdVJXRmhJVjU2NlNXc1hMa1NQLy84YzYzM1BuMzZORTZkT29YWTJGaHMzcnlaSHg4U0VvS1BQdm9JR28wRzdkdTNoMGdrcW5YOEYxOThnUk1uVG1EczJMSFE2WFMxcm5vdkxDekU4ZVBIWVdKaUFnc0xDL3pyWC8vQ3BrMmJNSGZ1WElOK2FyVWFreVpONHMrbFVpbm16WnNIalVhRGFrOElCZ0FBSUFCSlJFRlV5Wk1uNDhzdnY4U3JyNzZLdVhQbll1dldyUkNKUkxoMDZkSmpmYTA3ZCs2TWhJUUVBUEFBY09xeEJoTkNpSkVwbFVxVWxaWHg1NHd4T0RnNEdERWlRZ2doaEJEeUlwSklKQW0wRGRWelNjTngzUERFeE1SanhnN2tXVEV6TSt2ODhzc3ZHNnprRUFnRUZrS2gwTmJiMnp1UDR6aDE5VEZWeTZablpHUjhtcEdSOGFuK1hDS1JhSktUazl2b3ozdjI3RmtFUVBVME1kcloyWTB4TlRWdEt4S0pPamc0T0FUbTUrZEhWZTlUWEZ3Y2IyWm0xdjFwN3ROU1VIS2NFTkxrcEZMcFNIMWlmUDM2OWF4bno1N0dEcW5KdUxxNnd0VFVGR3ExR2dCR1ZXMWpqTUhVMUJRVkZSWFdxRXl3ZUFBWXhCaWJhV0ppQW9sRUVpY1FDRFlBK0ZrdWw5ZjRoa3NJSWRVbEppYkc5K3JWcXpkamJHZE9UazYvYWRPbVlmTGt5Wmc1Y3lZdVhicUV1TGc0ZlBmZGQzei9nSUFBZy9FQkFRRTRkdXdZQkFJQlZxMWFoWlNVRkd6YnRnMGlrUWh6NTg2dGtZaXVhdXpZc1lpTGk4UGR1M2NCQUgvKytTZGVldWtseUdReXJGcTFxc0dWUXJadDJ3WTdPN3NhMS9XeE1zWXdmLzU4aElhR0lqazVHYnQyN1RMbzUrdnJXK01hQUl3Wk13YnU3dTRRQ29XNGZ2MDZzckt5OE5aYmIvSHQrdFh1QUxCdzRVSU1Iank0emhqdDdlMzV3d1k5RkNHRU5MRWxTNVlnS1NrSjJkblpjSEZ4NFQ4RGxYOWZIemx5aE8rYm1abUp1TGc0QU1DSUVTUFFybDA3QU1EbHk1Zmg2VmxaSU9QU3BVdnc4dkxpeCtUazVPREFnUU9OR25OS1NncUNnNE54NnRRcEZCY1g0OE1QUDBSMGRIU3oyeWFFRUVJSUlZUTBEa3FNUDdkTUFDd0cwR0tUNHlxVktyWDZIdUdkTzNjK3FORm9pb1JDb1hWYVd0b0VBTFdYUjZ3YkE4Q1ptWmwxNFRpdUhJQU9BQ3dzTE56S3lzb3lIbWNpTXpPenJ1M2J0OTl5OCtiTjhTWW1KdmJ0MjdmL0lUOC8veFFxVjdrRGdCVUFvWTJOelFDTlJuUHZNZU5za1NnNVRnaHBVajE2OUxBSEVBRUFYM3p4eFF1VkdBY0FFeE1UaElXRklUMDlIYTZ1cm5CeGNZR3pzek9zckt3Z0ZBckJHSU5HbzBGK2ZqN3k4dkp3N2RvMUpDWW00dno1ODhqSnlmSG5PTTZmTVhaSEtwVitwRkFvZmpIMjh4QkNtcitMRnkvZW5qQmhndC9ObXpmbmNSeTM5TWNmZnpTOWZmczIxcTVkQzhZWVJvMGFCYTFXaXo1OSt1RDQ4ZU1BVU9OODJiSmxTRWhJd0pZdFczRDY5R2s0T2pxaWYvLytqN3p2K1BIakFRQWZmZlFSbEVvbHZ3cjlqei8rd0tGRGh5QVNpVEJ5NUVpVWxwWkNyVlpqenB3NTJMRmpCd29MQzFGYVdvcUFnQURZMmRuaG4vLzhKNFJDWVozM0tTMHQ1UlBrQURCMTZsUVVGeGZ6N2RWWGp1L2F0UXU1dWJsSVNVbkJ3SUVEQVFBclZxekF3b1VMTVdiTUdQN1pUNXc0MGVDdnNiVzF0ZjZ3NmZmc0lJU1FCbGkwYUJFQUlEQXdFRkZSVWZ4bnZYZmVlWWMvcnY2aWxFYWpxZmY0V1hOeWNxcXpXZ2toaEJCQ0NHbFo1SEs1c1VNZ0RiUjU4MlpFUkVTQU1mWThKY1pyNUVVNWpoUFcxUWFnK2o5OHpOdTNiNzlPcTlXVzNiNTkreDl1Ym03ZmRlM2FOZTdXclZ2L3FxaW8rTE9oUWJpNHVDd1NpOFh6T0k1VDNiMTc5MnY5M083dTdyL241dWIra0pPVEU5cVFlU3d0TFYzYzNkMlA1dVRraEpTVWxKd0FnTmF0V3djN09qcU9lL0RnUVRnQWlNWGlkOXUxYTdkQm85SGtwYWVuZjlqUUdGc3lTbzRUUXBxVXFhbnBWd0RhQmdRRVlOaXdZY1lPeHlqNjkrLy95S1NTaVlrSnhHSXh4R0l4dW5YcmhqRmp4a0NuMCtIQ2hRdUlqbzVHYkd4c2V3QUhwVkxwWGdzTGkzK2VPWE9tdU03SkNDRUV3TjY5ZTdVQVZyenl5aXUvNm5RNnhSOS8vSUdLaWdxWW1aa0JxQ3g1L2loZHUzYkZqQmt6VUZSVWhKVXJWeUlzTEt6ZWUwWkhSeU05UFIwaElTSEl6czdHc0dIRDhNNDc3MkQvL3Ywb0xDekVrU05INE9qb2lDMWJ0cUNrcEFSdnZmVVd2M0xiejg4UHg0OGZ4OWl4WS9IRER6L3dLOGREUTBQNUpQaFhYMzBGb0hKRit1TEZpL0gyMjIralk4ZU9Cb254Mmt5YU5BbGZmUEVGRmk5ZWpKeWNISXdiTnc1Ly9QRUhaczZjV2U4ejFhWEtLa2JUSjU2RUVFS2VzY0RBUUdSa1pCaDhkbloyeHRxMWErc2MwN3AxYTBSR1JocGN1M3IxS2p3OFBBeXVCUWNIUDR1UUNTR0VFRUlJSWFSUlNhWFNPaXV5MXRaMjZkS2xiaFVWRlZjQk9EczVPVTEwZEhUOHRLaW82UGl0VzdlbUFKVWwwOXUwYWZPQmg0ZkhxWktTa2pNUEh6N2NWMUpTY2thbFVxV2g5cjIvQVFEWjJkbUxzN096RjFlN1hIN3IxcTBCSFR0MlBHWnFhdXFRbVprNXI3N25VU3FWK2ZmdTNRdkp6YzJOMEY5TFMwc2JCMENyUDc5Ly8vN0crL2Z2YjhaZnE5TUpKY2NKSVUxSUpwTlpjaHozSGdETW1qVUxqREZqaC9UY0VBZ0U2Tk9uRC9yMDZZTXBVNllnTkRRVVY2NWNtVkJlWHQ3Sng4ZG5SRUpDUW82eFl5U0VOSDhYTGx4SWxFcWx4UUJzL1B6OGNQYnNXUUNvYzE5dnZjREFRSlNWbFdINjlPbVlObTBhZXZmdWpkZGVlODJnVDFsWkdTd3NMUGp6dDk5K0d4Y3ZYc1NpUllzd1pjb1VkT25TQmRPbVRVUFBuajN4eWl1dklDMHREWTZPamtoTFMwUGZ2bjBiRkg5c2JDeWZIRis2ZENrQW9IZnYzZ2dORFVWNGVEamVlZWNkREJnd29FRnpyVisvSHJObno0YS92ei8yN3QzTHZ5andKSXFLaXZTSHVVODhDU0dFUEdNcWxRcHVibTRHSzhkSGp4NWRaLytnb0NBSUJBSUVCUVVaWEs4dE9mNG9GUlVWV0wxNk5RNGZQZ3kxV28wQkF3Wmd3WUlGZk5VTm5VNkgvL3puUDRpT2prWk9UZzVhdDI2TlZhdFdHY3hSdGNSNldsb2Fnb09Ec1hidFduejMzWGZJeXNwQzc5NjlzWFRwVXY1bHF0MjdkeU15TWhMRnhjVVlOMjRjdncxSWZiRVFRZ2doaEJCQ1dqYUZRdkhZU1Frek03T1h1M1hybGxoY1hIenM5dTNiVTBwS1NrNVdiYy9OemQyU201djdrN096OHdkaXNmamZkbloyZ1dscGFhTUFjQmtaR1RPcXo1ZWVuajYxcm5zcGxjcnNQLy84ODNVckt5dlBCb1pYWGpVeC9oYytNYTVVS3BQK09xVEVlQldVSENlRU5CbU80OTRHME1ySHh3ZnQyN2MzZGpqUExVOVBUMnpidGczTGx5L0h3WU1IcFJxTjVxUk1KdXNqbDhzZkdqczJRc2h6SVIyQUYxQzVSNnkrbEs1T3A2dXhyN2IrL05DaFE1ZzNieDdTMHRJd2Z2eDRpRVFpbkQ1OTJxQ3ZUQ2JETDcvOEFqczdPM0FjaDk5Kyt3MGZmZlFSVnExYWhTKy8vQklEQnc3RUs2KzhBaHNiRyt6WnN3ZW5UcDFDNzk2OWNlSENCY3lhTlF0QVpZbmVHemR1UUtWU0lTZ29DUGZ1M2NPNzc3N0x2MHhWWEZ4c2tNaFp2SGd4SkJJSnZMMjlzWG56WnI3ZnVISGphaTNGcnRWcXNXL2ZQZ0NBbDVjWGZ2NzVaNXc5ZXhiTGx5OEhVSmswRVlsRUVJbEU4UFgxaFVnazRzYytxc3g2UVVFQkFJRGpPRXFPRTBLYU5ST1R5bDhCVks4WTh2cnJyL04vNStsMGxiOHoyYjU5ZTYxekRCNDh1TTYyMml4ZnZoeVptWm5ZdlhzM3pNek1NSC8rZkt4YXRZb3Y5ZjdkZDkvaHhJa1RXTFpzR1R3OVBYSG56aDFZV0ZnZ04vZlJmNlhHeE1RZ0lpSUNHbzBHbjN6eUNjTEN3aEFTRW9MTXpFeUVoWVZoNDhhTjhQTHl3cTFidHhvY0N5R0VFRUlJSVlSVXAxS3BybCs4ZU5FQmdPb1IzUXJ1M2J2MzdiMTc5NzdGWC91SkEwQXRpV3ZrNStkSFZyOVd6ZDNTMHRLNzlmUnBrR3ZYcnZrMHhqd3REU1hIQ1NGTmh1TzRRWXl4RjdhY2VtTXlNVEhCb2tXTDBLcFZLK3pjdWZObEFEc0JqQWE5QVVZSXFRZkhjWGNZWTE0Y3g4SEp5UW14c2JFNGRlb1VmdmpoQjJ6YnRnM0EzM3VPeDhiR0FnQ21UNThPQndlSEJ0K0RNWVlOR3pZZ1BEd2NHUmtaaUkrUHg0WU5Hd0FBa1pHUkdEaHdJQ1pObWdRM056ZTR1TGpBMWRVVkdvMEdZOGVPUmRldVhXRmlZb0xseTVkajZ0U3AyTDkvUDUvb0RnZ0l3SUVEQjJyY1Q2ZlRJVG82R21QSGpvVkFJRUIyZGpiaTQrTnI5S3U2MmwycFZPTFlzV040NjYyM01IandZS2hVS3ZqNStmRkpjSmxNVnVzY3RibHk1UW9BUUNBUVhHL3dGNGtRUXBxWVJxT0JwYVVsZ01weTZZR0JnWHdieDNFNGZQZ3dBR0RuenAwRzQxNTk5VlYwNzk2ZFAzZHpjOFA3NzcvUG45KzllNWNmVzExQlFRRU9IVHFFSDMvOEVVNU9UZ0FxOXplZlAzOCtGaTFhaE9MaVl1elpzd2NiTm14QXo1NDlBUUR1N3U0QVVHOXl2T3IzcHVEZ1lDeGJ0Z3dBWUdwcUNzWVk3dDI3aHo1OStzRFQwN05Cc1JCQ0NDR0VFRUxJSXp3cU1WN2RvL2N2SkVaSHlYRkNTSk5oakhrRGVLd3lqS1J1akRITW5qMGJ0Mi9meHVuVHAwZktaTElQNVhMNVJtUEhSUWhwM2dRQ3dXbU80MGJvVndZQ3dKRWpSK0R2NzEvbm1NREFRUGo1K2VISWtTTU52cysyYmRzd2VmSmtSRWRIbzBPSERyaHk1UW9XTFZvRVcxdGJDQVFDdlBiYWF3Z0xDOE4zMzMwSG9QS2xuNWlZR0FDVmU0NjNhOWNPRlJVVkVBcUZmQUtudUxpWVAzWjFkZVhIM3JoeEErdlhyOGU0Y2VNQUFHcTFHcE1tVGFvUmswcjE5NzlqTGwyNmhGMjdkdkg3bk4rK2ZSdGlzYmpCejZlbjBXaHcrZkpsQU5BQVVEejJCSVFRMGtSS1NrcjRsNFEyYmRvRUFMV1dWZGRYRktsS3YrTDhjZDI3ZHc4Y3g5WDZkN0phclVaV1ZoYTBXaTI2ZHUzNjJITlgvVHZiMGRFUlNxVVNPcDBPVGs1T1dMWnNHZGFzV1lPZE8zZGkvdno1a0VnazljWmlhbXI2MkRFUVFnZ2hoQkJDV2haemMvTU81ZVhsNlkvbzBnYTFiNnZuQklDMlBuMU8xTDI1SkNHRU5DSlBUMDhSQUEraFVJaU9IVHNhTzV3V1F5QVFZTm15WmJDeXN1SUFMUEh4OGJFMWRreUVrR2J2RlBCM1NkMWp4NDRoSlNVRkV5Wk1xSFBBd0lFREg3a25lVzFLU2tyZzVlV0ZSWXNXNGVlZmY4YUNCUXV3WU1FQ0NBUUM2SFE2bEpTVUFLZ3NaVjZiZS9mdXdkSFJFVURsNnNHb3FDaWNQMzhlVVZGUmlJaUlRSHI2My85T1NVcEtna1FpNGN1cU40UkNvY0Fycjd6Q254ODZkQWcrUHJWWG12cnNzODl3Ly83OVd0dk9uajJyVDdvbnl1VnlaWU1ESUtTWlVpcVZ5TXZMNHoveTgvT05IUkpwSkhaMmRwZzhlWEs5L2FxWFhIOGErcFhkLy92Zi95Q1h5dzArVEUxTllXOXZEd0M0YytmT1k4K3QvejRDQU9ucDZSQ0x4ZnozcXVIRGgrUGd3WVB3OGZIQlo1OTkxcUJZQ0NHRUVFSUlJUzhHTnplM2NETXpNLzROWFFzTEN4OHJLNnNlQU5DdFc3ZTBSd3kxOS9iMnZnYkFxbnFEUkNKSnQ3UzBmTVhGeFdYSlU0UW1GSXZGL3daZ1VTVTJ0ODZkTy8vNnVCUFoyOXVQQW1EMkZMRzBhTFJ5bkJEU0pLeXRyYzNWYXJXSmhZV0Z3UjZ1NU9uWjJ0cmkvZmZmWit2V3JYUFVhRFFmQVFnMWRreUVrT1pMcDlOZFk0eXBPSTR6Q3c4UFIxSlNFdGFzV1FNcnF4by8xOWRMcVZUQzNOd2M5KzdkQXdDRGZiNWRYRnl3ZE9sU3JGbXpCcXRXcllLNXVUbXVYYnNHTHk4dkxGdTJESVdGaFZpMWFoVVdMbHlJb3FJaWpCMDcxbUR1cEtRa2RPclVxVUZ4eU9WeVNDUVMvdHpVMUJTN2R1MnEwYTlxV2ZXRWhBVDg0eC8vQUFERXg4Y2pPanJhb0pRd1k0eGZ1YTVRS0dCclcvdTdSL295NzR5eC96WW9XRUtlZ2s2blEzSnlNbjc3N1RmTW5qMjcxdFc4TjI3Y3dLcFZxNUNjbkF5UlNJU0ZDeGRpMEtCQkJuMldMRm1DcEtRa1pHZG53OFhGaGY4TUFHUEhqaldvRXBHWm1ZbTR1RGdBd0lnUkk5Q3VYVHNBd09YTGwvbHkxWmN1WFlLWGx4Yy9KaWNuQndjT0hFQktTZ3FDZzRNTjd0MnBVeWQ4K2VXWENBNE94cWxUcC9neTM0OURQKytUam45UjVlVGtJQ2dvcU41K3g0NGR3NjFidHpCMTZsUUFnTDI5UFNJaWFteVR4eHMrZkhpZGJVNU9UcEJLcFZpNWNpWG16WnVITm0zYUlDMHREWVdGaGVqVHB3K2NuSnd3WU1BQWhJU0VZUEhpeGVqVXFSTlNVMU5oYlcxZGI1emg0ZUg0L1BQUGtadWJpOGpJU0l3YU5RcEFaWm4zbkp3Y2VIbDV3YzNORFJVVkZkQnZKZktvV0FnaGhCQkNDQ0V2QnFWU2VhRnIxNjZuYnR5NDhXWlpXZGxaWjJmblR3c0xDMzhwTFMxTmVkUTRSMGZIS1VLaDBOYmIyenNkQU1yS3lpN2V1SEZqRUFEb2REcE9xVlJlYk51MjdaZU9qbzZ6SGp4NHNPNUpZck94c1Ftd3RiVWRrcHFhK2lhQUNtdHI2OUZxdFRyamNlZXh0N2NQTmpjMzczbjM3dDNsVHhKSFMwZkpjVUpJa3hBSUJHcWdzbVFoYVh5QmdZR0lpSWpnS2lvcWdnQ3NBTzFyUWdpcFEzWjI5bVJYVjlmYkFMb2VPM1lNNWVYbG1EWnRHb1JDSVV4TVRHQmlZZ0tOUmdNbkp5Y01HalFJSFRwMHdKWXRXMnBkT1I0U0VzSW4wWHg4ZkdCall3T2djalZmV0ZnWTVISTUvUHo4Y09EQUFSUVVGT0RNbVRPWU1XTUdMQ3dzc0c3ZE9saGFXbUxseXBYNC9QUFArVkxyYXJVYUlwRUlSNDRjZ1orZkh3RERjdXBBNVo3b2VqcWREdWZPbmF1MUREQlF1VEtkTVliQ3drSitYRUZCQVM1ZHVnU3BWSXJ2di84ZTI3ZHZ4OUtsUzlHaFF3ZCszR3V2dllaaHc0YnhjWm1ibTllWU95MHRUWjgwVkFPZzVEaDU1b1lOR3diR0dISnpjekZyMXF3YTdabVptWmc2ZFNxQ2dvTHdmLy8zZnlncEtUSFlUa0JQdjc5eVlHQWdvcUtpK005NlZmOS9DZ2dJTUJpcjBXanFQYTZ1ZWhJN0plV1J2MjhnejRpVGsxT05GNGYwWmRWMU9oMlVTaVVzTFMxeDllcFZnNWRaQ3dvSytFVDVrL2ptbTIrd1lzVUtqQjgvSG1xMUd1N3U3cGc5ZXpiZkhoSVNnalZyMW1ER2pCa29MUzFGeDQ0ZEVSSVNVdSs4M3Q3ZUdETm1ERlFxRllZUEg0NFBQdmdBUU9YM2lLVkxseUlyS3d1dXJxNVl2bnc1WDFta3ZsZ0lJWVFRUWdnaExWOWVYdDQyblU2bk1qYzM3MXhXVnBaaWEyczd3dGJXZHBpYm05dHF4cGpRMjl1Ykw1dCsrL2J0S1VWRlJZY0JpTVJpOFVkWHJsenBYRjVlbm01blp6ZmF3Y0VoK0s5dUFzYVlCb0FtTFMxdElwNTh4YlkyTFMzdDdXN2R1c1U3T0RpOGxaK2Z2OGZlM3Y0ZmxwYVdQVnExYWpXbWV1ZjA5UFRKRHg4K1BOcXJWNjhTclZaYldMM2R5c3JLcDAyYk50T3FYc3ZJeUpoVldGaTQvd25qYXpFb09VNElhUkxsNWVVdk04WW9PZjZNV0ZwYXdzL1BqeDA5ZXJTclZDcVZLaFFLdWJGaklvUTBUems1T1p0Y1hGeCtab3lsM3J0M3oyVFBuajNvMEtFRHRGb3QxR28xbitCaWpJRXhCbE5UVXo0eEhoRVJZWkFrWHJKa0NSWXVYQWloVUdpUVNMRzJ0c2JycjcrTytmUG44LzBkSEJ6UXFWTW5lSGw1R1pSQWYvWFZWeEVWRlFWN2Uzc0VCd2NqT3pzYmI3LzlOalFhRForVXM3R3hNVWpjRlJZVzR2MzMzd2NBUEhqd0FFNU9UdWpXclZ1dHo1dVFrSUN2di80YWpERitkWHFyVnEyd2ZmdDJPRGc0b0gvLy9oZytmRGhjWFYwTnhxMWV2ZnFSWDBlTzQvRHR0OS9pcjczYk44dmw4dHIybXlLa1VhMWR1eFpxdGJyR2FteTlEUnMyNExYWFh1UGJIN1dxT2pBd0VCa1pHUWFmbloyZHNYYnQyanJIdEc3ZEdwR1JrUWJYcmw2OUNnOFBENE5yZGNWSGpDc25KOGZnUmFPcWhnNGRpcUZEaDhMVTFCVG01dVlJRHc4M1dHVmUyMHNXZWdVRkJRZ0tDa0pBUUVDdEs5TWRIQnp3N2JmZjFqbmUwdElTOCtmUHgvejU4MnUweWVXVlA5TDI2TkdEUDlZYk1XSUV4bzhmWDJOTXUzYnRFQjBkWGV1OTZvdUZFRUlJSVlRUTB1STUyTmpZZUJRVUZPd0NBRWRIeDFuRnhjVy8zYng1OHkwQWtFZ2ttdVRrNURiVkJ6azdPODh1S2lxS2RYQncrR2RCUWNGaGEydnJnV3ExT3F0SGp4NzNBRUFnRUZqcGp3RWdKU1hGK1Fuaks3MXk1VW8vQU1WV1ZsYTloRUtoNWNXTEY2MEJRQ3FWY2dxRndoRzE3SG1la3BMUzdoRnpXb2hFb3BlRVFxRjFXVm5adVNlTXEwV2g1RGdoNUptVFNDVC9aSXl0QTREZXZYc2JPNXdXeTgvUEQwZVBIZ1hIY1g0QUtEbE9DS21MS2pFeE1WMGlrWVNwMWVyNVgzLzlOVFp0MmdTaFVHaFFGcjAyTXBuTTRGeS8wcncyQXdZTXFQVzZWQ3F0Y2MzSnlRa0E4T09QUC9MWE9JN2pFK2pIang4MzZHOW5aOGNuUHB5Y25MQjc5MjZEOXZqNGVQNjRmLy8rT0h6NHNFRzdRQ0JBOSs3ZEFRQmR1M2JGazlpeFl3Y3VYTGdBQUE5ME90MlhUelFKSVkvSnc4T2p6bFhYV3EwV2NYRnhXTE5tVFlQbVVxbFVjSE56TTFnNXJsOUZYSnVnb0NBSUJJSWF5Yy9ha3VPUDY5eTVjMWk5ZWpYUzB0SWdGb3V4WU1FQytQcjZBZ0IyNzk2TnlNaElGQmNYWTl5NGNaZzdkMjZOOGVIaDRZaUppY0VQUC93QU56ZTNwNHFsSmR1OGVUTjY5dXhwY0MwcEtRa0FhazFPYjkrK3ZjbGlJNFFRUWdnaGhKQ21ZR1ZsMWI1ang0NTdjbk56dDkyOWUzZXhUcWNyenNuSmVlUSs0V1ptWmwzYnRHa3pNelUxMVUrbjAxbDI3Tmd4d3NMQ29udFNVcEpIUmtiR1RBc0xpMWU3ZGVzV2YrdldyY0NTa3BLVGpSQm1NUUE0T1RsOW5wdWJXL2NlVjRaRTNidDNWekRHckVRaVVic2JOMjY4M3E1ZHUvOFRDb1hXSXBHb1UwbEp5WW1Ta3BLemxCeXZSTWx4UXNpekpKQklKTjh5eHVZQWdMKy9QNVl0VzJic21GcXNMbDI2NkE5bGorcEhDQ0VBWUc1dXZreWxVazI0Y09GQzUrKy8vNTR2Ujl0YzZCUGp6ZEhSbzBmMUNVaE9wOU45Y1BIaXhScWxxd2hwYXBtWm1WQ3BWTWpKeWNIbzBhTngvLzU5U0NRU0xGNjhHR0t4dU5ZeCtwZGJPTTV3TjViWFgzK2Ryd2J4VjNXRU9oT2xnd2NQZnVva2FtbHBLUll1WElqT25UdGozYnAxQ0EwTlJVeE1EREl6TXhFV0ZvYU5HemZDeThzTHQyN2RxakUyS2lvSzBkSFIyTEpsQ3lYRzYxRTlNVjdYTlVJSUlZUVFRZ2hwWmxRQXpQejkvYzNqNHVMS24yYWkwdExTaTZtcHFhKzZ1TGhzY0hSMG5OYTJiVnVEeEhqMXN1b0FjT3ZXclRlenM3TS9jM1YxWFYxZVh2NW5hV25waWZMeWNnV0Erd0FnRm92L1ZWUlVkTmpCd2VIOXAwbU91N3U3NzdlMS9mL3MzWGxjVk5YN3dQSFBIWVpGTnNGOUF4VjNVWlFaelNYM1hOSmN5aTFUUzcrVlpsbGFHWmFKQ3hxWnB1VytrbHVXbHFsSlZtNnBtTXBQbEVVVVYzQUJFVkhaZDVpWisvc0R1VEhzS0lyTGViOWV2Smk1OTU1eno0d0lkKzV6enZQWTlsS3BWRllCQVFGU1JrYkcxYnQzNzI0c1lmUE0wTkRRMSt2V3Jic2tQRHg4ZEhKeXN1L0ZpeGM3QUxLTGk4dnRLMWV1dlB5ZzQzb1dpZUM0SUFpUGhMT3pzNW1abWRrR1NaSkdBb3diTjQ3eDQ4Y1hXTE5XS0J0MTY5YkZ4TVFFdlY3dlV0NWpFUVRoeWVmcjY1dldwazJiNFFhRDRlanExYXV0cTFhdHlxdXY1aXRmSk9RaXl6S2JObTFpK2ZMbE9adW1CQVVGN1M3UE1RbENqcFNVRkNCN0pmQ1BQLzVJVmxZV24zLytPUjRlSHF4WXNTTGY4VHFkVGttN1hybHlaYU4wMjdJc0t4a1h0bXpaWXRTdWZmdjJTdVlGQUFjSEI2WE1BVUJVVkZTK2JBMmRPM2RXSHIveHhodjA2ZFBIYUgvMzd0MUpUMDhuTEN3TWEydHJJaU1qMGVsMG1KcWFJa2tTdDIvZjVvVVhYc0RaMmRtbzNhRkRoMWk1Y2lVclZxeWdRWU1HeGI5SndqT2hvQlRyZ2lBSWdpQUlnaUE4dXlSSnVpWExjdjJrcEtScVFQakQ5cGVXbGhZWkZoWTJDT0R1M2J2NVB6QVhJalkyZG9lVGs5TXZscGFXcnVmT25YTUZzTFcxN1dkalk5UHIzTGx6THM3T3ppZXRyYTI3Smljbit6ekl1TzZuZHJmUWFEUnBBSlVyVjM2dmN1WEs3K1UreHNYRjVSSWdBMlJtWmw2OWVQSGlDem43bWpkdmZsS3YxeWZXcmwxNzZlM2J0NytxWGJ2MlBBQVRFeE03WjJmbmN3QWhJU0VQbC9ydEdTR0M0NElnUEFvcUN3dUxYMlZaSG1SaFlZR0hod2M5ZS9Zczd6RTk4OVJxTlZaV1ZpUWxKZG1WOTFnRVFYZzZuRDU5T2xDajBReVNKR25mM0xsejFkSFIwWXdiTjA1TVpDckExYXRYV2JKa0NjZU9IUU13U0pMMHViKy9mOUdGeVFYaE1hcFFvUUlBNzczM0hyYTJ0a0IyN2U5UFB2a0VnOEdRNy85MWNuSXluVHAxQW1EMTZ0VUFCYVpWSHoxNmRMNXRoWlZUS015Ly8vNXJWUDg4YjJyNFpjdVc0ZTN0all1TEMrYm01a0QyaXZYcTFhc3pkKzVjbGl4WndwWXRXNWcyYlJxdXJxNUt1eVZMbHRDN2QrOThRWE5CRUFSQkVBUkJFQVRoMlNITDhsV2d2c0ZnYUUwWkJNZnZzd0JLdFFxOVVxVktReXd0TGR0ZXYzNjlINUJnYjI4L3lzSEI0ZnNyVjY0TUFCSnUzTGp4dnBPVDAyOWhZV0Z2cEtTa0hIellBZWF0ZmE3UmFPVGc0T0FtNUs4NUxnRUVCUVhWQSs0MWFkTGtlSHg4L0s3NCtQaGRBQzR1THZkRVVOeVl1UE1wQ0VLWjAyZzBjMlZaSG1Sblo4ZUdEUnRFWVB3eHNyQ3dRSlpsMi9JZWh5QUlUNCtBZ0lCRGtpVDFraVFwWnUzYXRYejg4Y2RFUmthVzZUbE9uanpKMEtGRDBXcTFaR1JrbEduZlJjbkl5R0R3NE1Gb3RWcSsvUEpMZHV6WXdZMGJOL0tsa0M1TVptWW14NDRkWThhTUdieisrdXM1Z2ZHN0twWHFaWDkvLzRYY242a3JDRThDQndjSExDMHRTVTVPVnJaSmtvUzV1WG1CRTE3czdPd1lPWEprc2YyVzlQL0xnN3A1OHlZYk4yNWt6Wm8xTEZxMGlBRURCaGp0Nzl1M0wzLzg4UWZ0MnJWajZ0U3BSdnUrK2VZYi92NzdiN1p2My81SXgvaThNUmdNSkNZbWx2Y3dCRUVRQkVFUUJFRVFjdXdDa0NScGVIRUhsbFN6WnMxT1dWbFp0UVJ3ZFhYTmF0R2l4Zlc4WHhxTnhuRC9jSXU2ZGV2K1dLTkdqZG1YTDEvdW5aeWNmSzVhdFdxZjFxcFZhMlpZV0ZqdnRMUzBrd0RKeWNtSGI5NjgrVUc5ZXZYV0FaWEtZSmptWkFmeGkySXF5N0x1L21zNmJHVmw5VkpXVnRhZE1qajNNMDJzSEJjRW9VeHBOSnJYZ1MvVmFqVUxGeTZrY2VQRzVUMms1NUZaZVE5QWVEUzBXbEZPWG5nMFRwOCtmY1RWMVZVclNkSXZ4NDhmYnpka3lCQjU5T2pSMHZEaHd3dXRWVndjV1phVjlNNUhqaHhSdHE5WXNZSlBQLzIwakVaZXRPWExsM1BqeGcwQTl1M2J4NzU5K3dDd3RiWEYwZEVSQndjSEhCMGRzYkd4UVpJa1RFeE1TRWxKSVNJaWdvaUlDTTZmUDA5YVdscE9kOG1TSkgxcllXSHgvZkhqeDVNZXl3c1FoRkpRcTlVTUhEaVE3Nzc3ampsejVwQ1ZsWVdYbHhkOSsvWXQ4UGpvNkdqR2pCbFRiTDhIRHg3azJyVnJqQjgvSGdCN2UzdldybDFiNlBHRm5hOHdPcDBPeUU3SFhxVktGYlp1M2Fyc2k0cUtJam82bWhZdFd1RGc0RUJtWnFaUnNMNVpzMmJNbnorZlR6LzlGQ3NySy9yMTYxZXFjd3ZaTGwyNnhLbFRwNGlJaUNBc0xJeXdzREI2OSs3TnRHblR5bnRvZ2lBSWdpQUlnaUFJNkhTNjdXcTEraHZnalRadDJpdzlmZnEwMzhQMFoyVmwxY3JNekt4dVNrcktsZnViOU9mT25hdVg5N2pXclZ2bnpENVBUMGhJMkpHYW11cVhtWmw1emRMU3NsWkNRc0tmZCs3Y1dRblkyTmpZdkppVWxIUWNxRkdoUW9YMklTRWhqUUJkaFFvVkhOTFMwaUllWkl3VktsU29VN2R1M2Q5dTNydzV0YWc2NW1abVpvMHlNek52UUhhSytJWU5HKzZJaUlqNHhNbkp5YnRDaFFyTkFkUnF0YjJ6czNNb1FFaElTTU1IR2MrelJnVEhCVUVvTTIzYnRuWFE2L1hyZ1h4cEw0VkhUNVpsNHVMaUFPTEtleXhDMlpKbCtZZ2tTZDNLZXh6Q2YyUlpmcWlMOENkUllHRGdEYUNqcTZ2ci8zUTYzZndOR3paVTNyUnBFMTI3ZHFWYnQyNTA2TkNCeXBVckY5bUh3V0FnTkRTVW8wZVBjdWpRSVM1ZHVwU3pLd1g0QXhqeDAwOC80ZWpveU5DaFF4L3A2L250dDkvNCtlZWZBWFRBYUtDaUpFbmRaRm51bHBpWVdQUGN1WE9jTzNldXVHNHlnUVBBYjFsWldidlBuajByZnI4SzVTcjNKS2tPSFRvb2ozUHFMMCtlUEprRkN4WXdZTUFBVEV4TTZOT25qeklaSlRvNm1na1RKckJqeHc1VUtoWFZxMWMzQ2tURGYyblZEUVlEcWFtcFdGcGFjdkhpUmN6TS9wdDNGeGV5TlI4SEFBQWdBRWxFUVZRWHB3VEt5MEs5ZXZVWU1XSUVibTV1Vkt0V2pSRWpSbkQ4K0hFQTlIbzljK2JNSVRJeWt0cTFhL1BWVjE4aFNaSlIrNDRkTytMdTdvNkhod2VXbHBaMDY5YXR6TWIydk5EcGRHUmxaZEc2ZFd1OHZiM3g4ZkhCek13TXZWN1BDeSs4Z0xXMXRYSnNjbkl5Zm41K21KaVlFQjRlenVUSmsvbmxsMStNZmthZUZFLzYrQVJCRUFSQkVBUkJLSm5nNE9BN3JxNnVicElrclRJWUROczFHczNMQVFFQkZ4NjBQM3Q3KzFHSmlZbmVsQ0t0dWw2dnYxdXpaazJQdTNmdkxyTzB0QnhnYTJ2YjdlclZxMjlZV0ZqVXJGZXYzbTluejU1MUJ1N1kyTmgwclZpeDRxc0pDUWw3bkp5Y0R0KzdkKytINk9qb2VhVVluaVZBbzBhTkF1N2N1Yk1zT1RuNVdGRUgyOW5aOVUxSlNUbHgvNmtNVUtsU3BlR1JrWkd6MDlMU1RnR0d3bHMvdjBSd1hCQ0VNcVBYNitjQmxuMzY5T0hWVjE4dDcrRThkNUtTa3NqS3lrS1NwTmp5SG90UXRnSURBN3VYOXhpRTU0WWhNRER3QjJkbjUxL016TXhHeTdMODBlSERoNXNmUG53WWdPclZxMU8zYmwxcTFLaEJoUW9WTURVMUpUVTFsY1RFUkNJakk3bDY5V3JldE9tUndDcWRUcmN1T0RqNGprYWoyUS84TUcvZVBPbnUzYnVNSHo4ZUV4T1RNbjBCZXIyZXRXdlg0dVhsQmRrZkNzWUZCQVQ4Y24vM1drRFNhcldWRFFaRFBhQ2VTcVdxSjh1eWxTUkpNaURMc3B3T2hPcjErc3NwS1NtaG9hR2hqeThQdkNBVUl5Y0lYaGd6TXpQYzNkMXhkM2ZQdDY5NjllcnMyclZMZVI0ZEhjM3c0UVZucE92VHB3OTkrdlRCMU5RVUN3c0xsaTlmYnJUS3ZLanlDSEZ4Y1l3Wk00WWVQWG93WnN5WUFzZmNzbVZMbysxdWJtNjR1YmtwejBlTUdBRkFuVHAxMkxselo3SHQrL2Z2VC8vKy9Rc2RrMUEwWjJkbnBXNzduRGx6OGdXU2ZYeDhsTWU1SjJna0pDUVFIbDVXNWY3SzNwTStQa0VRbml5dXJxNG5KVWw2b2J6SElmeEhsdVVqNWZsWldQeE1QSG5LKzJkQ0VBQnUzNzdOZ1FNSGVQUE5OMHQwL0xWcjExaTFhaFV6Wjg0MG1uUmFuSEhqeGpGcTFDaWp5YjhKQ1FtOCt1cXIvUFRUVDlTcVZhdTBRMy9xQlFZR3J0Vm9OSzdBZU9DRVJxUHhzTFcxWFgza3lKRlMxUTBIekN0VnF2Uy9pSWlJdDNOdE0yblpzdVhOdkFlcVZDckxuTWMxYTliOE9qbzYraXVBZS9mdWJhaFpzK1pNTXpPejV1bnA2ZWZqNCtOMzFLaFI0OFBidDIvUGlZeU0vTmpSMGZHSGhJU0VIZGV1WGV0U3IxNjlnNmFtcHBWdTNyenBscmYvZ3RqWjJYVXhHQXpKMTY5ZmZ5c3hNWEZ2Y2NkWHJWcDEvTldyVjhjNE9EaXN0TFcxN1h2NTh1VVdGaFlXblJ3Y0hMNjFzTEJvZGovbHVnNVFTWkprSGhVVk5mdnUzYnZMU3pLV1o1a0lqZ3VDVUNidXJ4b2ZhV3BxeXFSSmt4N0xPV2ZObXNXc1diTUtyS09aVzBCQUFCcU5Sbm1la3BMQzdkdTNhZENnQVFDUmtaSFVxbFhMYUNWU2p4NDlPSFRvMEVPUE1UVTFOWGRLWGlSSm9sS2xzaWcza2w5RVJIYUdGb1BCY091Um5FQVFoT2RHU0VoSU1yQWFXTk9xVmF2bWFyVzZyeXpMUGUvY3VkTXlPanE2cUU5Z2NjQTVTWko4OUhyOTMzWjJkbjVIamh6UjVld01DQWpZNE9ycXFwY2thWjJYbDVmWi8vM2YvekZseWhSY1hGektaTnhuenB4aDBhSkZoSVNFSUVsU3BzRmdlRGN3TVBESFBJZkovdjcrOTRCN3dPa3lPYkVnUElYV3JGbERxMWF0akxhZE9YTUd5TTRBbERlbDlxWk5teDdiMklUSGE5cTBhWncvZjU2c3JDeXlzcktVREFJRlRVekliZXpZc2NCL1dReHlKaXhrWldXeGJ0MDYvdnJyTCs3ZXZVdmx5cFY1N2JYWGVPZWRkMUNwVkp3OWU1YXhZOGN5ZS9ac2xpMWJoaVJKekowN2x5dFhydURsNVlWYXJXYkdqQmwwNmRJRnlNNWtzSG56Wm5idTNFbDBkRFNWSzFkbTBhSkZOR3ZXREQ4L1B4WXZYa3hZV0JqVnFsWGp5eSsvVk1aVDJQaUU4aVdDVFU4ZUVXektKbjR1bnp6bG5UMU4vRXc4ZWNyN1owSjRPb1dIaDdOOCtYSk9uVHBGZW5vNnJWcTFZc2FNR2RTdVhSdEF1VGJOYmNpUUlYejU1WmNGOWxlMWFsWDI3dDNMNjYrL2JqU3BWS3ZWVXFGQ0JTQjcwdjZRSVVQNDdMUFBjSFIwSkRrNW1mSGp4N042OVdyZWZQTk43dHdwdUJ5MHI2OHZBRWVPSENFb0tJams1R1RXckZrRFFLdFdyVEF4TVNFakk0TXBVNllZdFd2V3JKblNOa2RxYWlwMmRuWUFTaVl1Z0Z1M2JuSHExS2xpMzdjbmxDRWdJR0NDUnFPNUFjd0d2azlNVEp5dTFXci9rbVY1UDNEVzNOejhpcSt2YjFyUjNXQ2JrWkVSRWhjWHR5L1hOdjNaczJmcjVEMHdWMXAxZFV4TWpGZHNiT3h2OTU5blhycDBxWGRtWnVZVmdJaUlpT2xBR2tCU1V0S3hrSkNRem9DY21wcDY2L3o1OHk5WldWazVsL1JGeHNmSC8zN2h3b1UyR1JrWmwvTHVpNDZPWGdTazV0NTI5ZXJWWG1scGFlR3hzYkdwRVJFUnM0RTdhV2xwMitMaTRyYmRQMFFDVE81LzF5TldrZ01pT0M0SVFoblI2WFJqSkVtU3VuWHJSbzBhTlVyYzd0S2xTeXhac29UZzRHQmtXVWFyMWVMbTVvYURnME94YmZmczJjUFpzMmZ6YlYrNWNxWFJHQ1pPbktoY0lPemR1NWRHalJveGRlcFVmdm5sRjlScU5TTkdqT0R3NGNPbzFRWC9TalFZREx6NDRvdjV0dWYwNmVIaHdaa3paN2gxNnhhMWF0VlN2Z01NSGp5WXZYdi9tK0IxOCtaTnBmWnV2Mzc5cUZNbisyOXVTRWlJc21MbjNMbHp0R2pSUW1rVEhSM043dDI3aTMwL0xsekl6aVFqU2RLWllnOFdCRUVvR2ZuTW1UTWhRQWl3RUVDcjFWYlU2WFIxVEV4TWJHUlp0bGFwVk9teUxDZEtrblRYMzkvL052ZFRPQlVtTURCd2M1czJiUUlNQnNQbWMrZk91Zjd2Zi8ralhidDI5T3JWaTg2ZE8xT2xTcFZTRGZEdTNic2NPM2FNQXdjT2NQTGtTZVUwa2lTOUZSZ1lXR3plZEVGNFh1VU5qQmUyVFhqMnpadVhuZUZ2MWFwVmJONjhXYm51MU92MVJiYmJ1SEVqWThlT3hkZlgxK2pHb0tlbkorZlBuK2U3Nzc3RHljbUo4K2ZQODhVWFg2RFQ2WGovL2ZlVjQwSkRRL245OTkrWlAzOCswNmRQcDN2Mzd2ejU1NTk4Ly8zM2ZQZmRkMHB3L1B2dnY4Zkh4NGU1YytmaTdPeE1lSGk0Y3VNeEpTVUZkM2QzR2pac3lMSmx5NWczYng3ZTN0NUZqazhvWHlMWTlPUVJ3U1pqWWlMTmt5RjNwcEx5Sm40bW5neFAwcytFOEhUeDhmR2hUWnMydUx1N285UHBtRDE3TnU3dTdtellzTUhvdUgvLy9SZExTOHRDZW9IcDA2Y3I5MTdodjJ4WGtEMnB0RUtGQ2h3N2xwMzkrcHR2dnFGcDA2WUFtSmlZc0dEQkF0YXZYNCsxdFhXQjkzaHp5aGtCUkVWRnNYanhZdjc0NHcrbVRwM0t2SG56c0xlM0p5QWdnSG56NXJGNzkyNm1USm5Da2lWTHNMZTNOK3FuYTlldVN0YW5ybDI3S3VmcTFLbVQ4cmhyMTY0bGUrT2VYSEpBUU1EWGJkdTIzV1l3R0w2U1pYbUlMTXR2QVc5QmRwYXozSXZrQUFJQ0FxUThmZHk5ZE9sU3Q5d2JBZ01ES3haMHNxQ2dvSno2Z3JxWW1CaWp4UmVabVpraHVaNG01R21hZXdaRVZFcEtTbFJSTHlxdmdnTGpBSkdSa1ovbDNaYVdsaFlPa0pLU0VseElkekxaSzhlRlhFUndYQkNFc3RJRm9HZlBuaVZ1a0pxYXlvUUpFeGd5WkFqejU4OUhwOVB4M1hmZjhmSEhIN05qeDQ0UzliRjkrL1pTcGVUMThQREExOWVYcGsyYnNtdlhMb1lORzRaT3B5dXlEMW1XeWN6TVZENFE1YjVnZ2V3VjdBRERody9uMTE5L1ZiN25HRDE2dFBLNFI0OGVSbjNyZExwaUg1ZFVyZ3MwRVJ3WEJPR1I4ZmYzVHlEL1JYK3BuRDU5K3R5d1ljUGFob2FHRHBja2FjYkpreWViNVFTMm16VnJ4b3N2dmtpalJvMXdjSERBenM1T0NZS2twYVVSSHg5UFJFUUVWNjVjNGZqeDQwWWZUb0VMc2l6UGJkaXc0YS9idDI4dk9xb2pDSUlnS09MaTR0aTFheGNHZzRIcDA2Zmo3dTcrUUFIbCtQaDQ5dXpad3c4Ly9FRGp4bzBCY0hGeFljS0VDU3hidHN3b09QNzY2NjlqYVdsSnYzNzkyTE5uRDJQSGpzWFMwcEkrZmZxd2MrZE85SG85cWFtcC9QTExMNnhjdVZLWnZPSGs1S1QwMGIxN2Q5TFQwd2tMQzhQYTJwckl5RWgwT2wyaGsxNkZKNGNJTmowWlJMQkpFQVJCZU5hTkdqWEtLT3ZvcUZHam1EaHhJZ2FEb2Roc3BMbDVlbnF5ZXZWcVdyWnN5WXN2dnNnLy8vekRtVE5uK1BUVFQ0Mk91M1BuRHNlUEgxZFdkMnUxV3Z6OC9FcWNhVFVoSVlIeDQ4ZFRvMFlOaGc4ZlRtQmdJSTBiTjhiRHc0TnQyN1lwV1psQ1EwTnAyN1p0a1gzbGxOSEt5TWhRSHFlbXBoYlY1S2x4NnRTcGExcXQ5aWVnS2xEeWdFVGhDcXNkSmtydFBhUEVKMFpCRU1xRUpFa3RBWm8zYjE3aU5qZHYzaVF4TVpIUm8wZGpZMk1EWk5lTVBIRGdBTElzRzZVNUIyamJ0bTIrZWlxdnZmYWEwWEY2dlo2b3FDaDhmSHdZTldvVWdKSWVNbmVkemJmZmZwdDE2OVl4Yk5ndzlIcTkwc2VDQlFzNGZ2dzRDUWtKSlU0cENka1hHeEVSRVViZmE5U293ZEtsU3d0dFU3bHlaZGF2WDIrMDdlTEZpOHJNd2h4NVUvc1VSSlpsWmNXa1NxVjZhblBqQ0lMdy9MZ2Z2TjRLYkd2ZHVuVUhFeE9UTjJWWjduM2h3Z1duUEFIdjRseVZKR20vWHEvL01TZ295QmVRQXdNREg4bVlCVUY0OUVwN2swb29HNHNXTGVLVlYxNWgyN1p0dEdqUmdpbFRwaFI1SFZ1WXFLZ29aRmsyQ21BRE9EbzZFaHNiaThId1h3YS9uRFNQT1N0MGNqS0htSnViQTluWDlaR1JrZWoxZXBvMGFWTGcrWll0VzRhM3R6Y3VMaTVLdTl6bkVBUkJFQVJCRUo1dmVUOWJ4TWJHWW05di8wQ2ZPZnIxNjhmWFgzOU54NDRkK2ZISEg1azVjMmErWTlhc1djT3dZY013TlRWOW9QRTJiZHFVVWFOR3NYSGpScVB0OXZiMlJoTk5jMXk3ZHEzUU5PazVpN2M2ZGVxa1BINEdWbzZqMVdwYnlySzhUSmJsbkJlVEFoeVNaZmtjRUFva0FraVNaR0ppWWlMdWt3c0ZFc0Z4UVJES2lpVmsxMTBwcWZyMTYrUGc0TUN5WmN2NC9QUFBTVWxKd2N2TGkzNzkrdVVMak9mSVNRR1RscGJHd0lFRHFWNjlPcW1wcVdSbFpWR3RXalhjM053WVBIZ3dGaFlXeXJFZE9uVElsN0ttUVlNR2ZQUE5OeGdNQnFOVjQxT25UaVUwTkpUWFgzKzl4Q2tsSVhzR25vT0RnOUhLOFp6Z2VrSEdqQm1EU3FWaXpKZ3hSdHNMQ282WHhKVXJWNGlLaWdLNGV2cjA2Y3VsN2tBUUJLSDh5RUZCUVNlQUV3QXVMaTUxVEV4TU5KSWtPY215WEYrbFV0bkpzbXdESUVsU2tzRmdpSmNrNlpvc3kxZjFlbjFBY0hEd3pYSWR2U0E4Z1dSWlp0dTJiYnoyMm10WVdGaVVxbTFLU2dwdWJtNU1uank1MElCa1dlamZ2ejk3OXV3eDJoWVRFOE83Nzc3TEw3LzhJdEpnUDBaLy9QRUhnWUdCYk4rK25XM2J0dkhHRzIvZzVPUlU2UFY0VVhJK0M5eTRjY09vVE5ETm16ZXBYcjE2cVc5QzVxU0tEQThQVjBvUTVlNXo0OGFOYk4rK0hTY25KM3g5ZmRtM2IxOUIzUWlDSUFpQ0lBZ0NPcDJPbjM3NmlTRkRodVRiMTdselo2eXRyWG54eFJlWk9uV3FNcEV6Ujg1OVhyMWV6OENCQTdsMzd4NmZmUElKQUxObnp3YXlKMmxldW5RcFg5dlNNak16TThwS1dwUU9IVG9RSEJ5czNGdnYyN2R2cWN2VlBVMjBXbTF2V1paM0FOYkFhVm1XNXlZbEplMExEUTBWSzd5RlVoSEJjVUVReWtvbVpOK01MU2xUVTFQV3JGbkR0R25UZU9XVlYwaE5UV1hRb0VINTB0SGt0bmp4WWs2Y09JR0ZoUVdKaVluTW5EbVRHalZxS0xQeEprMmFoSStQVDRsVEthYW5wK2VySjNQdzRFRUF0bTdkU3YvKy9ZdXNONU5iempuenZnY3Z2ZlNTY29NM1p5WExwazJiQ3V5alY2OWVoZTRyU2s0OUdWbVc5NUNyM3E5R295bjVQNGdnQ01JVDRINndXd1M4QmVFaFNKSkVlSGc0TTJiTVlNR0NCZHk5ZTdmSVNYdSt2cjVBOWpYTW5EbHppSStQcDM3OStpeGN1SkRmZi8rOXdEYkhqaDFqeTVZdCtiTGdaR1ptR2ozT0hlVE9xY0VIeHVuOGNwZWd1WDM3Tm0rODhZWlNUdUhsbDE4MjJ2ODBjM1YxclpXWm1Ya3ZKQ1Frcy9pakg1L2c0R0E4UFQyTnJubmJ0V3RYN0FSUlcxdGJBSUtDZ21qYXRDbTJ0clpVcVZLRmwxNTZDVTlQVCtiTW1ZT1RreE1YTGx4ZzllclZ2UFhXVzZVZVcvWHExZW5TcFF1ZW5wN01uajJiQmcwYUVCb2FpclcxdFZLR0tDb3FpaXBWcXJCMTY5Wml4eWNJZ2lBSWdpQTh2K2JObTRkS3BlTHR0OTlXdGpWdjNwemp4NDlqYW1wS2FHZ29IaDRlekpvMWl5VkxsaGkxTGFoV2VGNHFsWXExYTlmeTdydnYwcUJCQS9yMTYvZEE0L1QxOWFWdDI3YUZUbGErZVBFaXAwK2ZWbzRGK1B2dnYrbmF0U3QvLy8wM2tMMUNQT2N6WUhwNnV2TDRhVTZycnRWcU5iSXMvd21ZeUxJOEpUQXc4SHR5M1FjWGhOSVF3WEZCRU1yS0ZhQktSRVFFRFJvMEtIR2pFeWRPY09YS0ZVYU5Hc1cxYTlmWXMyY1AzYnAxTTZycG5VT1NKRDcrK0dNKy92aGpBS1pQbjg3NDhlT1ZtNmNBM2JwMXc5cmFXbmtlRnhlSFRxZmpuWGZlWWRteVpmbjZURWhJb0dMRmlzcnpyS3dzL1B6OHNMVzFSYS9YODlaYmIrSGw1VlZzWFhPZFRxZmNVS3hjdWJKU3h3V3lielRuWEpoczJiTEZxRjM3OXUyTlV0RTdPRGdZWGFCRlJVVXBiUXRqTUJqNDY2Ky9jcDcrVWVUQnp5QlpsdjNLZXd5Q0lBaUM4S1NaTW1VS2I3LzlObi8rK1NmOSsvZFhicG9VWmRHaVJadzllNWFOR3pkaVptYkdaNTk5eG1lZmZWYm84YU5IajJiMDZORm90ZHA4OVlOalltSVlNbVFJQnc4ZUxIYlM0cFl0VzNCM2QyZkVpQkcwYU5HQ2hJUUU1c3ladzZKRmkwcjJZcDhTa2lTTk56YzNuK1RxNnVvdFNkSU9XMXZiQTBlT0hFa3Y3M0ZObXphdHlCWGRQWHIwS0hCNzNicDFHVHg0TUpNblQ4YmEycG9EQnc0QU1HZk9ISll2WDg3RWlST0pqNCtuVHAwNmpCMDdscUZEaHo3UStEdzlQVm15WkFrZmZQQUJLU2twMUt0WEQwOVBUNXljbkJneFlnUnVibTVVcTFhTkVTTkdjUHo0OFdMSEp3aUNJQWlDSUR4L3Z2Lytld0lEQS9IeThqS2F3R3RpWXFMYzkyM1NwQWtUSjA3a2swOCtLYkRjVTBFVGp2TUd6UzB0TFhGemMrUGJiNzk5NE9CNGpyejNrWE4wNk5DaDJMWWpSb3hRMHJCMzZ0UkpHZWVxVmFzZWFremxSYXZWbXNxeXZKSHNtT1luZ1lHQmk4dDVTTUpUVGdUSEJVRW9FN0lzbjVBa3FjUHAwNmRMSEJ4UFNrcmkyMisvWmM2Y09mVHMyUlBJdmxEeDlQVE1kMkdSbFpXRlNxVWlQVDBkZzhHQXBhVWxOalkyU3VCNDFxeFplSGg0NUtRV0p6RXhrYkZqeHhJWEY0Y2tTVXllUE5sb05VeGtaQ1MxYTlmbTFxMWJSblhNZCt6WXdRc3Z2TUQxNjljWlBYbzBYYnAwUVpJa280QjdRWktUaytuVXFSTUFxMWV2QmdxK1lDcG81Vk5KVjdrWDV0U3BVNFNIaHdOY0R3d01QSlI3WDBCQVFPbnpZUXFDSUFpQzhOUlRxOVdzWExrU0t5dXJFaDAvZCs1Y1RwNDh5YnAxNnpoMjdCaFZxMWFsYytmT0QzeitmLzc1aHhkZWVDSGZkYzZPSFR2dzh2SWlLU21Kdm4zN3NuRGhRcHlkblduVnFoVi8vLzAzTFZxMDRLZWZmbnFnTWpOUENYdEprc1lBWXhJVEU1TTBHczJmc2l6djBPdjFmd2NIQjZlVXg0Q0tTM1YrNk5CL2w1ZGFyZFpvMy9UcDA1aytmYnJSTmdzTGl5SW5WclJzMmRKb01rVnh6eTB0TFprMmJSclRwazNMMTVlYm14dHVibTdLOHhFalJoUTdQa0VRQkVFUUJPSFJlUEhGRjIwTUJvT3ByNjl2YkhtUEpiZmx5NWR6N05neDFxNWRTNlZLbFlvOE5qTXpFM056OHdLdmtlUGo0NVhzblZCNC9lNG1UWm9RRVJIeGNJT200UHZJa0gyZnZEZ0YxU2N2YXZ1VFRwYmxsNEdXd09tQWdJQ2w1VDBlNGVsWHVvSmZnaUFJaGZzRHdOdmJ1OFNwMVcvZHVrVkdSb2JSVGJaT25Ub1JHUm1wcEIvUEVSTVRRNlZLbGRpOWV6Y2VIaDVBOXMzVkhIdjI3Q0UrUGw2WjJXZHRiYzJzV2JQNDU1OS9NREV4d2NYRlJUazJKQ1NFOTk5L0g1MU94OW16WjJuV3JKbXk3OXExYTd6eHhodktjMGRIUjBKRFEzRjBkQ3p3TmZqNCtIRHIxaTNzN093WU9YSmtzYSs1TkdublN5clgrN0FPTUJSeHFDQUlnaUFJenhGcmEyc2tTYUpUcDA1RmZuMysrZWMwYWRLRVRaczJrWm1aeWNLRkMwdGRHenF2UC8vOFU1bjhtTnVRSVVQNCsrKy9sVW1PV1ZsWmpCNDltdDI3ZDNQbXpCbEdqeDdOaVJNbjhQSHhVVmFtUDhOc2dCR1NKRzFYcTlWM05Sck5UbzFHTTBxcjFWWXN0dVZqSUVrU3I3NzZxdEcyVjE5OTlZRnFrUXVDSUFpQ0lBalB2dFRVMUNZWkdSblJHbzFtbjBhakdlL2k0bEt0dk1lMFpzMGFmSHg4V0xkdVhZRzF1QThkT2tSa1pDUjZ2WjV6NTg2eGRPblNJa3RTRlNVNE9KaUxGeSt5YytmT1F1OGxsNFZxMWFvVitqbkpZREFRRlJWRjM3NTlsYS8wOUhTajUzLzg4VlFtSGgwT0lFblNCc1Q5YjZFTWlKWGpnaUNVaWNEQXdLTWFqU2J3NHNXTHJxZE9uU293TFhwZWpvNk8yTnJhNHVYbHhYdnZ2VWRHUmdZLy9mUVRHbzBtM3czWmtKQVFuSnljR0Rac0dIdjI3T0dmZi83SjE5K21UWnVZT0hHaTByWlZxMVpHKzNVNkhUcWRqbW5UcGpGLy9ud2tTY0xiMjl0b1ZkVFVxVlB6cFZBL2VQQmd2bFV5T2ZidjM0OWVyeWM2T3BveFk4WVUrNW9QSGp6SXRXdlhHRDkrUEFEMjl2YXNYYnUyME9QNzl1MWJiSis1Nm5mdUsvWmdRUkFFUVJDZWVaNmVudXpmdjUvazVHVDgvZjJWYTRXTkd6Y1NFQkRBMHFVRlQ3UlBTMHZqL2ZmZlo4S0VDYlJ0MjFiSmlwTjdmKzV5Tmw5KytTVUxGeTRFc2xOdm01aVljT0RBQVlLRGd3a1BEMWRXK3JacjE4Nm9qRTF1clZ1M0xyUjhUYVZLbGZqKysrOUw5K0tmWGhXQTE0RFhaRm5PZEhWMVBRanNNRFUxM2UzbjV4Znp1QWFST3kyNVNxVml4b3daUnZ2elBoY0VRUkFFUVJDRVBOUkFiNkMzV3ExZTVlcnFlbFNTcEIxNnZYN1htVE5uSWgvM1lITHV1L2JxMWN0b3U2K3ZMMlptWnB3OWV4WVBEdzlTVTFPcFZxMGFBd1lNWU55NGNRQkVSMGN6WWNJRWR1ellVYUxKd3o0K1B2ejc3NzlVcmx5NVJObUxjbEszMzd4NUUzTno4M3o3QzB1ckRzYXAxYytmUDgvdTNidkp6TXprN2JmZnBsR2pSa1psT2p0MTZsUnMyYzZuZ0FaQWx1WERaZENYZllVS0ZVcVdZdTIrdExTMG0yVndYdUVKSW9MamdpQ1VGUm40QnZobHdZSUZiTm15QlFzTGl5SWJWS2hRZ2FWTGwvTHR0OS9TcTFjdkxDMHRhZCsrdlhMVExmY0ZpTGUzTngwN2RrU2xVckZ3NGNJQ1UrQ01HVE1HT3p1N1FzKzNkKzllcksydFdiQmdBVTJiTm1YNTh1VTRPRGpnNCtORHMyYk5lUG5sbC9QZG5MMTY5U3AvL3ZrblAvLzhzN0pOa2lRa1NTSTVPWm13c0REZWV1c3RxbGV2enRhdFc0M2E1c3d5TkJnTXBLYW1ZbWxweWNXTEY0M3Eyc1RGeFNtQjhnZlZ0V3RYOXUvZmp5Ukpyd0wreFRZUUJFRVFCT0daTm4zNmRMNzQ0Z3VqeVlxWm1abHMyN2FOQlFzV0lNc3lmLzc1SjMzNzlsV3VmYkt5c25CemN5TXNMSXloUTRkaVptYVdld0lla0oxU2U4K2VQVWJYVy8zNjlVT3IxUnFsM3Q2d1lRUERody9IeTh1TDZPaG9GaXhZZ0tlblo2SGpqWW1KWWMrZVBmbTI5Ky9mLzRIZmcvTFV1blhyamlxVjZqQmdWdXpCQlRPVEpLa2YwRStuMC8yZzBXZ095cks4dzh6TWJGZEpVaWcraklmTkdQQWMrME9qMFpUM0dQS1NnVGNEQWdKK0t1K0JDSUlnQ0lMdzNGSkprdFFONkdaaVlySk1vOUg0U3BLMEl5c3JhMmR3Y1BDMXh6R0EzT1Y2Q2pKNThtUW1UNTVjNEw3cTFhdXphOWN1NVhsS1NvclJaNVNVRk9PcVNCOTk5QkVmZmZSUmljZjIybXV2Y2Z2MmJXUlpMakFqNmZEaHd3dHRtL3R6UWFWS2xlamR1emNmZi93eEZTcFVZTTZjT1VialRFOVB6L2ZacXFEUFgwKzRXZ0NTSk4xNjJJNGNIUjIvcjFLbFN2R3IzSElScFV1ZlBTSTRMZ2hDbVFrSUNOaXUwV2pldW5idDJpdExsaXpoODg4L0w3Wk55NVl0MmJ4NWM0SDdjaTVBcmx5NXdybHo1eGcxYXBSUldodUR3V0QwUFBmSzdXWExsbEc5ZW5YUzA5T1ZtM3k5ZXZXaVljT0dORzdjbU5XclYzUG8wQ0UyYk5qQTdkdTNtVEJoQXZYcTFUT3FiNW1VbE1Ua3laTVpPblFvZGV2V1ZiYXJWQ282ZHV4SXQyN2RhTm15SlkwYU5TSTZPcnJRQzVZK2ZmclFwMDhmVEUxTnNiQ3dZUG55NVVaanpjaklLUFQ5aVl1TFk4eVlNZlRvMGFQUWxlbHZ2UEVHKy9mdlI1Ymw5eG8yYlBoVmFHaG80UjBLVHdTTlJwTUdXQ1FtSmxxSWY2OW5YN2R1M1N3U0V4UFRnTFNBZ0FETDhoNlBJQWpQcDEyN2R0R29VU09sMU15UkkwZTRjZU1HRXlkT0JHRFNwRW5GMXQ4ckNUOC9QNEtDZ3ZEdzhNREx5NHVSSTBjeWN1UklqaDA3bG04bGVvNlltQmplZnZ2dGZOdnpsdGw1V3BpWW1IU1VaZmxCQStQNXlMSXNTNUpVOXJWNWhHZWRCS3dHUkhCY0VBUkJFSVFuUlFkWmxqdW8xZXFGR28wbUFOaWhVcWwybkQ1OStsSjVENndrRmkxYVpGUm5QUGRrNGkrKytLTEFOblhxMUNtMExOSE9uVHZKeXNyQzFOUTAzNEt0a1NOSDhza25ueFE2bG1YTGxpbVBhOVNvUVkwYU5aVG5NMmZPTFBxRlBKM3NBUHo5L1JNZnRxUHc4UEN4NGVIaFl4OTZSTUpUVFFUSEJVRW9TN0plcjM5UHJWYWYvL1hYWDIwYk5teklrQ0ZESHJyVFJvMGFzV25USnVyVXFjUHUzYnRMM0s1Ly8vN0V4TVRRcjE4L0FNek56V25hdENscjFxekJ6ODhQTHk4dktsYXNTTVdLRlprNGNTSVhMMTVVZ3VPZmYvNDVOalkyZlBiWlowWnAxM1BrVFVlNlpzMmFmR25jejV3NUE4QzBhZE9VdEtJNU5tM2FWT0xYVVp5V0xWdlNwRWtUTGwyNlZOWEd4cVlIOE5UbnlYa094QUMxTFMwdEt3SjN5bnN3d3FNVkd4dHJxMWFya1NUcHNhWEZGUVJCeUMweE1aSDE2OWNyMXk5WldWbTg5OTU3L085Ly82TjkrL1pvdFZxR0R4OU8xNjVkMmJ0M2I2bjZ6bG14NE9YbFJXaG9LS0dob2J6MzNudlkydG9DWUdKaXd0U3BVNWs5ZXpadDI3WTFTaGVvMSt0SlNrcWljdVhLckYrL1BsL2ZUK3ZLOFJ5eUxDOEtEQXo4TE9lNVJxT1pEY3dxUWROTTRBQ3dRNjFXZStkT3EvNEVyazUrckhLeU1UMkllL2Z1c1dmUEhzYU1HZk1vNnFZUENBZ0llR0tXMzdpNnVrNlFKR2tWSWpBdUNJSWc1S0hYNjRtUGo2ZHk1Y3BLVUU1NFl0a0E2UFg2cUdmMEdsQURhQXdHZzZkV3F3MHhHQXc3eW50QXhja2RHQWVNSnY4Vzl0bWxxSHZaSmlZbWhaYVlLaW93RHBScWhmb3pSa3dhRnNxRUNJNExnbENtenB3NUU2blZhb2NCZjg2Yk4wOXRaV1hGeXkrLy9ORDkxcWxUcDlSdENrc1BNMmJNR01hTkcyZVVObkxvMEtGR3gvVHAwd2ZJZjlGVG1MeUI4Y0syUFFxU0pQSFNTeTl4NmRJbGdBR0k0UGpUNEFaUVc2VlNOVVFFeDU5NVptWm1qUXdHQXdhRDRjYkQ5cVhSYUZJQVMzTnpjMHRmWDkrME1oaWU4SWgxNk5DaFFrWkdSaXFRR2hBUVVLcWFWb0pRVnBZdVhVcGNYSnh5ZzhYVTFCUWJHeHNhTjI2TWg0Y0gyN1p0bzN2MzdxWHVkOXUyYmF4YXRZcG16Wm9CY09mT0hXeHNiUEpsMDlGcXRUUnExQWhmWDE4Y0hCdzRkZW9VeWNuSkRCMDZsREZqeHRDMmJWdUdEUnRHVkZRVTllclY0L0xseXpSdTNKZytmZm9RRkJSRTgrYk5qY3JTUEtQU2dMOGxTZHFoVnF2M25EeDU4cUZYUkJRa1BEeWM1Y3VYYytyVUtkTFQwMm5WcWhVelpzeWdkdTNhUVBacS9TVkxsdUR0N1kwc3l3d2VQSmlQUHZxbzBHRHkyYk5uR1R0MkxQLysrKzhEQjYyTGN2TGtTUTRmUGt4VVZCUlhyMTdGM3Q2ZXpaczMwNlpORzZQVk1aRDk4K2ZuNTFkb1g1YVdsdnorKys4MGE5YU1kdTNhbGZsWUJVRVFCS0U4R1F3R2Z2bmxGNFlORzRaYVhmZ3QvNGlJQ0NaT25NaXVYYnQ0NjYyM0dERmlCSysrK3VwakhNOEVCd29BQUNBQVNVUkJWS2xRVXBJa1BWY3pGMFNtSkVFUUhpY1JIQmNFb2N6NSsvdnYxMnExWTJSWi9tbkdqQm5vZExvbmF1VlBjYlhRbjBiZHVuVmo1Y3FWM0s5UEtUemhKRW42VjVibGpwSWtkUVpPbFBkNGhFZExyOWQzdWg5VStMY011cnNEMU12TXpLd0toSmRCZjhJamxwNmVYazJTSkNSSmlpN3ZzUWpQRDUxT3grclZxNmxVcVJJLy8vd3pZOGFNWWRLa1NkalkyT1FMY3A0NWM2YklhNlBVMUZRc0xDeTRmZnMyZ05IS0JvMUd3N1p0MjZoWnN5WUFGU3RXcEZPblRnWFdyWjQzYng3bTV1YUVoNGZUdkhsekRoNDhxS3d1NzkyN04vUG56NmRUcDA1TW5qeVpsMTU2aVMxYnRtQXdHSGpwcFpmWXZIa3pEZzRPRC8yK1BJR1NKRW5hWXpBWWR1ajErcjNCd2NFcHhUZDVPRDQrUHJScDB3WjNkM2QwT2gyelo4L0czZDJkRFJzMkFMQjU4MmFPSFR2RzFxMWJTVTFOWmZ6NDhUZzZPcGJiVGZQS2xTdlRybDA3WnMrZXpZRURCNVJKRWhZV0Z2a213bmJvMEVGNW5KU1VSTGR1M2FoWXNXSytQdk5tZEFMWXVuVXIxYXRYTCtQUkM0SWdDTSs3NGlhbGZmZmRkL3oxMTE4a0ppYlNxRkVqdnZqaUMxcTJiSm12bjE2OWVoWFlmNFVLRlpRSmJaNmVuc1RIeC9QNjY2OFhPU1lMQ3dzTUJnTm1abWFzWExtU1JZc1cwYk5uVDZ5dHJSL29OV3ExMm54L2J4TVNFZ3JjVmx6dFo2RlFMd2NFQk93cjcwR1VoS3VyYXh0SmtrNlY4SEIvU1pKMjZIUzZIV2ZPbkxrTW9ORm9TcEpsNllrUkhSMk52YjI5Y28yYW1KaUlUcWNyazNKVmdpQThXaUk0TGdqQ0krSHY3Lyt6UnFPeE54Z015MmZObXNXMWE5ZVlPSEZpZ1RkTGhZZm41T1NFdmIwOWNYRnhkVHQwNkZESjE5YzN0cnpISkJST3I5ZDdxMVNxejFVcTFkdkF0OERUV1ZSVktBbVZKRW52QU1peS9FY1o5T2NQMUpObHVUMGlPUDVVa0NTcC9mMkg0azZROE5oczNMZ1JuVTdISDMvOHdicDE2L2pnZ3c5SVRFeEVyVlpqYW1xS1dxMUdwVktSa1pGQldsb2FyVnExTXFwWmw1dW5wNmVTYXIxZHUzYlkyTmdvK3hvM2JteDA3TEJod3dvZFUwNDZkVWRIUnh3ZEhRRTRjZUlFR3pkdUpDb3Fpdjc5K3l0MXgrdlhyOC9BZ1FQUjYvVzBhdFhxV1F1TXh3RzdnUjIydHJZSGp4dzVrdjQ0VHo1cTFDaWo2L0ZSbzBZeGNlSkVEQVlES3BXSzdkdTM4Lzc3N3l1cnNsOTc3VFgrL1BQUGNndU9OMnpZa0lZTkd6SjM3dHdIeWg1dzZOQ2hSekFxUVJBRVFTaVo0aWFsdWJpNDhPNjc3eUpKRW9zWEwrYXp6ejVqNzk2OStTWXpIamh3Z0xadDIzTHFWSGJNTWZmampJd01acytlalY2djU1dHZ2bEgremhzTWhnSXpBOG15VEdwcXFsR214RmRlZVlWZmZ2a2xYMWFXa2pwdzRJRFJCTXEyYmR2bSt4dXMxV29mcUcvaG1YTkNsdVVkc2l6dkRBb0t1bDdlZzNsWU0yYk1ZUERnd1VyVzFNMmJONlBYNjVrOGVYS2hiUklURTRtTmphVmV2WHJLdHRPblQxT3BVaVdjbkp5S1BhY3N5Mnpac29YWFhudnRnU2UxQ0lJZ2d1T0NJRHhDQVFFQksxeGRYYU1sU2RxeWNlTkc4K3ZYcitQaDRTSCtjRDhDa2lUUnVIRmpUcDQ4U1VaR2hqTmxzMEpWZUVTQ2dvSk91THE2SGdkZTFHcTFuL3I3K3k4czd6RUpqNFpHbzVrQ05BS09CUVVGUFhTV0FGbVd2U1ZKR2dLTUEzNTkyUDZFeDJJY2dNRmdLSXZKRVlKUUltKzk5WllTU1B6b280K1VlblI2dlY3NUFsQ3BWRWlTWkpSNmMrM2F0VVlyeVQwOFBIQjNkOGZFeEtUVXdjbml5dUs0dUxnd2VmSmttalZyWmhTdzlmTHlLdFY1bmhheUxLOVZxVlNlL3Y3K1dlVTFocndUVldOalk3RzN0MGVsVWhFVEU4UHQyN2VOVnF3MWI5NmM3ZHUzbDdoL1B6OC9GaTllVEZoWUdOV3FWZVBMTDcra1E0Y09mUGpoaDFTcFVvWFpzMmNyeDM3d3dRZlVyMThmTnplM1F0dDkrKzIzSER0MmpJU0VCQVlQSGd6QXpwMDdTVTlQejVlWkt1Zm5PcThlUFhvVXVEMGxKUVdkVHNlcFU2ZkVCRjVCRUFUaGtTaHVVbHJQbmoyVmZYMzc5bVhQbmozSXNseG9PWk84N3Q2OXk0Y2Zma2puenAzNTRJTVBqTTRseXpMSnljbjVWbXVucGFYeDBrc3Y0ZVBqODVDdnpsanV2OHNHZzBGNVBuWHFWTHAwNlZKbTU5Rm9OQmZMckxNbjM3T1FWdDBBK0FBN1pGbmVGUmdZZUtzOEJoRWFHc3JVcVZOWnYzNDlkbloyQlI3VHZuMTdtalJwVW1nZmQrN2M0ZSsvLzZ0a2VmYnNXUklTRXVqZHV6ZVFuYm5vdDk5K3c4TENJdC9ra054MXgyTmpZOW04ZVRNelo4NVV0cTFZc1lKMzMzMjNSTUZ4U1pLNGZQa3k2OWF0SzdZdU9XUUg0OTk5OTEzbXpwMWI1T3NUaE9lTkNJNExndkJJQlFZRy91YnE2aG9wU1pMM2tTTkhxZ3dmUGh3UER3L2F0bTFiM2tONzVqUnMySkNUSjA4Q05FVUV4NTk0SmlZbUV3d0d3MGxabHVkck5Cb3BJQ0JnRVdJRitiTkVkVDh3L2cyUW9sS3AzaStMVGpNek03ZVptNXZQQUhxNnVycE9DQXdNWEYwVy9RcVBobGFyZlYrVzVaZUEwTXpNekczbFBSN2grVkZZRU52RXhNUm9WVTlCOHE3cVVhdlZSZGF0TEVydW0wQUZzYmEyeHRuWitZSDZmaHFWMTgzQXd1aDBPbjc2NlNlR0RCa0N3TDE3OXdDTTBrRGEyZG1SbEpTazNNUXZUa3BLQ3U3dTdqUnMySkJseTVZeGI5NDh2TDI5R1Rod0lGOS8vVFZaV1ZtWW1wb1NFeFBEcVZPbm1ESmxTcEh0M056YzZOaXhJNU1tVFdMbnpwM0tlYjcrK212bFJtU09uQXdIZVIwNmRJamJ0Mi96OWRkZjgrYWJiK0xvNk1qcTFhdTVmdjA2SDMvOHNRaU1DNElnQ0k5TVVaUFNjc2l5VEhSME5GdTNibVhZc0dHbCtydGtaV1hGcDU5K1NydDI3WkJsbWZuejUvUG1tMjlTcTFhdFF0dFlXRmlRbFpXbC9HMC9jdVFJelpvMWUranlJcm5MbmJSdDJ6WmYrWk15OU54Rjl5Ukp1bHZlWXlnbEhmQVAyUUh4M3dNREE4dDEvQWFEZ1prelovTEpKNThVR2hqUFVkeG5wZHhXclZyRjVNbVQ4ZmYzSnpJeWtpdFhycURUNlZpMmJCbU5HalVDc2lmOUJnY0hBOWtwMkNHN0hJS1RrNVB5UERrNW1iQ3dzQUx2bFYrK2ZKbUpFeWNhdlpiNCtIaHNiVzFScTlYODlkZGYrZG9jT0hEQTZMbXRyUzFUcGt4aHhvd1piTnUyVFZ6N0NzSjlJamd1Q01JakZ4Z1k2TnU2ZGV1MmtpUnRpWTZPZm5IQ2hBbU1IRG1TRHovOFVFbXhLVHc4ZTN0NzVXRjVqa01vbWRPblQ1L1RhRFN2QTl1QUJScU5acHdzeXorWW1KZ2N5OHpNdkZLcFVxWEV4NTFxVlhodzNicDFzNGlOamJVMU16TnJkTC9HK0R0a3J4aFBBVWFjUG4zNlhGbWNKeVFrSkZPcjFmNVBsdVVEa2lTdDBtZzByWFU2M1ZmQndjRTN5Nkovb1d5NHVMalVVYXZWN3JJc3Z3ZWtxMVNxc1NFaElabmxQUzVCRUlUYzVzMmJoMHFsVXRMWjU4NG9rQ01udTBCSmRlL2VuZlQwZE1MQ3dyQzJ0aVl5TWhLZFRrZTNidDM0K3V1djhmWDFwVXVYTHV6YnQ0K1dMVnZTb0VHREl0dXAxV3IyNzkrUFNxVmkzcng1akI4L1hobnZpaFVydUhuelpyNE1CUysvL0RLeUxCdTlqaG8xYXZESko1K3dlUEZpZkgxOW1USmxDak5ueml6VmF4TUVRUkNFaDVGM1VockF5Wk1uK2VDRER3RG8zTGt6a3laTktsV2ZscGFXdEd2WERvQkZpeFp4OCtaTnFsYXRhblJNN3ZUcGtCMDRxMWl4SW5GeGNWaGJXK1BoNGNIcTFhdXBVS0VDYVdscHBUcC9Ua0Q5eHg5L1pOZXVYY3AyZzhIQW9FR0RsT2ZGVFpnc0RVbVNtcFZaWjA4NFdaYVBBWlZWS3RVVE5jR3lLSmFXbHBjTUJrUDFKNm5jNDlHalI1RWtpYzZkT3hkNW5MMjlQZXZYcnk5MGY5KytmWlhIaHc4ZlJxMVcwNzU5ZTBhUEhvMVdxOFhQejQrRkN4Y3lhOVlzdkx5OENBZ0l3TnZibTQwYk53SW8yYnpDd3NKbzBLQUIzdDdlUVBhRTRheXNMSHIxNmdWa1R4cTF0TFRFenM0T2IyOXZKZGl0MCtuNDhzc3ZzYkN3WVBiczJhaFVLbTdjdUVGWVdGaWhtWkp5dEd2WERtdHJhdzRkT21TVXNVSVFubWNpT0M0SXdtTVJGQlIwZmRpd1lWMnZYcjNxSnN2eW5KOS8vdG4wK3ZYcmhkYTNGRW92VjdyNml1VTVEcUhrQWdJQzlyUnAwNmE5d1dCWUJYU1NKT2tiZzhHQVdxMG1NVEVSalVaVDNrTXNMUU1RRFVUS3Nud1EyQllZR0hpbXVFYXVycTZ0Z0JHU0pQVUVhZ1BWZ2FkcUttdE9MVitEd1pEN1J2c3hsVXIxZmxrRnhuUDQrL3NmYzNWMUhRQnNrU1RwUGJWYVBWNmowWndFemdBUmtpUWxHd3lHakxJOFoxbFFxVlNKc2l4SFNKSjB3ZC9mLzE1cDJtcTEyaXF5TERlVEpNbkJZRERZUHFveFBpaVZTbVV1eTdJMTRBQzBBdG9Ca2l6TDBjRG8wNmRQSHkvWEFRcUNJT1R4L2ZmZkV4Z1lpSmVYbDVKcHdOWTIrOWRyUWtJQ1ZsWldBTVRIeDJObloxZm9DaE9ESVR2cFRVNTJnV1hMbHVIdDdZMkxpNHN5Q2RaZ01HQm1aa2FmUG4zWXYzOC9YYnAwNGUrLy8rYjExMTlYK2ltc1hXeHNMR0ZoWWRqWTJOQzJiVnRtekpqQjc3Ly9ydnl0MVdxMTdOeTVNOThxbjdTME5Dd3RMZkgwOUdULy92MUcrL1I2UFN0WHJtVGx5cFhvOVhyUzB0THlwWndWQkVFUWhMS1dkMUlhWkFlc1RwMDZ4ZlhyMTVrOWV6WWVIaDU0ZW5vYXRacytmVHArZm40WURBWWxlSmI3OGI1OSs1Zy9mejZ4c2JFc1dyUUlVOVBzVE54NnZSNXpjM01sZmJyQllLQmR1M2FZbVpsUnZYcDFidCsrellVTEYyaldyQmxObWpSaDFxeFpwVjd0blZQM2ZPellzWXdkTy9hQjNwZlM4dmYzZjI3U3FydTZ1dXFldG9sOHg0OGZUeXJ2TWVTMWI5OCsrdlRwVSt4eGNYRnhqQmt6cGtSOWVudDdjK0hDQmZyMzcwLzkrdlhwMmJNbmZmdjJwWG56NXB3N2Q0NTMzMzJYNU9Sa2xpNWRxbVJsK3ZYWFg1RmxtUTRkT3ZEcnI5bFY4djc1NXgvYzNkMFpQWHEwc2tLOFU2ZE83TjI3RjB0TFMrVjg5KzdkWS9yMDZUUnYzcHhKa3lZcDE4SldWbFpzM0xpUmUvZnVNWHo0OENMSDNMdDNidzRjT0NDQzQ0Sndud2lPQzRMdzJHemZ2bDBQZk5PbVRadDlCb01oNE1TSkUyUmtaSWpWNDJVazEwM0xaNkVtMFhQamZ1QzBjK3ZXclR0S2tqUUE2S3hTcWVyS3Nsd1pxRkRPd3lzdEZWQVRxQ2xKVWh2Z0MxZFgxMDA2bmU2VHMyZlB4dVU5dUdYTGx2WnF0ZnA3U1pKSzl1bmp5WlltU1ZLTXdXQzRBZndyeS9JZlpWRmp2RENCZ1lFSHRWcHRDK0F6V1piL0I3Uy8vMVdxR25XUGt5ekxPZC8xR28xbXJ5UkppL3o5L1E4WDFVYWowZlFBUHBWbCtXWEE1RWwvYmJuY2tTUnBneVJKQzBzN0VVQVF5bHRxYXFyUnFpRkprb3pTYkF0UHYrWExsM1BzMkRIV3JsMXI5RzlicTFZdGJHeHNPSC8rdkpLTzlmejU4N1JvMGFMUXZ1N2V2VXZGaWhVeE16UGo1czJiYk55NGtlM2J0K1BrNUlTdnJ5Lzc5dTFUamgwNGNDQVRKa3pnOHVYTFJFUkVLRGYxaTJxM2R1MWErdmJ0eXc4Ly9FRFBuajNwMGFNSFgzenhCUmN2L25kZlBLY1dPZnkzTWkwcUtvb2FOV293ZmZwMHBrK2ZydXpQek15a1E0Y09TcUJnMmJKbFJFWkdQdkI3S1FpQzhMaWxwNmRqWVdGUjNzTVFTcW1nU1drNVZDb1ZUazVPdlBmZWUzejY2YWZNblR2WGFGS2FwNmVuVWljOFp3VnAyN1p0T1hEZ0FNbkp5WHo0NFllNHVMand4UmRmSUVtUzhua3dKU1VGR3hzYnBaLzA5SFFxVk1pK3hWQzNibDNPbmozTER6Lzh3T0xGaXdIdzhQREF3OE9qVks4ck5UWFY2SjVlN3Jyak9SNWhlblZCS0pGejU4NFZHVGdlUFhvMEFEWTJOa29tcFlMb2REcEdqeDVONzk2OW1UOS9QbWxwYVl3Y09aTFBQLzhjUjBkSEFHN2N1TUdsUzVjd0dBem9kRHFDZ29Lb1diT204djhrS3l1THJLd3NKYU9EbTVzYk0yZk9WR3FVMzdsekIwdExTNlBBT01Bbm4zekMrZlBudVhEaEFudjI3TUhNekF3VEV4T2xCSmFYbHhjNm5ZNlJJMGNXT241bloyZCsvUEhIRXJ4amd2QjhFTUZ4UVJBZXU5T25Ud2RxTkpwYlFLMzQrUGlIcm1za1pFdE1UTXg1S0FJeFQ2SDdnZFJIRmt4OUhJWU5HMllTSGg1ZUpTc3JxejR3QUJnblNkSVlNek96RHE2dXJwMXkxNWx5ZFhXdHFsS3Bqc215M0JpNEM2d0QvakExTmIzbTZPaDQ3LzVrR3FFSTk0T3VYM1RyMXMwOVBqNitoVXFsZWdHb0JkZ0JUOXdkTTBtU2JHVlpyZ08wQVY2Ulpma1ZqVWJ6cmEydDdaZEhqaHpSNVQ1V3E5V2F5ckw4TmZEWi9VMXB3R2xKa203S3NweklreWNkaUFkdUdRd0dQenM3dTNONVg1TWdsQVdEd1VCd2NERC8vUE1Qa3lkUHpsY0xQRys5Y01oZURYejRzUEU4RkE4UEQ4NmNPY090Vzdlb1ZhdVc4aDJ5QTQyNWF6ZmZ2SG1USTBlT0FOQ3ZYejhsaFhWSVNJaFNML3pjdVhOR0FkVG82R2gyNzk3TjJiTm44NjBpYXRDZ0FUTm16R0RzMkxIOCsrKy8rVzc4bEVST3Z3L2Evbm0yWnMwYWZIeDhXTGR1WGI1SkR5cVZpZ0VEQnJCKy9YcGF0MjVOWW1JaU8zZnVaTTZjT2ZuNmlZbUp3ZHpjbk45KyswMEpjdXQwMmIvMm9xS2lxRktsQ2x1M2JqVnE0K3pzVEkwYU5majIyMi9wMjdldmNwT3dxSGEydHJhODl0cHIvUERERDhvWTU4K2ZyK3d2Yk9YNDJiTm5hZDY4ZVpIdmhTekxYTDkrblMrKytLTEk0d1JCRUI2bjZPaG9kRG9kdFd2WHBtdlhydmo0K0JBV0ZrYkZpaFd4dExTa1I0OGVIRDE2TkYrQUZlRFlzV04wNnRTcEhFWXRGS1d3U1drRlVhdlZCV1pyaVltSktiQldzcm01T2VQSGo2ZDE2OVlBTEYyNkZDc3JLOTU1NXgzdTNyMXJsR0k5TVRGUkNaYTd1TGl3Yk5reSt2YnRpN096TTFsWldjcUs4OUtJaTRzekdsZE1UQXkrdnI3Szh3NGRPcFM2VDBFb2EzZnUzS0ZhdFdxRjd0K3laUXVEQmcweXF0VTlhTkNnWXNzQmVIcDZNbVRJRUJ3ZEhmbS8vL3MvdG16WlFtUmtKTysrK3k3OSt2WGo4dVhMckZpeGdrV0xGakZnd0FDbVRwMUtlbm82VmF0V1plL2V2UXdjT0JDTlJrT3RXclg0OGNjZjBldjErUG41NGVycW11OWNYMzMxRmZiMjlpUW5KeXVmMjNKY3YzNGRNek16WnMyYXhldXZ2MTVvM2ZScTFhcHg3NTY0Wlp4RG85SGtXK1dnMSt2anpwdzVrKzhYZGNPR0RmOU9UazQrZFB2MjdXK3RyS3hhMTZwVjYxc3JLNnNPZ0pTY25Pd1RFUkV4S1NNakkvUlJuQTlRMmRqWWRMU3pzeHNTRVJFeEZjaktmYXk1dVhtajJyVnJ6N094c2VtaFVxa3NrNUtTanQrOGVYTmNlbnI2MVJLOERjODFFUndYQktHOHhBSzFFaElTUkhDOGpNVEZaUy9NbFdWWlhPa0k1ZUorUUR2Ni90Zi92ZkRDQzkvcGRMcjFzaXdQQlBZNE96dDNEZ2tKeVhSMmRqWUQ5c2l5M0ZpU3BOMG1KaWJ2K1BuNXhlVDBjL0xreVhKNkJVK24rMEhZb1B0ZlQ3eDI3ZHJaNm5TNjBiSXN6d2ZjRWhJU3pJSEplUTViQkh3RUpFdVM5TGxhcmQ1eTh1VEpKekVvTGdpUDFjc3Z2NHdrU2R5N2QwK3BXWmRiM3RUUTMzenpUWUg5ekpvMUM0RGh3NGZ6NjYrL0t0OXo1S3llQVBMVnI4c0paQmIxT0srOFFleXpaODhXZXF6d2FLMWR1eFpBQ1dqbjhQWDF4Y3pNakE4Ly9CQlBUMDhHRFJxRWpZME43NzMzbm5Kak96bzZtZ2tUSnJCanh3NFdMRmpBMGFOSGplcWoxcXRYanhFalJ1RG01a2ExYXRVWU1XSUV4NDhiVjVVWU9IQWdpeGN2WnVyVXFjcTJvdHE5Ly83N3BjNFlZakFZOFBiMk5xcmJtcDZlanJtNU9Ra0pDVXJRUVpJa0ZpMWFWS3ErQlVFUUNoTWVIczd5NWNzNWRlb1U2ZW5wdEdyVmloa3pabEM3ZHUwUzdjL3g3Ny8vY3VEQUFkYXNXUU5rVCtUeDlQUms0c1NKNkhRNkhCMGRDd3lNUTNiNmJSOGZId1lQSG96QllDZ3d5Qm9mSDYrc1VCdytmRGpwNmVuNUp0dmxGUlVWcFFROFN4cDhYN0JnQVIwN2RpelJzYyt5b2lhbFhiMTZsY3VYTDlPOWUzZmk0dUx3OHZMSzkvYzVSMUJRRUEwYU5NaTMzZFRVbE5hdFd5UExNb3NYTHlZb0tJaFZxMVlCMlhXTm5aeWN5TXpNeE16TWpPRGdZR3JXckFtQWhZVUZtWm1aeXZYa3ZIbno2TjI3TiszYnR5L1Y2d3NKQ2FGZXZYcWxhaU1JajF0Sk05RGxUcW1lbUpoSVZsWVczYnAxbzE2OWVxalZhdExTMHJoMjdScW5UcDNpd0lFRDdOKy9ud0VEQmpCeDRrUzZkKy9PaUJFajBHcTF6SjgvSDFOVFV6cDE2c1RTcFV1SmpJeFVGalRGeGNWaGIyOFBHR2R6YU5La0NZY1BIK2JYWDM4MUtyMlFvMjdkdW1Sa1pOQ3paMC84L1B5VTdYcTluaUZEaHVEdjc4K2FOV3NLTFlVazVCY1FFR0QwUStIZzRMQ2lvT1BNemMwYldWdGJkdzRORFIwSjJEUm8wT0NmbUppWU5WZXVYQmtHbU5hdFcvZTdCZzBhL0hIKy9QbG1qK0I4dEd6Wk1oS1FUVTFOYTBaRVJFd2pUM0M4WXNXS2c1S1NrZzVmdlhwMUhHRFdzR0hERFhYcjF0MXk2ZElsOFVlNEdDSTRMZ2hDdVpCbE9WeVNwQmJYcjErbmNlUEc1VDJjWjhLRkN4Y0FVS2xVbDh0NUtJSUFnSitmWDB6RGhnMkgyOXJhN3BNa3FhdUZoY1g3d0JKemMvTVBnQmRrV1Q2U2taRXhQQ1FrSkxPOHh5bzhQdmVEM0NzMUdzMSs0S2drU1pNMEdvMWZRRURBVHdBYWpXYVVMTXNmQVZGQUYzOS8veUpuM3dyQzgyVHAwcVZrWldXVnFLWmpabVltKy9idFkvbnk1UVh1SHo1OE9CRVJFVWJmYTlTb3dkS2xTd3Z0czNMbHlxeGZ2OTVvMjhXTEYybmF0S25SdHNkVmMxSW92ZUpxYTV1Ym16Tm56cHdDVjR0WHIxNmRYYnQyQVJpdDNzN056YzBOTnpjMzVmbUlFU09NOXIvNTVwdTgrZWFicFc2WEl6ZzRtTm16Wnh0dEd6WnNtTkh6R1RObVlHWm14b3N2dnFocysvYmJiL0gyOXNiRXhJUytmZnNXMkxjZ0NNTEQ4UEh4b1UyYk5yaTd1NlBUNlpnOWV6YnU3dTVzMkxDaFJQdHpEQjQ4bUNOSGpoQVZGUVZrbDdlb1g3OCtXcTJXUllzVzRlTGlVcUx4Yk55NHNjQ1Z4bmtudmExWXNRSUhCNGNpKzhxOSt2ZllzV01sT3IrUXJhaEphUlVxVkdEejVzM01talVMUzB0TGV2YnN5YWVmZmdvWVQwaVRKSWxmZi8yVmZ2MzZGWGlPMk5oWVpzK2VqVjZ2WjlXcVZjcUVSRDgvUDFxMWFvVzd1enYvL3ZzdkZoWVd6SjA3bHhzM2JyQml4UXFjblowNWV2UW9Bd1lNNFBidDIxU3NXTEhVcjIvYnRtMUdmMWV6c3JJWU5HaVE4anhuNVhwMGRQUURyVXdYaExKUXBVb1ZZbUppOHEyNHptdlRwazNLNDBHREJtRnFhc3JBZ1FOcDFhb1ZMNy84TWl0WHJsU3lOTmphMnZMV1cyOVJyMTQ5QmcwYVJKTW1UVkNyMVdSbFpkR3hZMGYyN2R2SFYxOTl4VXN2dmNTc1diT1VpVkFSRVJFNE9Ua0JrSmFXaHBXVkZaQTlnWFRTcEVrNE9EalFwVXNYWlJ4SGp4NVZybjBOQmdPeUxPZjdQUTdHdjlzM2JkcFU0Ty8xdTNmdlVxVktsWks4WmM4ajgwcVZLcjF4NWNxVmZNWHBxMWV2L2xGc2JPeFBRSnlWbFZVcnRWcGRLVEl5OGp1eXN3ZHk3OTY5VFpVcVZSb09TRUMrMWVFUGN6NkFzTEN3VjJSWk5tdldySmx2dmw2QU8zZnVmQThvMlRlam9xSythOUtreVg3QUpQZDJJVDhSSEJjRW9WemNUNmZjNzh5Wk0vVHUzYnU4aC9QVTArbDBoSVNFQU9pQWdISWVqaUFvUWtORE0xcTNiajFPcFZKZGtHVjVscXVyNjNaZ0pxQ1hKR21jQ0l3L3Z3SUNBa0pidDI0OVZLVlNIWlVrNlp1R0RSditWcWRPSFNrcEtla2JXWmIxc2l3UENRd01GSUZ4UWNpbGFkT21KVjUxZmVUSUVhcFdyYXFrUHM4ckl5TURCd2NIbzVYanVXOW01alZtekJoVUtwWFJpZ29vT0RoZVduNStmaXhldkppd3NEQ3FWYXZHbDE5K3FkeUkzN1p0Ryt2WHJ5Y3BLWWtoUTRidzJXZWY1V3UvZlBseXZMMjkrZUdISDRxOXdTODhuWEpXS3JxNHVMQno1ODVpajgrN2NtYkdqQm5NbURIamtZMVBFQVJoMUtoUlJyOTNSbzBheGNTSkU1VVYzTVh0enpGMDZGQUFKazZjU0dwcXF2Szc2OFNKRS96MTExK1ltWm5SdjM5L1VsSlN5TXJLWXNxVUtmejQ0NC9FeDhlVGtwSkNqeDQ5c0xPejQ1MTMzaWswdFc1dWt5Wk5Vb0tXMTY1ZG8zNzkrdmtlQ3crdXFFbHBOV3ZXNU9lZmZ5NXdYKzRKYVN0V3JDQXFLb29CQXdia08rNjMzMzVqOWVyVkRCbzBpSWtUSnlvL1M0bUppUnc1Y29TUFB2cUlJVU9Hb05QcFVLdlZSRVZGTVc3Y09DWlBub3l6c3pNZmZmUVJkZXZXSlN3c3JOVC8zckd4c2FTbnB4dGRQM3A0ZVBES0s2OEEyWUc4enAwN0t4a0U4azVtRTRUSHBWbXpab1NFaE5DeVpjc2lqOHU3Y2h5eUovMSs4TUVIMk5qWWNPREFBV1ZDVTd0MjdXalhyaDJabVpsY3VIQ0JrSkFRckt5c2lJMk5wWHYzN3ZUdTNadlkyRmd1WHpaZXYzVDA2RkZlZU9FRkRBWURXVmxaU2lZUWMzTnpNakl5cUYyN05yTDhYM3kxUzVjdVNyYVAzMy8vbmYzNzk3Tnk1Zit6ZDk1aFRWMy9IMy9mQUdHR1BWU0dWRlN3S0pvZ2p0WVdTeDNVTGY2MDdsSGJ1bXBydFE2cUZxMWF0ZWpYUmFtS3U0NjY2eXBhM0JZbld4RlFodXk5RXBLUWRlL3ZEOHd0Z1NEZ0F2VzhucWRQN3ozcm5odmlUWExlNS9QK0JMUDFLcFVLM2JwMVk5czhpL2o0K0hyVERyMnJXRnBhRGxNb0ZEa1NpZVJlalNxZWhZWEZwSVNFaEE4QVFDd1dKOGhrc21Rbko2ZlZHUmtaM3dBd3RiZTNYMXBTVXJJZkRSZkdHM3c5QUpCSUpGR0dob2JQc3ZYUUVNQzVYSzZkUXFFb3FGbE9xQTBSeHdrRVFsTnhBd0Npb29pTyt6SzRmZnMyWkRJWkFFUkhSa1pLbW5vK0JFSjFZbUppSGdzRWdrTUF4bE1VdFIyQUJZQS9vcUtpaVBENWpoTVRFM05USUJBY1loaG12Sm1aMlZTaFVFZ0JjQUR3UjNSMHROWmRzUVFDb1dHY09uVks2eUpxZGRRMnF0VVhZQURnMDA4L1pSZHFhSm9Hb0JsSlVaMitmZnZXV2RkUXhHSXhsaXhaZ3JadDIyTExsaTFZdlhvMVRwOCtqYXlzTEFRR0J1TDMzMzlIeDQ0ZGtaYVdWcXZ2a1NOSGNPTEVDWVNFaEJCaC9DMUdXeVQ3c3pBeE1YbEZNeUVRQ0FUdDFMU3lMU2twZ1lXRkJWdGVYNzJhRXlkT0lEMDlIYXRXclVKT1RnNThmWDB4ZnZ4NG5EeDVFbVZsWlRoLy9qeHNiR3dRRWhLQ2lvb0tEQjgrSE1PSER3Y0FlSHQ3NC9MbHkvRHo4OFBPblR2WnlQSFZxMWZEMzk4ZkFQRFRUejlwWEcvejVzM3M1MmV2WHIzWU5DdmUzdDdzOGNXTEYxLzQ5U0U4UHg5ODhBRzZkZXZHUnBnQ3dJZ1JJd0FBNXVibStQWFhYeUVRQ0RUNnBLYW1vbS9mdnF5VnUvbzdYMEZCQVVhUEhvMUJnd1lCcUhKdVdiaHdJWHIxNmdVREE0Tkd6Y3ZTMGhMNzl1M1RzT1ZYQytOQTFYcytQRHdjTkUyRG9xaEdwMGtoRUY0V2ZmdjJ4WkVqUitwMEpsS3pZc1VLRkJZV0lqYzNGLy83My84UUVCQ0E2ZE9uNCtPUFA4YTMzMzZMUllzV3NjL1ZmZnYyNGVMRmk4ak56Y1g3NzcrUHp6Ly9IT1hsNVRoNDhDQ1NrcElnRUFqdzhjY2Y0Nk9QUG1MSFQweE14SlVyVi9EZGQ5OGhNek9USFNzaUlnSUxGaXlBdjc4L2poNDlpaWxUcG1EeDRzVndkWFZsKzBva0V1emR1L2VGSExyQ3dzTElKcFU2c0xTMC9LS29xR2hQelhJYkc1dkpZckU0UWk2WHh6OHRrcWVtcG43aTVPUjAyTVBESTRQRDRaZ1VGeGZ2eXN6TW5QdUtydGRZOU96czdMNHZMaTdlOXB6OTN5bUlPRTRnRUpxRXlzckt1L3I2K29XUEhqMnlTVXBLMHZqQUp6U2VVNmRPQVFBb2lqclF4Rk1oRUxSQzAvUXhEb2N6SHNCQUFHQVk1bGdUVDRuUVRLQnBlajJId3huUE1Nd0VWTmxRZ1dFWWtnU1dRSGdCOHZQekVSa1orVXhCVWFsVXNyYWJWbFpXR0RWcUZGdkhNQXhDUTBNQkFQdjM3OWZvMTZOSEQ0MklBMGRIUjQyOGVMbTV1V3hmTmRVWGhjYU1HWVArL1RYZDR6NzU1Qk5VVmxZaUpTVUZKaVlteU03T2hsS3BoSjZlSGlpS1FsNWVIcnAxNjFZckN2N3k1Y3NJRGc3R2I3LzlwalVQSjRGQUlCQUlUWUZTcWNTQkF3ZFlBYk9oOVhLNUhOdTJiVU5NVEF3Q0FnSXdZY0lFdEd2WER0T25UMGZuWkl6QWZnQUFJQUJKUkVGVXpwM1J0V3RYcEtTa3dNYkdCaWtwS1EzTzZSMFdGc2FLNHpXL0cxQVVCVDgvUHdCVitXL1Z4eEtKaEQzbWNybm8wNmRQbmZuR3BWSXBtemUzT3NPR0RkUHErRUpvSEh3K3YxYlpva1dMQUFCOSt2VFIycWRMbHk1YW8yUTdkKzZNenAwN3MrZmUzdDd3OXZaKzdyblZsNjhlcUwweGhFQjQzZlRwMHdmYnQyOUhaR1FrUEQwOWE5WC8rT09Qc0xTMFJFaElDT3p0N1dGdmJ3OHVsd3NmSHg4RUJnYWlwS1FFR3pkdXhMNTkrM0RwMGlWOCtlV1hjSGQzUjdkdTNkQytmWHVOOS9qSEgzOE1rVWlFR3pkdTRPTEZpMWl6WmcxV3IxNE5MeTh2ZlB2dHQ1Z3hZd1l1WGJxRWxTdFhZdlRvMGRpOWV6ZDI3ZHFGbjM3NkNYMzc5b1d2cnkvV3JGbURjZVBHWWNTSUVmRDM5MGRlWGg0V0xseUlGaTFhMUx2NXVTNmlvcUpRVWxKUzV6UGpYY2JRME5DQngrUDFUazVPbmxTamlySzF0ZjBtT3p0N1FmVkNZMlBqend3TUREb1ZGaFp1TURBd2VOL1MwbkppU1VuSlgyS3grTktydUY1amNISnlDbVlZUnBXVGsvUEw4NDd4TGtIRWNRS0IwQ1RFeDhmTEJRSkJDSUFmangwN2hzV0xGemYxbE41WVVsSlNjUFhxVlFCUUFDRGlPS0Zab2xBb0x1bnI2NnZ3Tk9lTlNxVnEwSmRHd3R0UFRFeE1yRUFneUFDZ3RvbEtqNDZPam12S09SRUlienBuejU1RjkrN2RZV1ZsVldlYmlvb0tkcEY3NjlhdEFLRFZWbjM4K1BHMXlocXlFRnFkR3pkdXNFSThnRnJXOEZ1MmJNSHAwNmZoNGVFQmZYMTlBRlVSNjNaMmRsaXhZZ1UyYmRxRS9mdjN3OS9mWDJPQmVOT21UZWpYcjErZDF2R0V0eHVGUWdFZEhSMnk2RTRnRUpvZHExZXZCb2ZEMGRnODFwQjZQVDA5ZE9qUUFiTm16Y0w2OWV1eGRPbFNmUExKSitqYXRTdDRQQjRPSHo2TUd6ZHV3TXZMQ3hFUkVaZzllemFBS3JIOThlUEhrTWxrbURScEV2THk4akJ4NGtRMlVsY2tFbWw4eGk5YnRneDhQaDhNdzBCWFY1ZE5WOUdyVnkvMjJOdmJ1MVlhQzNXK2NZbEVvdkc1N3VucGliTm56OExjM0x4T29aencrbW1JclQ2QjhDNmdxNnVMNWN1WFkrWEtsZGk5ZTdmRzh3c0Fmdm1sdG82WWxKUUVaMmRuOU8vZkgzMzc5Z1dIdzhGSEgzMkVwS1FrR0JvYXdzbkpxYzdyOFhnOERCZ3dBQU1HRElCSUpJS0JnUUgwOVBRUUdCaUl6cDA3ZzJFWStQcjZnc3ZsSWpvNkdpRWhJV3lhS2tORFF5eGZ2aHhEaHc1bDg1UUhCZ2JDM3Q0ZVM1Y3VmYTd2dlJLSkJHdldyTUd5WmN2SWMwRUw1dWJtazRSQ1lSaUF2T3JscHFhbS9RRnd5OHJLemxSdjd1RGdzQ2tqSTJOU1NVbkpVUUN3dDdkZjUrenN2QzArUHI0dEFGMkJRS0JRTnhhSlJKY2VQMzZzc1NPaGtkZHJNUGIyOXV0NVBON0g4Zkh4SHdHUVBjOFk3eHBFSENjUUNFMkdqbzdPVnBWS3RlRE1tVE82NDhlUFIrdldyWnQ2U204Y0RNUGcxMTkvVlZ1ZWJvdU1qQ3hxNmprUkNOcUlqNCt2RUFnRVNsU0o0L0s0dURoeFU4K0owR3hnQUZ3RW9GNGR2SVJHNUdvaUVBaTFPWFBtREw3NTVwdG50akUzTjhmWXNXUHJIWXRobUZkcWc1bVZsWVU5ZS9iZzZOR2phTk9tRFc3ZHVvVUxGeTZ3OVo5OTlobjY5T21EelpzM1k4R0NCUWdMQzJQcjFxeFpnemx6NXFCZHUzYkVJdkFaRkJjWEl6MDl2WmJsNnF0QXBWSWhMeStQWGN4NzlPZ1IycmR2RDZCS25FbElTRUMzYnQzWTltS3htTFh1NTNBNEdwYXg5UkVVRkFTYXBqRnYzcndHdGI5Ly8zNnRLTHFrcENRNE9Ua1JJWWRBSUx3ME5tellnT2pvYU96WXNZTk5VZExRZW9xaUVCd2NqS0NnSUdSbVp1TFdyVnRzYnRsZHUzYmhrMDgrd1pneFkrRG82SWhXclZyQjN0NGVTcVVTZm41K2NIVjFoYTZ1TGxhdVhJbXZ2LzRhSjArZVpFVVFIeDhmMW0ydU9sS3BGTk9uVDJmRmxyb2l4d0hnZi8vN0g1eWRuUUVBYytiTWdaK2ZIM3g5ZlRYR0t5Z293S1JKa3hBVUZFUWNYZDRCS2lzckcyM0ZUaUEwRlowNmRjTHUzYnUxUHBlMW9YYTlxTGxXM1ZqblV4NlB4eDZyWFJzb2ltTG5vYzBaQW9ERzkvWmZmLzIxVGxGYlIwY0hrWkdSejV3RGw4dkZuajE3YW0wS0lGUmhhV2s1T1Nzcnk3OW11WTJOemV6Q3dzTGZBTkRxTWlNam8vYzRISTVoU1VuSlZYVlplWG41MzNaMmRuTUJjQUFvbzZLaW52bmp1VEhYYXlqMjl2YS9tSm1aRFlpUGorOE5vS0N4L2Q5VmlEaE9JQkNhakh2MzdtWHkrZnhBaFVMaC84c3Z2MkRyMXEwa0IxRWorZU9QUHhBUkVRRUFoVFJOTDIzcStSQUk5YUQvOVAva0Z6U2hKdEhWanFPYWJCWUV3bHRBVkZRVXlzdkw2N1hJek0vUHg2UkpOWjNjYW5QeDRrV2twYVhoNjYrL0JnQllXRmhnKy9idGRiYi83TFBQR2pWZnBWSUpvTXFPM2RyYUdvY09IV0xyY25OemtaK2ZqNDRkTzhMUjBSRnl1VndqUDNxSERoMndkdTFhekowN0Y4Ykd4aGd3WUVDanJ2MnVVRkJRZ0lVTEYyTHg0c1hvM2JzM3ZMeTgwS3BWS3dCVkVmclZJMUJFSWhFdVg3NE11VnlPbmoxNzFzcmRYVkZSb1ZGV1VWR0J1M2Z2c2d0MkowNmNRRlpXRmxxMmJJblJvMGRqMGFKRk9ISGlCQTRlUEFnWEZ4ZjgrZWVmR3VMNGtDRkQyRVhIek14TWhJV0Z3ZFBURXkxYnR0UzRibkZ4TVc3ZHVzV2VoNGVINCtEQmc3Q3pzOE9kTzNlMDN2Zk9uVHMxRmlTLytlWWJYTHQyVGFQTjMzLy9EUU1EQTh5WU1hUCtGNUpBSURSclB2endRNTVDb1doejkrN2QyS2FhUTFCUUVQNzk5MTlzMzc2ZHpmWGNtSG9BMkxObkQ4YU9IWXNUSjA2Z2RldldTRWhJUUVCQUFFeE5UY0hoY05DclZ5OEVCZ1ppdzRZTkFLb2lJaytmUGcyZ0t0cmJ3Y0VCY3JrY09qbzZiTW9Va1VqRUh0dmIyMlBEaGcyZ2FScGxaV1c0ZnYwNk8yNUVSQVMyYk5rQ0hvK0h5Wk1uUXlhVDRlKy8vNGFGaFFVcmpQLzExMThBVUN0RkNnRFkydHJpdSsrK3d6ZmZmSVBkdTNlalJZc1dML2FDdmlBZUhoNE9ycTZ1dVVlUEhsVTE2VVFhUUhsNU9lTGk0alJTMFRRR3VWeGVaNTJlbmg3a2NqbjA5UFFhRkhWNjc5NDllSGw1SVQ4L0gwcWxFdmIyOXZEMjlzYTFhOWVRa3BJQ016TXpHQmtad2NmSEI5ZXZYOWNxTnY3Nzc3OTEydkFUQ0UzRm15b092MmkwdDY2dWJxT2R2OTRWVEV4TVB0YlIwYkVzTHk4L1hiMWNYMSsvTFkvSCt6Z2xKV1ZjOVhLSlJQSklwVktWT2prNUxjM0l5QWd3TWpJeWJOR2l4ZmRpc2ZnNkdpQnFOL1o2RGFGVnExYkx6TXpNaGo1OCtMQTNnUHpHOW4rWElmOHFDQVJDazJKZ1lMQkNKcE9OaklpSWFMdGp4dzU4OWRWWFRUMmxONFovL3ZrSG16WnRBZ0NHcHVtdlltSml5cHA2VGdSQ1BkQ28ya25aNkYyUWhMY2JEb2VUcW80Y1pCZ210WW1uUXlBMFc2cm55T3Zac3lkN1hEMWE0UFRwMC9EMTlZV2VucDVHMy96OGZFeWZQaDNIang4SGg4T0JuWjJkaGhBTi9HZXJUdE0wYTVtYW1KaW9zZWhaV2xyS0N1VXZBMmRuWjR3ZVBScno1OCtIcmEwdFJvOGVqZkR3Y0FCVlVjZy8vL3d6c3JPellXOXZqNVVyVjliYVNQbkJCeDlneVpJbFdMNThPWXlNak5DN2QrK1hOcmUzaFE0ZE9pQXdNQkNIRGgxQzc5Njl3ZVB4MkFqQ3ZuMzdha1RqKy9qNHNNY2NEa2REVEZhcFZPaldyWnRHV2ZYM1pFWkdCbzRkTzRiZHUzZGo4dVRKR0QxNk5GdjMxMTkvd2MvUER5NHVMc2pNekFSUXRkR0N3K0ZnMTY1ZDdGeUFxdWlXczJmUHNuM2xjamtHRGh6SW5rZEZSV0hseXBYbzFhc1hIQndjOFAzMzM3T0wvZG5aMmZEMzkwZW5UcDFxQ2Z0cXZ2MzJXNlNucDJ1VW5UOS9uajNXRmwxSklCQ2FQeEtKeEpXaXFIc0NnYUFjd0NXVlNyVTJOamIyN3V1Ni9yWnQyM0R0MmpXRWhJUm9GYjdycTFkVFVWR0JqaDA3SWlBZ0FNT0dEY1BldlhzUkVCQUFEb2NEbXFaUlVWRUJvRzR4TkM4dkR6WTJOZ0NBb3FJaVhMNThtYTByS3l0anJkeFRVbEpnYTJ0YlN5eWRObTBhRml4WWdQWHIxK1A2OWV2bzBxVUxoZ3daQXFEcUdSc1NFb0tRa0pBNkF4dDhmWDJSbEpTRU9YUG1ZTmV1WFUwcVJ1bnE2aTVKVGs0ZTV1bnBlWkttNmVObVptWlhyMTY5cW55VjEyeW9JTXpsY2pYK05wY3ZYMFpvYUdpRHhQSHFHeEdsVWlsY1hWMlJsMWZsenNzd0RISnljbGdIRjZBcTZqOHFLZ29YTDE3RTZ0V3I4Zm5ubjJzSVpVcWxFbUZoWVRoejVnd0dEeDZNaFFzWDR2TGx5N2h4NHdiQ3dzS3diZHMyZHV4VnExWmgxcXhaVUNxVmNISnlxak1LZC9IaXhiaDI3UnI4L1B4cWJjUlRVMVpXcHZFYUVBZ0V3dXZHMHRKeVNtbHA2U0VBR2grcU5qWTIzNVNVbEJ3QVVIT3RYZnpvMGFNQnJWdTMzc3puOC9OcG1xNFFDb1gvSkNjbk4walFlSTdyUVNBUU1OV09wZXBqZFlSNml4WXRBcDdXYWRpMFIwVkZHUUtvYk1pODNsV0lPRTRnRUpxVVc3ZHVTYnQyN1RxS3B1bnJXN2R1TmJHeHNjR3dZY09hZWxyTkdvWmhzSGZ2WGdRRkJhbUw1c1hFeEpCVlBNS2JBTEdHSUdoRnBWSTlVUyt3VVJUMXBHbG5ReUEwWCtxenpBT3E4b2hxdzg3T0RpZFBubVRQOC9QejJTaXltdlR2M3gvOSsvZUhucDRlREF3TUVCUVVwQkZsTHBQVm5jS3N0TFFVa3laTmdvK1BEeVpObXFSMXpwMDZkZElvbno5L1B1YlBuOCtlcTBWVkJ3ZUhXdmxPdGZVZk5HZ1FCZzBhVk9lY0NFQ1hMbDNRcFVzWDl2enZ2Ly9HbmoxN1VGNWV6cjRQamh3NTh0empsNVdWWWNHQ0JWaXlaRW1kUXNpREJ3OFFHUm1Ka3lkUFFpS1I0TWNmZjN6bW1DVWxKVEF4TVVGNGVEZ2NIQndBQUxkdjM4YUtGU3V3YnQwNmRPalFBZXZXcmNPWFgzNkphZE9tSVRJeUVtZlBuc1hNbVRNMTNnOXF3VjhzRnNQSHh3ZVhMMS9Hc1dQSElCS0pNR1hLRkFEQTlldlhFUm9haXRXclZ6LzNhL0N1NE9ucE9aQ21hVDZId3prV0dSbVoyTlR6SVJDMFlBYkFUMGRIeDA4Z0VGUlFGSFZOcVZTdWo0Mk52ZklxTDZwMlZWRnY5RkZ6NjlZdGNMbmNaOWFYbHBheUc5aGF0V3FGbjMvK0daczJiY0w2OWV0aFlHQ0FwS1FrZE96WUVTdFdyRUJaV1JuV3IxK1BKVXVXUUNnVWFsaWZBMEJzYkd5RExNM0R3c0xRdlh0M2pUSzVYSTQ3ZCs1ZzJMQmgrT3V2di9EcHA1OWk2TkNock1OSFlHQWdGaTVjaUZhdFdrRWlrY0RBd0FENStWVkJhdFhGejltelp5TXJLd3N4TVRINDRJTVBHdkx5dlRJb2lySmpHR1k2UlZIVHk4dkxTd1FDd1NtS29vNlhsNWRmVEU1T2Z1azVXZFY1MmRVVUZ4ZWpYNzkrdUhmdjNqT2p0cytlUFl2YzNOeDZ2ODhzWDc0Y2YvMzFGNjVjdVFKWFYxZjgrT09QK1BiYmIrSHU3ZzZnYXFQYVR6LzloRDE3OW1qMGMzRnhnVWdrd3I1OSt3QUFvYUdockdpdGZrOEdCd2RqOE9EQmJCOC9QejljdlhvVnVibTVBSUNIRHgvaXZmZmVnNmVuSjlhdlh3OFBENDhHdlNaNzl1eUJ1Ymw1cmZMcUcvSUlCQUtoS2NqSXlKaWlwZGpFeXNwcWNrSkN3b2ZhK2tpbDB0dUppWW5kdE5XOWl1dlZaOU5lWHoyaGJvZzRUaUFRbXB5SWlJaG9nVUF3bEtLb0N5dFdyTkROejgvSFYxOTkxU0M3cDNlTjFOUlViTnEwU2YyRGk2WW9hbUZrWk9UR3BwNFhnZEJBMUYvWVhzd1RpdEFrR0JnWXRLNnNyRXgvUmhOckFFVmF5dTFRajdVVGg4TXBWVnNsNitqb2xOWXpGVnM4TzRlU0NZQ0tlc1lnRU41NXRtM2J4dWE5VXhNYlcrVkU2Ky92RDM5L3pUUm9lL2Z1Zlcxekk3dzh6cDgvajAyYk5zSFUxQlNIRHg5bXl3Y01HSUFCQXdhZ2I5KytkWXJpTkUxclhialdWbFpZV0lndnYvd1NCZ1lHMkxKbEMvVDE5ZGtGL2tHREJzSFEwQkQzN3QxRGFHZ29ybHk1Z3JDd01Bd2VQQmdiTjI3RW1ERmp0RjUvejU0OUNBc0xnNUdSRVJZdFdnU2dTdVRmdFdzWDdPenNJSkZJMExWclY5eTVjd2NMRml5QVJDTEJoQWtUNE9qb0NLbFV5dVlSVjBlbGVYdDdzOGNEQmd6QWp6LytpTXJLU29qRlltemN1QkdCZ1lFTmZWbmZhV2lhZHFRb2FnWERNQ3NFQXNGRGhtR09BemdlSFIwZEI0Q3ByeitCOEpveFlSaG1vSTZPenNDbjBWYmhBRFpGUlVXZHcwdCt2OWEzZ2UxWjllb05iQlVWRlFnTURFUmtaQ1M4dmIxeDZ0UXBsSmFXSWp3OEhETm56b1Nob1NHMmJOa0NJeU1qckZ1M0Rnc1hMbVF0MFJVS0JiaGNMczZmUDgrbVZxbHVwdzVVT1lBQVZTTDQ4ZVBIV2NFK016TVRNcGtNdnI2KzhQRHd3QmRmZklHTkd6Zmk0c1dMV0xac0diS3pzeEVZR0lnMWE5YXdPYWI5L2YxWkliaDc5KzR3TlRWbHI4UGhjSnJsTTVXaUtFc0FVeGlHbVdKcWFpcms4L2xuS1lvNlRsSFUrY2pJU01tcnVLYmFIZXRaNjF1SmlZa1FpVVE0ZCs1Y2cxSU4walNOQ3hjdVlPblNwUWdPRG1hRjhVR0RCa0V1bDBNcWxiS2Z3Vnd1RnlkT25JQk1Kc01YWDN3QmhtRnc3dHc1QUVDZlBuMmVHYm45Zi8vM2Z3Q0FXYk5tUVNLUllPblNxa3grTjIvZXhOOS8vdzB1bDR0Qmd3WkJMQlpEb1ZCZzNyeDUrT09QUDFCV1ZzWnVTRE0zTjhmVXFWTmYyQmFhUUNBUVhpTVZzYkd4dFhmMHZEM1hJenlGaU9NRUFxRlpFQlVWZGJscjE2NTlBUnpidm4yN1ZYeDhQQll1WEtoaEJmV2kzTGx6QjRHQmdVaExTOFBObXplaHI2OWZmNmVYZ0V3bXc1Z3hZNUNlbm83Ky9mdkQwOU1UWGJ0MmhaT1RVNE4rK01qbGN0eTlleGNYTGx6QStmUG4xVCt1Q2prY3pyaUlpSWl3K3ZvVENNMklYUUMrZVBwL1FqUEUwZEV4cUtDZ1lJdE1Ka3NDQUVORHcrNGNEa2NpRm92dmQralFJU1U2T3JxdTc0NFdIaDRlU1hGeGNVNEF4TlVyK0h4K2VsSlNVaTl6Yy9QQk9UazVBWFgwWnhlak9CeE9uUXRUaG9hR1BaMmRuWU1URWhMNGRiVVJDQVNpRjkwNWEyUms1R2x0YlQwcEl5UGoyNXAxRGc0T0c3T3lzdWE4eVBnRVFuT2dwakJlVnhuaHpjYlgxeGUrdnI2MUJHMjFXRkk5Y3J5bWtNSGhjRFFXemRXMjZ0WEwxTGJxN2RxMVE3dDI3VEIzN2x6MDZkTUhzMmZQMWhncktpb0tNMmZPaEZBb1JHNXVMcHRUbk1QaHNQYis2c2cxaFVMQnprbWRNend3TUJCLy9QRUhidHk0Z2RqWVdEeDQ4QUI1ZVhubzFxMGJQdmpnQTh5ZVBSdHBhV2tJRFEzRnFsV3JrSmFXQmlzcksvVHAwd2MvL1BBRE80KzllL2RxMkthUEhUdVdQVmE3Rit6YXRVdHJoQnRCSys5VEZQVStnS1VDZ1NBWndBa09oM004SWlMaUhvaFFUbWgrR0FMb0E2Q1BRQ0NRQTdnRElDZ3FLdW9ZbWtuYUp4TVRFM3o2NmFmdzkvZG5SV2hMUzB1NHVMaWdZOGVPNFBQNTdCcENqeDQ5Y09USUVWaFlXR0R5NU1uSXljbkI1NTkvRHFWU3lUN3plVHlleGdZb3RhMDZsOHRGY0hBd0cySGVxbFVyTEZteUJIMzY5SUd4c1RIYnZrK2ZQdWpUcHc5S1NrcGdabWFtSVhDdVhic1dNcGtNdXJxNkduM2VJRXdwaWhvTFlDekRNQktCUUJES01NeHhMcGQ3N3M2ZE84S1hkUkc1WEY1dnJ0L2c0R0Q0K2ZuVjY2TDR2Ly85RHk0dUx1QndPRmkxYWhVbVRwd0lDd3NMdGw0aWtlRHk1Y3VvcUtoZ1U0djQrUGhBS0JSaTNMaHhDQWdJUU5ldVhSczg5eE1uVGlBOVBSMnJWcTFDVGs0T2ZIMTlNWDc4ZUp3OGVSSmxaV1U0Zi80OGJHeHNFQklTZ29xS0Nnd2ZQaHpEaHc4SDhOK0dORDgvUCt6Y3VaUDlYRjI5ZWpXN0FmT25uMzVxOEZ5cXcrZnpwejlYeHpjUWlxTHNtbm9PQkFLQjhMWkN4SEVDZ2RCc2lJaUl1TXJuOHowcGlqb2NIaDdlZmNTSUVjejQ4ZU9wVWFOR3dkYlc5cm5HWkJnR3NiR3grT09QUDNEMTZsVzIvTGZmZnNQY3VYTmYwc3lmVFZCUUVKdlg4TUtGQzdodzRRSUF3TlRVRkU1T1RuQjBkSVNUa3hONFBCNG9pb0tPamc3RVlqRXlNek9SbVptSmh3OGZRaXBsVTRwVVVCUVZhR0Jnc0NFOFBGejBXbTZBUUhoSlJFVkZUUVV3dGFubjhhN1FwVXVYV3RIVE1URXhKa0JWemlLbFVsa01BQlJGNmVubzZKZ21KU1Yxa1Vna0VhNnVyamNlUDM0OFJDcVYzbTdSb3NYM1pXVmxaOFZpOGYxblhjdkd4bWFDam82T3FZZUhSem9BU0tYU21NZVBIL2NCQUpxbUdZbEVFdE95WmN1bE5qWTJzd3NMQzdkb0dZSVZ4SlZLcFZSTFBaNk9lMHVsVWxYeWVMd1BSU0pSZUxVcUhRQ3FocndHMnFCcHVqSXVMczVhZlc1dWJqNVlSMGZIRW9BeHFod1BhUFVjemN6TUJoRnhuRUFndk9uVVo2R3VVcWxxNWEydmp4czNidUQrL2Z0WXYzNjlSajVVb0Vwdzd0U3BFOUxUMDVHY25JeHUzZXAySXRUVDA4UEVpUk5SV2xxS0NSTW1vS2lvQ09QR2pZTyt2ajUwZFhYaDR1S0NZY09Hd2NYRkJaV1ZsZkR4OGNIY3VYUGg2dW9LVjFkWHpKa3pCMEtoRU1uSnliQzN0MGRCUVFFU0VoSlFXVm1KeTVjdkl5UWtCRlpXVnJoMjdScXVYTGxTWnlvQ1FxTnBDMkFCVGRNTEJBSkJKb0FUQUk2N3VMamNQSHIwYUszUGFNSzdRL1ZjbWMwSUxvQ1BBSHdrRUFnVUZFVkZxMTJNbXBxUFAvNVlhN2xBSUtoVlptZFhwWnNkUEhpUUxXTVloaFhRYTBZRm01dWJzK2xLWEYxZDJYSWRIUjBNSFRxMHpqbHB5NUZ1WUdEQUN2aXZrdGYwL2pFQ01JS2lxQkVLaFFJQ2dlQXNnT09OSGFSbno1NjF5aGlHZ1ZLcDFGcTNkdTFhV0ZsWm9heXNES05HaldMVHl0U0grak8yc0xBUXMyZlBSbkZ4TVhidCttLy8rY0NCQTNIdDJqWDIzTlRVRkFFQkFaZy9mejcyNzkvZm9Hdkk1WEpzMjdZTk1URXhDQWdJd0lRSkU5Q3VYVHRNbno0ZG5UdDNSdGV1WFpHU2tnSWJHeHVrcEtRMDJENC9MQ3lNRmNkLy92bm5CdldwQ1VWUnZ6OVh4emNZWFYxZGVmMnRDQVFDZ2RBWWlEaE9JQkNhRmRIUjBla0FQdUR6K1ZPVVN1WGEzYnQzVyszZHV4ZmUzdDdvM2JzM2V2YnNDU3NycTJlT1FkTTBrcE9UY2YzNmRWeStmQmxKU1VucUtqR0FNd0JHSHpod0FFNU9UcXhOMUt2aTJMRmo2aCtxU2dEakFaaFJGTldiWVpqZVFxR3c1WU1IRC9EZ3dZUDZocEVEQ0FOd1RLRlFuTHAvLzM1OWxzTUVBb0hBQ3VGUHNmWHc4R0FmTmd6RHlOUmljTXVXTFJkYldscCtJUmFMSDRyRjRsaWFwbVVHQmdadHBWTHBmVk5UMHdHbXBxYStqbzZPR3ltSzB2SHc4R0J0MDU4OGVUSkJLQlNHQXVEYTJ0ck9Ta2hJYUZ0WldabHVibTQrMU5MU2N2TFRaaHlLb3BRQWxDa3BLYU1CYUxYc2lJeU1WS2dYL0NJakl4VTE2NnRmbDhQaEdMWnAwK1ljd3pCS0FIajgrUEZBTnplM2E5SFIwYlZXNTJxOEJnRFFRaUFRNUVaRlJlbmdHUkZDWm1abXc5UFQweWUzYjkvK3ZJR0JRUWVsVXBtblVDaHlkWFIwZUZ3dTE4SE56ZTIyb2FGaEYyM1hKQkFJaE9ZTVRkTnM1TitJRVNQWVkzTnpjOVplRjZoeVBwTEw1YlZ5NHdLMTgrVUNRRUZCQVFJREE2R3ZydytLb2hBYUdscXJqWmVYRjZLam94RVRFNE5wMDZheDg5Rm1xKzdoNFlFMWE5Wmd3b1FKdUhidEducjE2Z1VBK09TVFR6Qmp4Z3dFQndjRCtFOTA2TmV2bjBaL1hWMWRoSWFHb3Fpb0NDTkhqa1NQSGozQTVYTFJwVXNYZlBYVlZ3Q3FSQVVEQTROYStYcTE1YmwvZzVrbUVBanlYdktZRFFrN2RBVHdIWUR2VWxKU0lCQUk0aGlHbVdkbVpuWlZLSHhwQVptRWwwZ3pGYkJmQ3hSRmdXa3V5dmhMb0NIdWRJUjZZU2lLYXZUYjR0YXRXN1hLRGg0OGlQWHIxMlAxNnRYbzNidDNyZnJLeWtyOCtPT1BHRGh3NERQSExpZ29ZSzM1MVoreHZYcjF3cWxUcCtEcjY2dVJaMTdiZTZCcjE2NDRkdXlZeG5yYXM5NHJlbnA2Nk5DaEEyYk5tb1gxNjlkajZkS2wrT1NUVDlDMWExZndlRHdjUG53WU4yN2NnSmVYRnlJaUlsakhHS1ZTaWNlUEgwTW1rMkhTcEVuSXk4dkR4SWtUMld1SlJDS05qUmpMbGkwRG4xK25LVmhkYkd0c2h6ZWNwRnUzYnBVMDlTUUlCQUxoYllPSTR3UUNvVGxDUjBkSDczUjNkei9NNVhMSE13d3orOHFWSys5ZnVYSUZRTlh1Nk5hdFc2TkZpeFl3TkRTRW5wNGVKQklKaEVJaHNyT3prWnFhQ3BsTVZuMjhiQUMvSzVYS2tMaTR1QUtCUVBBUGdKMnJWNittQ2dzTDhmWFhYNy8wL0VjcWxRcmJ0Mi9IamgwN2dDcEx3YStpb3FMVWlSNjNBNkE4UFQydGFKcDJCdURNNFhDY0dZWXhwaWlLQWNBd0RGTUpJRm1sVWowU2k4WEp5Y25KTXEwWEloQ2FON3BjTHJlZFhDNVBxRjZvcjYvdklwUEppZ0dVTmRHODNna2NIQncybHBTVS9DcVJTSEpNVEV6Y0pCS0p0dWh2anBXVjFkU3NyS3dmQVBCNFBKNWJhV25wSVFDd3NiR1pMUktKTHFXbXBnNEhBRDZmcjZ3ZVhhMm1SWXNXM3dtRndqQkxTOHVwcGFXbG9TWW1KcDhvRklyc1RwMDY1UUVBaDhNeFZoOER3UDM3OTF0b20rK3pyTkRqNHVLc0RRME5IYVZTYWFhNnpOWFY5V1pPVHM0UFVxbjBUa05mRXlNakkzV3l2enFGY1NNakl3RkZVVnlKUkJMOTZOR2ovaDA3ZG56QU1JeENSMGVIVjdPdG01dmI3Y1RFeEI0TnZUN2g3WURQNTN0VEZEVUR3QkdoVUhqdVhmaU0zckJoQTRZTUdhS3g4Rm9YbFpXVldMbHlKVmF1WFBrYVprWm9DRFJOZzZacDdOcTFDNGFHaHF4VnVVd213OW16WndHZ1ZxUzNVQ2lFcTZzckRodzR3SmFwYmRYRHd2N0w2cU8yVlU5UFQ4Zk1tVE1SRkJRRUFQRHo4Mk56MjlJMGpUTm56c0RIeHdlelpzMkNsWlVWYTZ2TzVYSnIyYW9EZ0pPVEU4ckt5cENSa1lFalI0NndlVTRCNFBmZi93c1kyN1p0RzhyTHk3Rmd3UUsyVENLUnNDS0R0YlUxTGwyNkJBNkhBMjl2YjN6Ly9mZjQvdnZ2c1hidFdsaFlXT0Rycjc4R0FDeFlzQUM5ZS9mR2dBRURHdjhDTjArcVI1alZsZExrZGVKQlVWU1lVQ2hNcXI4cDRWMkZvcWo1a1pHUjY1NjNQNS9QNzBwUjFMMkd0R1VZUmtaUjFGMmFwcmZFeE1RY0IwQy95eHNFbWpNdmtpNUpJQkJzQlRDdEFVMGxGRVg5VGRQMGNTTWpvM05xbHo2QlFMRG5lYThOVkgxdUhqdDJET1BHamNPUkkwZTBpdU1HQmdad2MzUFR1cWxNRFUzVDhQTHkwbHFYbFpXRjRjT0h3OURRa0Mycnkva2xOVFdWVFM5WTNXRkFHeFJGSVRnNEdFRkJRY2pNek1TdFc3ZllqV203ZHUzQ0o1OThnakZqeHNEUjBSR3RXcldDdmIwOWxFb2wvUHo4NE9ycUNsMWRYYXhjdVJKZmYvMDFUcDQ4eWE2NStmajRhS1EzZVI2aW9xTGVHVnQxQW9GQUlMdzZpRGhPSUJDYUxmSHg4UlVBdGdMWTFybHo1L2QxZFhVL1l4aW1UMEZCUWFmOC9QeFd6K2hhQ3VBQlJWSFhWQ3BWcUxtNStkMnJWNjhxMVpWUlVWRzcrWHkraXFLb2tCMDdkbkJ2Mzc2TmVmUG13Y1BENDZYTU96WTJGdXZYcjBkOGZEd29pcExUTlAxbGRIVDBIeldhTVpHUmtVVUFpZ0JFdkpRTEV3ak5ERXRMeStHV2xwWVRrNU9UQjFjcnR1N1FvVU5zWW1LaVIyVmxaUzF4bk12bHVyZHMyWEpSZW5yNkJIVVpuODlYUGlQWE5hRU9GQXBGZW9zV0xYNUxUVTBkYm14cy9JRllMTDVaczQyNXVmbFFxVlNhVUZaV2RzTFkyTGlMczdQejRhS2lvajI1dWJuTGFKb1c1ZWZuTDMvV05mVDE5VjJ0cmEyL1NVNU85cVpwMnNqWjJYbTdvYUhoKzdHeHNXNlptWm5mR0JvYTl1alFvY090dExTMFVSVVZGZGVmOTE2NFhLNWIyN1p0TDkrL2Y3OExnQUlBVmdZR0JoMUVJbEdqbnA4MFRlc3pERk1yTXIwNnRyYTJQK0NwUmJ1RGcwTkFjWEh4cnR6Y1hGYmxjM2QzVDA1TVRPeWgvdjl6M0E3aERZZWlLQjZBendGOGJtcHFxdlQwOUx4RDAvUnZIQTduVkdSa3BLUysvczBaTHk4dnRHcFY5UlVySnljSDkrN2RRMnBxS2c0ZVBLaVJuc2JCd1FHLy9mYWIxakVVQ2dWQ1EwT0pPTjZNaUk2T2hrZ2t3dVhMbHpGczJEQzg5OTU3QUtvaXA5VzV2V3VTblowTmUzdjdCbDlEdldpdkZzY0JzSXZmUTRjT3hlSERoL0hwcDUrQ3grTnBqVHpYeHBneFl6QjkrblM0dWJtaFk4ZU90ZW9URWhKdzVNaFF4anRKQUFBZ0FFbEVRVlFSN04yN1Y2TzhwS1JFSTJjNGg4UFJxRmZuU2ZYejgwTnBhU21TazVQeDZORWovUExMTHcyNzJUY0F1VngrUkY5ZjN4cFZWc0V2bTY0QW5oM2lXSnM0aG1IbW1wbVpYUk1LaGMvOEhDWTBEUzhpUUw1QlNDbUsrbGVsVW0yTWlZa0pSZFVtOWplYUpVdVdZUG55NVhWdTlqOXk1QWlFUWlHKy9QSkx0bXo2OU9uWXNtVUxLNkNXbEpSb3RVMS9CeENpeWxud09FVlJGMTdGZDdqZmZ2c05lbnA2bURObkRyNysrbXVFaFlVMStET3dPaHdPQnh3T0J3cUZvcGJ3M2FaTkd6WnFHNmo2YkcvZHVyWFdjZGF0VzhlbUZ5d29LSUNOamMwenI3dG56eDZNSFRzV0owNmNRT3ZXclpHUWtJQ0FnQUNZbXBxQ3crR2dWNjllQ0F3TXhJWU5Hd0JVdWJhY1BuMGFRRlhPY1FjSEI4amxjdWpvNkxEZk4wUWlFWHRzYjIvUDlpVVFDQVFDNFhWREZwb0pCTUtiQUJNYkd4c1BJQjdBT2dEdzlQUTBVeXFWRGpvNk9qeUdZVXc0SEU0bHd6QkNpcUlLSXlNajgxRFBEOTNvNk9oOVhidDJqYUpwZXQrREJ3LzRVNlpNUWZmdTNkRzNiMTk4OU5GSHNMYXVGUno1VEFvTEMvSHZ2LzhpTEN3TWQrNndRWXpSRkVWTmpJNk9ydGMzblVCb3pqUTBpcUtpb2lMODBhTkh2ZFRudHJhMkMvVDE5VjA2ZHV6NEJBQ1VTbVdKU0NRNlQxR1VmdHUyYlRVUzREMSsvUGhUbVV5V1ltbHBPWkNtYWVLMytSTEl6OC9mNU9ibU5zYlMwdkp6YzNQeklSa1pHZk5xdHVIeGVIMmtVbWtjQUlqRjRwams1T1FlclZxMUNyYXhzWm5lc21WTERXRzhwcTA2QUtTbHBRM0p5Y2xaWUc5dnY3R3lzdktoV0N5K1ZsbFpHWVVxQVJ1MnRyWmZDb1hDVUV0THl5OWVSQnlYeStXSkpTVWx1MTFjWEhhbHBLUU1zcmEyOWhNS2hmOUFNekpPQXo2Zlg2bWxtS0lvU2s5YjNaTW5UMGJLWkxKc0V4T1RIalJOU3dEQTFOUjBpRVFpaVhKeWNnb3hNREJ3NFhBNFJtcGJkUzZYNi9DODkwTjRxOUJsR09aRGlxSStaQmhHSlJBSW9oaUcyV3BrWkhSVUhYWDBKc0hqOFZoQjA4ZkhCd0N3ZWZObVRKOCtIVk9uVGdVQVBIandBR2ZPbkdteU9SSWFUOXUyYlRGaXhBajg4TU1QV0w1OE9ac1gxTWJHcHM3YzR6RXhNWEIzZDMvdWE2cWp4a1VpRWZMeThwQ1VsQVFMQ3d2STVYSWNQMzRjdzRZTmcwd21lK2JDdktPakkvTHo4MnNKQ1NxVkNpZFBuc1R2di8rT3BVdVh3c0hCQVRLWmpJMkd1M1hyRnB5Y25Pb2MxOXpjSEdmUG5zV2hRNGZnNStjSHBWS0p4WXNYUTFmMzdWa2VlYnJKK05kWE1UYWZ6NTlPVVZSOTRuZ0dnQk1VUlIyUGpJeThpV3FPTGRyeUpyL0pWRlpXWXU3Y3VWaXlaQW03dWFnaFNLVlM3TisvbjMyMkhqdDJETjdlM213T2FjSkxvd0xBVllaaDFrVkhSMStydC9VYkJFM1RDQTBOclROdmMzWjJOdmJ0MjRkZHUzYmgzTGx6OFBMeWdxMnRMV0pqWThFd0RHSmlZckJ0MnpaSXBWTHMzcjM3WGJGakx3Wndpc1BoSEM4cks3djBxdHgvR0liQnRtM2JjT1RJRWV6Y3VSTWNEZ2RMbHk3RnRHblRZRzV1WG1jVStMTXdNek9EU0NUQ2lSTW5ORFk3VkdmaHdvVzRjdVVLVWxKU0VCa1pDVTlQVHl4Y3VCQkFsYXRLUmtZR1BEdzhjT0hDQlp3K2ZSb3ltUXlscGFXNGNPR0MxdkVxS2lyUXNXTkhCQVFFWU5pd1lkaTdkeThDQWdMQTRYQkEwelFxS2lvQVZPVW4xMFplWGg3N09WOVVWSVRMbC85YkFpZ3JLOE1YWDN6UjZOZUJRQ0FRQ0lTWHhkdno2NDlBSUx4VFJFWkdsZ01vZjVFeElpSWlIb3djT2RJck9UbDVGRVZSUysvY3VkTkJMV3gzNk5BQkgzNzRJZHExYXdkSFIwZVltNXV6TmxWU3FSUmxaV1hJek16RTQ4ZVBFUjRlam9RRURkZm9CSVpoVnJSdDIvYkkwYU5IVlM4eVJ3S2hPUkFWRmFXeFBWMWZYNysxdTd0N2NzMXlWTnVVWW1scCtZVmNMcy9OeTh0YktaVktFMlV5V1pLQmdVR2I5dTNiMzB0TVRIU3h0TFNjbHAyZHZSWlZPL1paek0zTi82KzR1SGhmZFJGV215ajcrUEZqZm5XTGJZSlc2TXpNeks5ZFhGekNWQ3BWdVZRcXZWMnpRV1ptNWc5dWJtNy9TaVNTdTJWbFpTZWxVbWwyU2tyS1VBQW9MQ3pVSGhhcWhaS1NrdU50MnJRNWJHUmt4SC93NEFFZkFFeE5UUWZ3ZUx5K0R4NDg4SEIzZDc5alltTGlYVkZSOGR5TGt0bloyY3M2ZE9odzE5cmFlcnExdGZYVW5KeWNwYzlxcnkwZnVKMmQzUng3ZS9zTmFXbHBuNWVWbGRYeTg3TzJ0cDZlbTV2N3M1MmQzUThBOFBEaHcvZHRiR3krc2JLeW1wcVltTmdGK0M5eUhNREx6Y2RCZUJ2UUFlQkZVWlNYUkNJSjRmUDU5eW1LQ2xFb0ZBZnYzNzlmMnRTVGV4N09uejhQaG1GdzlPaFJEQm8wQ0thbXBsaXpaZzBDQXdQWk5wNmVuakF4TVdIUDFmazV2YjI5MlRLYXBtRmdZS0JoeDAxNGZaaVptZUhISDMvRW5UdDNFQkVSZ2NXTEZ3TUFhNm11VkNxaHE2dUxzckl5Nk9ycVFxbFU0dHk1Y3hwUjROVmhHQVlxbFFxbHBhWGdjRGkxQkpWNzkrN0IyZGtaUUZXMDI1Z3hZK0R0N1kzdnZ2c09XN2R1eFkwYk56QnIxaXowNzk4Zm5UdDNobGdzaGtxbDBvaUd1M3o1TWdJREF4RVlHSWdkTzNaZy92ejVtRGR2SHA0OGVZS2ZmLzRaRGc0TzJMcDFLOXExYXdjQVdMeDRNYTVmdnc1OWZYMVlXRmhnOWVyVjdGaFNxUlFWRlJYcytFS2hFRGR2M3NTOWUvZkE0L0hnNCtPRGRldldJU0lpQWw5OTlSVVJKNStmWklxaWpxdFVxdU14TVRFUmVFVlJ1UmtaR1FnS0NzSzllL2RRV1ZtSnpwMDdZK25TcGF6VEFVM1RpSXVMdzZWTGwvRGRkOTg5YzlPRFhDNUh6NTQ5Tlo1aFFKVWdWTDJzb3FJQ2QrL2UxUnFkcTdaRURnb0txdE45b0hwK1hhQktNTHB4NHdiT256OFBoVUtCMjdkdnc5emNITDE2c1h0TUlaRklNR2JNbUdlK0Z0bloyWWlJSUNaa1dpZ0hjSkdtNmJVeE1URU5zbGx2enFqVFYxVG5uMy8rZ2FtcEtTaUtxdVdPQVFCaXNSaUxGaTJDdjc4L2JHMXR3VEFNVnE1Y2ljMmJOd01BSmsrZURJWmhNR0hDQkh6NDRZZHZ0VERPTUV3K2dCTUFqcHVabVYycjdpcjRLa2hMUzhQYXRXdVJrSkNBVFpzMndkWFZGUURRdW5WcnJGMjdGdlBtellPZm54OG1UNTRNSTZPR20zdTBhdFVLang4L3h1blRwK3NVeDkzZDNlSHY3NDkxNjlaaCtmTGxtRDU5T3BzdUpEWTJGdTNidDRlaG9TRkVJaEYyN3R3SkR3OFBUSmt5QlVGQlFYQndjS2hsN2Q2cVZTdjgvUFBQMkxScEU5YXZYdzhEQXdNa0pTV2hZOGVPV0xGaUJjckt5ckIrL1hvc1diSUVRcUVRZm41K0d2MWpZMk1ibEpLSFFDQVFDSVNtZ0lqakJBTGhuZWFwZUgwSXdKOWR1blRwcWFPak00RmhtSDRKQ1FsdGFnamU5WkZLVWRRL0twWHFqNWlZbUZzQW1Pam82RmN5WndLaENkQllRS0FvU3FXdFhBMlh5KzFnYjIvL3k2TkhqejdVMTlkdjE3cDE2eDJQSGozNnlOSFJjV2RCUWNFbXFWU2FBWUJ5ZG5iKy9jbVRKK1BVL2ZUMTlWMk5qSXc4RXhNVFB5d3NMR1JYNU92S2RVMm9IN0ZZSENPVHlSNHBsY295YUYra2xtWm5aMzluYjIrL3FheXM3T1RUTWdNQTJxS3U2OFRTMG5LRWtaR1IxNU1uVHdZQUtMZXdzQmpuNk9pNDRmSGp4NE1CbEtlbnA4OW8wNmJOc1pTVWxERmlzZmppYzk2T0lpTWpZMUs3ZHUxdXl1WHlES0ZRcUQzRW9XNTByYTJ0WnhRV0ZtNndzYkg1UnBzNFhsUlU5Q2VBY2pzN3V4OU1UVTAvTXpJeTZzcmhjUFFZaHBHNXVibmRCZ0IxNURnQVpHWm1maTBXaStPZTgzNWVDd3pEYkJVSUJJbE5QQTFUQUZDcFZMOEtCSUkzMm5iOEtkcTlLcXRCVVJRSFFHY0FRWHA2ZWtHZW5wNUtBSXRvbXQ3M3ltZjNBb2hFSWd3YU5BajUrZm13czdPRFRDYkRraVZMY09YS0ZjeWZQeC9tNXVibzA2Y1BteTlhVFdob0tMdkFLeEtKMEx0M2IxeTc5dDllbUp5Y0hFeWFOT20xM2d1aE5uLzg4UWVXTFZ0V2F6Ris4dVRKeU1qSUFFVlJHREZpQkI0K2ZBZ0hCd2RXNEZaRFVSUU1EUTFCMHpSNjllb0ZwVktKWHIxNmFRZ3pYQzRYam82T2JDNXZZMk5qekprekJ3RUJBWmc1Y3liZWYvOTlkT2pRQWFXbHBjakt5c0tvVWFPd2J0MDZ4TWZIWStUSWtRQUFIUjBkM0wxN0YwRkJRWEJ4Y1VHUEhqMndhZE1tSERod0FETm56c1NHRFJ0WXNVSE51blhyMk56cU5jWFF3WU1IUXl3V1k5U29VVGgvL2p4Kyt1a251THU3WS9EZ3dSZzBhQkM0WEM2bVRwMksvZnYzWS83OCtkaTNyMW4vTTIxV1VCUVZUOVAwY1lxaWprZEZSZDNIYTdDcHZuYnRHcnAyN1lvbFM1WkFxVlJpMmJKbFdMSmtDWGJ2M2cwQThQWDFCVVZSS0NvcTByQWFyZ3NPaDZQeHZGS3BWT2pXclp0R1dVMXhVcHVnempDTWhzdEJSVVVGd3NQRG9WUXFNWGJzV0F3ZlBoeGNMaGMzYjk3RXBVdVh3T1Z5TVhQbVRDeFlzQURMbHkrSHQ3YzNObS9lakZhdFdtSEtsQ2t3TWpLcU55OXZkVEdkQUJnWkdTVXBGSW91ZCsvZWpXM3F1YnhNSWlNajJZMGNrWkdSQUlDUkkwY2lLeXNMQU5DalJ3OVczRllvRkRoOCtEQk9uejZOOVBSMDdOeTVFeHMyYklCY0xrZFpXUmt1WHF6Nkd2N2RkOStoZS9mdUFJQjU4K1poeElnUnJLdkkyNFJTcVZ6cDZ1bzY2M1VFTFNpVlNxeFlzUUovLy8wMytIdytEaDQ4V0NzOVNlZk9uYkYzNzE2c1dyVUt2cjYrMkxScEUvaDhmb1BHNzlLbEMwNmNPQUVIQndkSUpCSlVWbFpxYkdxNGV2VXFObTNhaE5XclY4UE56UTA3ZCs3RTNMbHpJUlFLTVhyMGFJU0hoME1nRUtDa3BBUno1ODZGajQ4UHZ2LytleHc1Y2dSVHAwN0Y1czJiNGV6c0RKRklCRjFkWFZSVVZDQXdNQkNSa1pIdzl2YkdxVk9uVUZwYWl2RHdjTXljT1JPR2hvYllzbVVMakl5TXNHN2RPaXhjdUpDMVdsY29GT0J5dVRoLy9qeTdXYks2blRyd244TU1nVUFnRUFoTkJSSEhDUVFDb1FvbUppYm1Kb0NiQU9EaDRlR2dvNk1qb0NpcURjTXc3M0U0SEhPR1lYZ0FRRkdVaUticE1vcWkwaGlHU1ZXcFZGRnhjWEZaVFRwN0FxRVpJWmZMTTlMVDB5ZkxaTElVbVV5V1F0TzBIQUN5c3JJV1NhWFNSQUIyWldWbGgvVDE5YjE0UE40SElwSG9KZ0RZMnRwK3cxU0ZIQ282ZGVxVXB4NlBvaWlkNnVmSnljbERwRkxwM2RkOVgyOGk1dWJtdy9UMDlGcHl1ZHpXbHBhV28wcEtTbXI1NTRwRW9sdjYrdnJ2cTg4N2RPaHdMeU1qWTZ4WUxMN1A1L01WQ29VaXUyWWZMcGZyRkJVVnhRRmcwTHAxNnhCalkrT3VqeDQ5NmllWHl4TnRiVzNuMnRqWVRFdEpTZWtubFVwakFLQ2lvdUpLVmxiV1RHZG41NUQ0K0hoUEFDWFBjejlpc1RoRHFWUVdNd3lqQkdDTUtxdk1CdUhnNExDS3BtbFpabWJtRCszYnQ3OWF4K3RScGo1UUtCVHg1dWJtQVFxRklyK2twR1IvWVdIaEZrQWpjcnk1bzQ1VTluNzZYM05nUWxOUG9LbGdHRVlYd0RxS29sWTA5VnlleGNhTkcvSGhoeC9pczg4K1k2T0tBYUJUcDA0SURnNUdRa0lDeG80ZDI0UXpmTFY0ZVhtMWVCbmpLSlhLRnMweENtL3o1czFhSXd6Mzc5OWZxMnpkdW5XMXlqZ2NEdjc5OTE4QVZkYmxTcVd5VnU3VEV5ZE9BQUJhdE5COEtaY3RXOFl1NGxNVWhVV0xGckYxQVFFQkdtM1YxMUJqWkdRRWYzOS85cnltTUY1OWZ0cnVUeTBHcWZub280OWdiR3lzVWNiajhUQmp4Z3hNbXpaTjY5aUUvK0J3T0prTXd5emhjRGpISWlJaWtsNzM5Y2VORzZmeGR4NDNiaHhtelpvRm1xYkI0WEN3ZWZObUtCUUtUSjQ4K1pYTlFTNlg0L3o1ODNYbWVRYXFCSFdHWWFDcnE0dVNraEpNbkRnUml4WXR3dEdqUjdGcTFTb0F3S2VmZmdwZlgxOGNPWElFd2NIQjhQWDF4ZWVmZjg2T01XL2VQR1JtMW0yVUpKTzlFa2ZvTjVhbjZVemVLbUc4TG80ZVBRb0FHRFJvRUxadTNRb0hCd2Yybk12bFl1TEVpZWpmdnorc3JLeGdZV0VCTHBlTHpNeE1QSGp3QUhwNmVteE9hcmxjanRUVTFIcHpUNytweE1YRlpjWEZ2WjU5ckxxNnVoZzRjQ0I4Zkh3MDNITnFZbTl2aitEZ1lFUkhSNk5UcDA0TkhuLzQ4T0dZTW1VSzVzeVpBejgvUDFSV1ZtTDQ4T0VBcXRJeUhEcDBDT3ZXcldNanRXMXNiTEJ0MnpZc1hMZ1EvZnIxZzBRaXdVY2ZmWVF2di93U2ZmcjB3WXdaTXdBQW8wYU5ncG1aR2JoY0xueDhmRURUTkVhTkdnVVRFeE44K3VtbjhQZjNoNEZCbFNHWHBhVWxYRnhjMExGalIvRDVmUFp6dlVlUEhqaHk1QWdzTEN3d2VmSms1T1RrNFBQUFA0ZFNxV1RUOVBCNFBJMVVMc1JXblVBZ0VBaE5EUkhIQ1FRQ1FRdFB4VzRpZUJNSVZlZ0FZRmY1R1laUnJ3VFcvQjZoamlRWEs1WEtvbzRkT3o2aEtJcExVWlEraDhNeDVIQTRCalJOaTFVcWxaaGhHSWxLcGFxUXkrVVpJcEZvRUFBYk16TXoxblB5L3YzNzdLbzZuODlYVmo4bk5BeDlmWDFYSnllbmtOVFUxUC9UMWRXMWNISnkybGxTVW5JRFFPN1RKc1lBZEhnODNzZEtwVElQQUl5TmpUdHp1ZHpXWXJINDhkTTJxZ2NQSGpqWEhMdExseTVxVWJxeXZMejh1RVFpdVN1WHk5T01qSXhhbFplWG55c29LQWdHd09QeGVCK0tSS0p3QUMwTURRMTd4TWZIdHdPZ05EUTBkSHdPVzN5VDl1M2JuNVpJSkpFNk9qcW1MaTR1Zno2MWdLOHY3SUJxMWFyVk1tdHI2MW1QSHovdUJZQk9UMC8vc24zNzlsZmtjbmxSUlVYRlpXMmRwRkpwaGx3dUx6QTJOdlpLU1VtWnJDMXlYQ2FUUFVsTFN4dmR5UHQ0TFRBTU14WEF4MDA5RHdDZ0tHbzZxcUtvQ1lBQ2dHRlRUNkl1RGg4K2pBOC8vSkE5VDBoSXdLRkRoM0R6NWszTW5Uc1hWbFpXV0xac0dlenM3REJwMGlSMndmTnRRYVZTNWRiZnFuNmFvekFPUUt0d1hCYzFvMkpyUWxGVUxXRzh2dmJOaFpyQ2VIVWE4eHE5cTBSR1JwNERjSzZwcmwvemIxUlNVZ0lMQ3d1MjNNM05EZmZ2MzIvd2VEUk5hMzJXdmF6bkc0ZkR3WXdaTTJCaVlvSlZxMWJocTYrK3d2ang0OWw2aFVLQjk5NTdEd3FGQWdNSER0UndkbGkvZnYwenh5YVI0d1NSU0tUeFRKUEw1ZUJ5dWJDeXNzTFFvVVBoNk9qSTFtVmxaZUhHalJ2SXpzN0dWMTk5eGFaQjhmVDBSTnUyYlYvNzNOOUd1blhyMXVDMkRZMFlWL1BlZSsvaDZ0V3JBSUJodzRacDFQbjUrV0hJa0NIZ2Nya2E1VVpHUnRpOGVUTW9pc0pQUC8wRW9PcnZiV3BxcXRHdWYvLytBSUR3OEhDTjhvOC8xdjVUUWlBUTFDcFRweVE1ZVBBZ1c4WXdEUHY1WHozZk9BQ1ltNXV6RytvSUJBS0JRR2dLaURoT0lCQUlCQUxobVhUcTFDbGRUMC9Qdm1hNVFDQlFWRCtQaW9waVY3NGxFa2xjY25LeVQyVmxwUlNBQklDTXorY0xZMkppZU5xdTRlam9HRkJjWEx5OVJZc1d5MTd5OU45SmpJeU1XclZwMCthZi9QejhWZW84MzFaV1ZwTnRiR3hHcUMzcmJXMXRKem80T0FRcmxjcmk5UFQwYVFCZ1lXRXhUaWdVbmtZamJOVlZLbFZoeTVZdGx4Y1dGbTR4TWpJYWJHcHEyanMxTlhXTWdZRkJTMmRuNTJQMzc5OTNCMURBNC9HOHpjek1ocFdYbDU5dDA2Yk5sYUtpb3AzNStmbXI2NzBBQUgxOS9iWnQyclE1cmxBb3NsTlRVOGNDMEhOemM3dnE0T0N3UGlzcmEwNTBkTFFWQUs2eHNiRWJ3ekJzR0JXWHkrM2c1T1FVWkd4czdKbWNuRHhJTEJiSEFJQk1KbnYwNU1tVFVXM2F0RGxaV0ZpNFBUYzNkeTBBVWMzclNxWFNXQk1Uays3VzF0Yi9sNWlZT0FSQXdac1NPUjRkSGYwUXdNT21uc2RUdHI1SVp6NmZuMGRSMU51U0JEZ09RTE5WTS9MeXFrdzZpb3FLTUhMa1NQVHYzeC8yOXZZNGVmSWtlTHlxeC9lSkV5ZHc5T2hSMERUTjloczBhQkI3ckY1c3J5NHNxYU1ubXp0UDg1SytGQ2lLVWxJVWRmVmxqVWNnRUdxalZDcHg0TUFCakJneDRybkg0SEE0R3FLTjJsYTllcG0ybk04TkpUMDlIWHYyN0lGWUxNYmV2WHRoWkdTRWZ2MzZhYlNoYVJwNzkrN0Y1TW1UNGU3dWpxRkRoeUlrSktUZXNTc3JLOWtjdjBSa2V2Y1FDb1dReStVd056ZG55OVIyMWdBZ2xVcHg2TkFodHM3THl3dEFsWGhaL2YxOS8vNzlacldCaWRCNE9CeE9MV0ZjVGMyL2JVMWgvRlZDM2xjRUFvRkFhTTQwL3hVS0FvRkFhS1o0ZUhqWTZ1cnFuZ2ZBVnlxVmRuRnhjUVZOUFNjQzRWVncvLzU5aCtybkJnWUd6dSsvLzM1YWRURmNDL0xLeXNyVWF1Zm1ORTNYYVlHdFVxbEtjbk56TjdSbzBXS1pvNlBqQmdzTEM5WittYUlvSFE4UGp5TDF1YTZ1cm1WVVZKUXhBT2x6M000N2dVUWlLY25MeTF0VlZGUzBYVjJXa3BJeUF0V2lyQXNLQ240dktDallCa0N0Y09sYldscE95Y3pNck81dnA5T3BVNmRhTGhvY0RvY05hMnJac3VVditmbjVLd0dncUtob2Q4dVdMWC9pY3JudlYxWldQaXdyS3p2ZW9rV0xiL0x5OG43T3pzNmU0K1RrdExPOHZQeDRXbHJheDg3T3poZjE5UFFzczdLeTV0ZDNQNjFidDk1WlVWRnhLVE16Y3dHcUhBb3FFeE1UQnhnWkdUa0N3SHZ2dmJmTHdzSmlGTU13cXFLaW9tMEE5SnlkblhkWVdGaU1xNmlvdUpHVWxDU284WDZFU0NRS2YvVG9VWGRIUjhmdG5UdDN6a3BOVFIwa0VvbHVxT3R0YlcxbldscGFqa3hLU3ZyQXlzcnF5dzRkT2x6UTFkVnRRVkdVWHVmT25Vc29pdEtqS0VvL09qcmFGSTNNMFU1NFBuUjBkRnJldTNjdnIvNldyeGFCUURBSXdKa0dObGNCdU1vd3pERmRYZDIvN3QyN2x5Y1FDRjU1VHQ0WHhkcmFtclZzN2RXckYvNzY2eStOZXBGSXBHRjlmZmJzMlZvNXg2c3Z2TDhwT2Nlam82T0pTd21COEFheGV2VnFjRGljNTdibVZhbFVqWEpBQUtyRVJ3QWErY1dmUlZwYUdycDM3dzVmWDEvMDd0MGJ0cmEyV3R1VmxwYml6Smt6ZVBUb0VicDE2NFp1M2JvaExDd01JMGVPWk8zYlBUMDljZVRJRWRZMk9UYzNGMGxKU2VqZHUzZWo3b0h3WnFOUUtLQ3JxNHM3ZCs3QTNkMWRRNENzckt4a0xiQUJhTGdVcURlMWlVUlYrMEVmUFhxRW9LQWdSRVJFNFBEaHd4cFI1Z1FDZ2REVWJOdTJyYW1uUUdnZzI3ZHZyNzhSZ2RBTUllSTRnVUFnUEFkUGhmRkxBRG9DZ0s2dTdpVVBENDlQaVVCT0lGUkYrYlp2MzE0allTaUh3ekhVMGRFeDlmRHdLR1lZUmxHelQzWGI5TXpNek84ek16Ty9WNS96K1h4bFhGeWN0ZnE4YytmT1FnQWt5ZUt6cWF3dWpEK0ZGY1lsRW9rNkh5TmRyZDVVSnBQRmw1YVdYcWplcCtibUNFRERWbDIzdUxoNFIwbEp5YkduNS9La3BLUitjcm44TVFCa1ptWXV4dE5ORENLUjZOLzQrUGlQQURBU2lTVG40Y09IbnhvYkc3czM1R1llUFhyVUIxVjIxTlhKbDBnaytRQ1FscFkyT2kwdGJkelQrNkVCb0xDd2NGOVpXZG54c3JLeTAzV05XMWxabWZiNDhlTytQQjd2STVGSWRGdGRucG1adVVna0V0MFZDb1huWlRKWmFrNU9qbjlPVG81L1hlTVFDRFdRQXdoakdPYUVucDdlcWJ0Mzd4WTM5WVJlbE5EUVVJMXpZdVZMYUF3TmZiK2NPM2NPWm1abXIzZzJoTGVGRFJzMklEbzZHanQyN0tnellySStaRElaNUhLNVZxRzdMdkZiTEJiRHlNaW9sa1Z3VGZ6OS9VRlJsSVp3TFpQSk5ITHVWcWRuejU0d056ZG5iWm4xOWZXUmtKQ0FpUk1uWXMyYU5heHd1WFRwVXZ6KysrODRjK1lNZHUvZWpWR2pSaEZ4L0MxSEtCUkNuVGQ3NXN5WlNFaEl3SWtUSjNEdzRFRU1IRGlRYmFkU3FTQ1h5Nkd2cjgrVzdkKy9uejFXUjQ0RHdPelpzL0hnd1FQNCtmbGgyYkpsc0xTMGZBMTNRbWpPaEllSDQvYnQyNWczYng1YmR2RGdRWEE0SEl3ZXJabEZhdmZ1M1JnK2ZMaUdhNEdhc1dQSGFsaXJFd2pQZ1JLQUxoRmMzMGhxcmZVUkNNMFpJbzRUQ0FSQ0k2a3VqS3QvUkphVWxIUWtBam1CVUlWTUprdXVtU084YmR1Mlo1UktwVkJIUjhja0pTVmxKS3JFbzhaQUFXRDA5ZlhiTVF4VENVMVJsOUJJa3BLU3Vtc3BMa3hLU3VwZHZTQTZPbHFyU2hFVEUyUDE5RkJaWEZ6OFIvVTZ1VndlWCsyMHZFYlg2cy9IWExGWTNORDh2dlg5eUdMd1g4NTdBSUJZTEw3VXdMRlJQV0w4NmZsWkFLaXNyQ1RQYzBJdGFKck9vaWdxZ3FLb3J0V0twUURPVXhSMURNQzV5TWpJbXUvOVprOUpTUWtxS3l0eDRjSUZWRlJVNE9lZmYwYlhybDNyNzBnZzFJTlVLc1UvLy93REt5c3JyZlZxRzJ1MUpUK0JVQjlCUVVINDk5OS9zWDM3OWhjUzlZUkNJVnhkWFhIZ3dBRzJUUDErREFzTFk4dXEyNnBuWjJlalJZdjZUU1pXcjI1UTVwZzZNVEV4d2ZMbHkzSHg0a1hFeDhjak1URVJBT0R0N1ExZlgxL3crWHdjT0hDZ1FYTWh2TG1JeFdJTUhEZ1E3dTd1bURGakJqdzlQZUh1N282REJ3K2l1TGdZUTRZTVlkdEtwVkxvNit1RHcrR3daZG9peHdHZ1g3OStXTGR1SGZUMTliRnYzejUwNzk0ZHJxNnVyK2VtQ0EyaVY2OWVEZHI0STVmTDhlKy8veUl0TFEyVEowL1dxS05wR2xLcFZDTXZmWFd1WGJ2R0huZnExQW0vL3ZvcjJyZHZqOEdEQjZPa3BBUUhEaHpBcGsyYmF2VVRpOFhZc0dFRGxpOWZEZ0Q0OXR0dnNYbnpaZ0QvcGVnQmdGbXpadUczMzM2cjl4NGF5NXZnd3ZRU09Cc1ZGVFc0cVNmUkZEQU04eGxGVVdRbjdwdUhncUlvRXU1UGVLTWc0amlCUUNBMGd1ckN1SXVMQzdadXJVcWpPbjM2ZEtTa3BCQ0JuUEEyVXV1N0FzTXdPblhWb1laQUNjREF5Y2xwaTBxbGtqNTU4bVNjbzZQakJsZFgxNnRwYVdsZnl1WHlCdWREYnRXcVZZQ3RyZTE4aG1Ga3VibTV2elJpL29RWG82NElmUks1VDNobmlZbUppUkVJQkVjQnVBRTR5ekRNY1pWS0ZSb1hGeWR1NnJtOUNFZU9ISUd6c3pNU0VoSXdmLzU4dUxpNHdNWEZCYi84OGdzKysreXpaL2F0V1c5aVlnSnZiMi8ybktacERadFhBb0ZBZUY2MmJkdUdhOWV1SVNRazVJV2pYYk96czJGdmI5K29QZzhlUE1ENzc3Ly8zTmNjTW1RSWRIVTF2MExMWkRJTkVVeWxVaUVpSWdLWEwxL0dqUnMzNE9ycWlwRWpSd0lBcGsyYkJsTlRVL3orKysvNDg4OC9NWExreUViZkErSE53ZGpZR0ZldlhtV3Q5V21heHJadDIzRG8wQ0ZzMzc2ZHRmbm5jcm1Jakl5RWpZMk5SbjkxNURqRE1Ld3JnYTZ1THZyMTY4ZEdtRis2ZEFsdWJtNnY2NVlJamFBK2h3cmdQM2VXOTk1N1QwUHNCb0IvL3ZrSC8venpEOWF0VzZlMTc5OS8vNDB0VzdhdzUyS3hHTC85OWh1Q2c0TUJBQlVWRlpnOWU3WkduOURRVUV5ZE9oVXJWcXdBVGRQZ2NEaElUZFhJWHNWU1Z6bWhRUXhxNmdrMEZkSFIwUmNCWEd6cWVSQUloTGNmSW80VENBUkNBOUVtaktzWFpMWnUzVW9FY3NKYmlVQWdxRE5pVjF2ZGd3Y1BPc2psOGtRQUxlenM3RWJiMk5oOEx4UUtMNmVscFUwQXFpelRyYTJ0djNKemM3dFJVVkVSWGw1ZWZyeWlvaUpjSnBPbG9DcjZWeXM1T1RuTGNuSnlscjJFV3lLOGZlZ0NzQWFRQjRDTHhyc1NFQWlOUms5UGJ5K0h3OWx5NjlZdGFWUFA1V1V4ZmZwMHJlVThIcStXclhwMU1kelcxaFluVDU1OHB2aWRuNStQNzcvL3ZzNTZBb0ZBYUNocW05V2F0dWUzYnQwQ2w4dlZpUEx1MmJNbmV4d1pHWW44L0h4TW56NGR4NDhmQjRmRFFVeE1ETnpkRzVUaGhlWENoUXUxTElZYnlxMWJ0N0JpeFFyNCt2ckN5OHNMQ29VQ3ExZXZCby9IMDNoR2hvYUc0dlRwMC9qc3M4OHdiZG8wbUptWm9iaTRtSTBJSGpObURIcjE2b1VkTzNaZzVNaVI4UEx5d3NhTkd6VnlUeFBlSHFvTDR6Tm56a1J1Ymk1Q1FrTGc2dXFLUC8vOEU0R0JnYUFvQ25wNmVsaTBhRkd0L2dFQkFZaU5qV1hmUDc2K3ZoZzRjQ0QwOVBTZ1VxbGdaMmNIRHcrUDEzcFBoSVp4NnRRcGVIdDd3OXpjSE1IQndlamZ2ei9hdEdrRGlxSncvZnAxcmYvbXEyOU9sTXZsb0NoS28wek50V3ZYTUdEQUFBd1lNS0JSY3hvMWFoUjdQSHIwYU15ZVBSczhIZzlqeG93QkFOaloyYkhIcjRxb3FLaTM5bUhuN3U1dW9xK3ZMd0x3Um0rNkpmdy9lM2NlRnh2K1gwb0FBQ0FBU1VSQlZGWFYvd0g4YzJabGhuMFRsRTFaVkRLMkdUVXJLU29ySzB1enNzM1N5bCtwMldwcHRtcHB5Nk8ycUdXMnFKVzJ1YVZTOXJSYWFrVTZBMEtFeWliN3ZnNE1zOTd6K3dObUhrQlVVR0JZdnUvWGl4ZHp6ejMzM3U5RlpQdmNjdzRocEQrZ2NKd1FRanJoVE1FNEFIaDVlVkZBVGdha2MvbkZVeTZYajR5TWpFelc2WFEvblR4NThwNkdob2JmVysrdnJLejhzTEt5Y3J1L3YvLy9EUmt5NUVrUEQ0OFoyZG5aTndMZ0JRVUY4OXVmTHk4djc4SHp1QVhTRHpnNU9ZM3c5dmIrdjZLaW91VUE5RjA1VmlhVGhZOGNPZksvLy96eno2akl5TWlraW9xS3RaV1ZsUi8xVUttRUFBQ1NrcExLSEYxRGIya2ZqTGR2NjJoL2UzNStmclQrSkNHa1cyZzBtblBlNytmbmgxMjdkZ0VBTEJZTHZ2MzJXNnhidDY3RHZweHpXSzFXMU5UVVFDUVNnVEdHMzM3N0RjWEZ4YmppaWlzNlhlLzMzMytQOWV2WDI3ZXRWaXNPSGp4b2Y2Q29xcW9LM3Q3ZTJMOS92NzNQN3QyN01XVks4NkRCdi83NkN3OC8vREJFSWhFbVQ1NXM3eE1VRklSbHk1Wmg4ZUxGcUsydHBXQjhFQkNKUlBiMXdXMHpEZHgrKysyWU9uVXFMQllMbEVxbFBVaHZUYUZRd0dLeDROWmJid1hRSEphVHZpRXRMUTJ6WjgvR2dRTUhvRlFxVDlsdk5wdXhaczBhUFBYVVUwaE1URVJBUUFCKytPRUh6SnMzRDF1MmJEbGxWRGZRUE5yYjlyQVFBQnc0Y0FBVEowNjBmNDB3bVV4dEhoeTY3YmJiWURLMWZiWllMQlpqNTg2ZFdMaHdJVmF2WGcyZythR2NMNzc0QXN1V0xVTkVSQVFrRWduMjc5K1ArUGg0eE1mSGQzaC9PM2JzT0xjUERDR0VFTklMS0J3bmhKQ3pPRnN3YmtNQk9TSE5qRWJqaVpTVUZDK2NlZXJ0bXRMUzB2K1VscGIrQnkzcmlRTkFaV1hsQiswN1ZsZFhiK3laU2tsM1VDcVY0MGFPSFBsclovcW1wS1M0ZE5SdU1CaDAzdDdlRHpER0pJV0ZoWXU2Y24yeFdLeG5qSWtCR0RJeU1xNFpQbno0bTVXVmxkdHc2bnJuaEJCQ0NDRUFnSC8vL1JlQmdZRVlQbng0bTNiR0dCUUtCUVJCd01TSkUyR3hXREJ4NGtTSVJDTDQrUGhneVpJbGtFcWxuYjdPNU1tVDI0VGFYVFZod2dRY09YTEVYbHQ3U3FXeXcxQ05ERXp0MTVpM2ZiNTJ4UGFnU0VlanlVbi9NSDM2ZE96WXNRTXJWNjdFbFZkZWlXdXV1UVozM0hFSFJvMGFCYjFlajZpb3FMT2U0L0hISDhmZmYvL2Q0WU1UQUZCWVdJZy8vL3l6VFpzdFBFOUtTckszWldWbEFRQTJidHlJMmJOblkralFvZmpnZ3cvc1U3QUR6US8vRkJZV0lpUWt4TjRXSFIyTmlJaUl6dDgwSVlRUTBrc29IQ2VFa0RQb2JEQnVRd0U1SVhaZFdaUDZ0Tk9wazc1UHI5Y2ZQbDNvM1lxSFNxV3FzVzJvVkNwdU5wdUwwZXJmbm5OdTl2VDB2TXZUMC9PdVZzY3hxVlE2ckdVR0EzRk1URXhWQitkbVlySFlOU1ltcHRiV0VCTVRrM2ZpeElub3BxYW0vSE84TFVKSUR6R2J6UkNMeGZicFhRa2h4QkdpbzZNN1hJZFhKQkxoNE1HREFKcW5RYmRZTFBZd3ZLdFRzSGNYR2hWT3lNQnk4Y1VYdHhtdGJSdDVIUmtaYVY4bkhtaitlclJnd1FJOCt1aWoyTE5uRHhRS0JlNi8vMzQ4ODh3emVQWFZWODk2SFpQSkJKRklkTmFmdWFaT25kcG0yMnExbnJidkJSZGNnSXlNREZnc0ZvU0VoT0MxMTE2ejd6dDI3QmplZWVlZE5yTmxFRUlJSVgwVmhlT0VFSElhWFEzR2JTZ2dKNFFNTXE0QkFRRXZGUlVWUGRXVmc5TFMwa1lCYURoTE54ZVZTcVZyZWMzRVlyRjdCMVA5TzhmR3hsWWNQWHJVb3l2WEo0VDhqOVZxUldscEtRSUNBZ0FBSjA2Y3dNaVJJd0VBT3AwT0dSa1pHRDkrdkwxL1kyTWpCRUVBMFB5SFcyZG41MDVmYTkyNmRSQUVBUXNYTHV6ME1WOTk5UlZ1di8zMlR2Y25oSkRPY0hFNTg3Tjl0bldjQ1NHa085bEdhcDl0V25VQUtDOHZoMGdrUW5wNk9nSUNBaEFhR2dxcjFRcHZiKyt6WHFla3BBUStQajVuZmNCbTkrN2RiYlpiVDd2ZVhuaDRPSDcvL1hmSVpES0VoWVVCZ0gyTjhjYkdSalEwTk5pM1BUdzhLQ2duaEJEU1oxRTRUZ2doSFRqWFlOeUdBbkl5QUlnQXVEazVPWG1LUkNJdmlVUXlSQ3FWK2ttbDBpQ1pUQmFRbjUvL05BQmRSd2ZHeGNVWmtwT1RuYzV5ZmkrWlREYkVaRElkc3pXNHVMaGNZVEtaeWt3bTA3K2RxSThOR1RKa1lYbDUrWWVnNmJNZHpkblB6MjloVjhMeDdPenMyd0EwUlVWRkZaNnBueUFJalMxOXowVFBHSk1CRUFPd2VuaDRURE1halVlYW1wck9lRzVDK2pOQkVKQ2Ftb3FmZi80Wmp6MzJHQ1NTdHIvV0hUOStITys4OHc1U1UxUEJPWWRhcmNiVFR6K05vS0NnRHMrM2MrZE9GQllXWXVqUW9iampqanZ3ekRQUFlPZk9uZmo4ODg4UkZoYUdMNy84c2swNGZ0Tk5OOW1uekN3b0tNQ1BQLzRJdFZxTm9VT0h0amx2VlZWVm02azZEeDA2aE04Ly94eCtmbjV0cHVwczdlT1BQNGFycTJ1YnR2WHIxNThTanR2VzQ3VkpURXpzOEh5RUVFSUlJZjFSVTFNVE5tM2FoRmRmZlJWcjE2NUZRa0lDM25yckxkeDY2NjE0NTUxM3NIbno1ak1lLytPUFAwSXFsU0l0TGExVFU3QjN4dkRodzdGcDB5YTR1Ym5aejFsYlc0dDkrL1poK3ZUcCtPV1hYekI5K25UczNMa1QxMTEzWGJkY2t4QkNDT2tKRkk0VFFrZzc1eHVNMjFCQVR2b2hlWFIwZERGalRDa1dpK1dDSU9pdFZtdXR4V0twdGxxdGxXYXp1Y0ppc1pTYnplWUN1VncreEdnMGRoaU9kNFpNSmhzeWRPalFwL1B5OGg2d3RRVUVCS3dvS1NsNXBaUGhPRmNvRkRFQkFRRXZGaFVWZFg3NElla3hyYWMxNzBDYjRRcDFkWFhiQVNBdExTM3dmSzl6OU9oUlA2dlZXZzNBRjBCZGNIRHd4OW5aMlZjQm9IQ2NERmlUSjA4R1l3eVZsWlY0NUpGSDJ1elQ2L1dZTzNjdWJybmxGcnp4eGh1d1dDeDQ4ODAzOGZqamoyUEhqaDJubkNzL1B4L2J0Mi9IcGsyYk1IdjJiTnh4eHgzMmZkOTg4dzJtVDUrT3NMQXdGQlFVQUFBOFBUMGhFb213Y2VOR0FNRFZWMThOQUpESlpHMENhcFBKaEJ0dXVNRytyZFZxc1h6NWNreWNPQkdCZ1lGNDRva243Tk44RmhVVlljbVNKWWlLaXJLUDVLeXZyOGRkZDkwRnE5VUt2VjV2RDhOcmEydHg4T0JCKzNzQXVQenl5OC92QTBwNjNFMDMzVVJUUXhOQ0NDRmRzSDc5ZWx4MTFWVzQrdXFya1pTVWhOV3JWME9oVUdESmtpV1lNMmNPZnZycHAxT08yYkZqQjZSU0tiUmFMVDc3N0RQTW5qMGJLMWFzZ0Znc3h0MTMzNDFycnJrR1AvendRNXRqcGsrZjNtYjdUTk9xQndRRVlOR2lSZmpnZ3c5dzJXV1hvYUhoYkJPQkVVSUlJWDFUdnc3SFZTcFZQUUJYbzlIb21wNmVUdCtOQ1NIbnJidUNjUnNLeVB1T1N5KzkxTFdwcWFrZWdFNnIxYm81dXA0K2lra2tFaSt0VnV1TzV1bXVoYk1kTUhMa3lBTnl1WHhFbTVNd0p1OW9SSEJhV2xxZ1FxR3doYUVOVFUxTi85cTJ4V0t4aDVPVDA1ajYrdnBmMngvbjdPd2NFeG9hK3Q5VzV4ZExKQklmaThWU3pUazNlM2w1M2QzQnRmelBlcmVrVzUxbFduUDN1TGk0c3ZPOGhFUVFoS1pXMXhIRnhjV1pBQmhOSmxPQlVxa01VaXFWMC9SNnZhYXhzVEhsUEs5RlNKKzJaczBhbU0xbXpKNDkrNVI5aFlXRnFLK3Z4OHlaTSswanNLZE1tWUlmZi93Um5QTTJBV1Z0YlMwV0xWcUU1NTkvL3JUVGVmN3p6ei9RYURUWXRXc1g5SG85bm4zMjJUUFdWbDFkRFJjWEZ4dzZkQWlCZ2MxZjh2LzY2eSs4OHNvcldMVnFGU0lqSTdGcTFTck1tVE1IRHozMEVEUWFEUklURXpGLy92dzJvOEhkM055UW1KaUlwS1FrYk5pd0FSczNib1RSYU1STk45M1UxUThYY2JEeDQ4ZmpqVGZlZ0p0Ynh6OStDWUtBaHg5K21LYXZKb1FRTXFoRVJVVkJvOUdjZHIrenN6Tm16Wm9GQUhqKytlZnh5aXV2Mkg4T2UrS0pKOURVMUhUS01WYXJGYSsvL2pyMjdkdUhaNTk5RnBNblQ4Wjk5OTJIdi83NkM1czNiOGE3Nzc2TFdiTm1ZZHEwYVpESlpBQ2FaeEJxelRhdHV1MGhSQnVEd1lEdDI3Y2pLeXNMUjQ0Y3dULy8vRVBUcGhOQ0NPbTMrblU0RGlBSFFJeENvWWdCY01qUnhSQkMrcmZ1RHNadEtDRHZHd3dHUTB6THl4eUhGdEkvMUhlMjQ0a1RKK0k5UFQzdk5CZ00yVTFOVFg4RHpkT3EyMFlFdTdpNFhPanM3RHlwckt6c2JRQVlNV0xFOXdEZzVPUTB4bUF3cFB2NCtOd0hBRmFydFE2QUxDWW1waFFBeEdLeG05VnExVmtzbHNyMDlQU3dWbUczTkRRMDlBdXIxYXJQeTh1N0Q0QlZMcGVQVWlnVVkycHJhM2VDOUZWMXJhZmFqNHFLS3JXOWxrZ2szaGFMcGFyVnRvL0ZZcW0wYlF1Q1VKZWVuajRLZ0t2VmFtMDlhdHhaRUlSR0FEQ1pUQ2Vjblowdjl2ZjNmellySzR1U016TGdqUjQ5R21scGFSM3VHekZpQklLQ2dyQjI3Vm9zWHJ3WWpZMk4rT2lqajNEOTlkZWZNbkszb3FJQ2MrYk1nWk9URTlhdVhRdTVYRzRQcUtkTW1RS0ZRb0hEaHc5ajM3NTkrUFhYWC9Iamp6L2l4aHR2eE50dnYyMWZUN0s5elpzMzQ4Y2ZmNFJTcWNRenp6d0RBSWlOamNYR2pSdmg1K2NIdlY2UHNXUEhJaWtwQ1lzV0xZSmVyOGM5OTl5RG9LQWdORFUxUWFGUTJNOGxDQUkyYmRxRStQaDRBTTFyWjdxN3U1LzN4NC8wcnJQOTRWd2tFdEVmMXdraGhKQjJIbnJvb1RiYkw3endBb0RtNmRaSGpScUZxcW9xKzlJNmVYbDVlUHp4eDFGZVhvNXJyNzBXWDN6eEJRSUNBdXpIVHBnd0FSTW1UTURSbzBleGZ2MTYvUERERC9qb280L3Mrd1ZCZ01sa2dpQUk5cDhYczdPeklSS0pVRmxaQ2JsY0RxbFVpdHpjWE1UR3h1SysrKzZ6TDdGajQrbnBDUUFRaThVd0dBemQvd0VoaEJCQ3VsRy9Ec2M1NTlzWll6R0NJRHdENENZQTNORTFFVUw2cDU0S3htMG9JSGM0eGpsZkREUi83M0IwTVgxZGJHeHNwMlpqU1VsSjhRUFFhRGFieXlJaUloSnpjbkt1YkdobytNZTJYNkZRQklTRWhPd3RLU2w1eGRiMjc3Ly9YZ2lBeGNYRkdWcGV3OTNkL1piUTBOQ3Q1ZVhscTR1S2lwNnoxWEQwNk5FQU5JOWd0eGs2Y3VUSXJYcTkva2hoWWVGaXRIemZOeHFOOVNOR2pIaEdLcFVPcmFpb2VQZThQd0NreC9qNStTMnByNi8vdWRYRERxNXhjWEVWcmJhZFZDcFZVMGNqLzUyZG5ZZVp6ZVppMjdaQ29mQzBoZVU2bmU3UGdJQ0ExNnFycTdlMlBLUWhBMkRxNmZzaHBDK1NTcVhZc0dFRGxpeFpnaHR1dUFGNnZSNVRwMDdGazA4K2VVcmZpSWdJUkVSRTRNa25uOFNrU1pOT21hSmRxOVZpL3Z6NXFLK3ZSMGxKaVgxTmNaRkloQysrK0FMQS82WlZONXZObURGakJnRFlSNnl2WExrU24zMzJHUTRjT0lDalI0L2luMy8rUVdscEtjYVBINDlMTHJrRWp6enlDSEp6YzdGdjN6NnNXTEVDdWJtNThQYjJ4cVJKa3pCMzdsd3NYNzRjWldWbHVPU1NTM0RublhlaW9xSUN0OXh5QzREbTBVdFRwMDRGMER5VlBDR0VFRUxJWVBEcHA1L2l5eSsvaEVna3dzMDMzd3dBQ0FrSndhSkZpeEFURTNQYTJZQUFJQ1ltQnUrLy96NXFhbXJhdEp2Tlp0eDExMTBBZ050dXV3MUE4OGp4M2J0M1F5Nlg0OUZISDRWWUxMWUg5QjM1K09PUEFRQmZmZlVWN3J6elRvd2JOKzY4N3BNUVFnanBTZjA2SEpmSlpHc3NGc3Y5blBNcGFyVjZLK2Y4UmExV20rWG91Z2doL1V0UEIrTTJGSkE3aGtxbENnZndDb0FwakxGY3FWUzZ4dEUxOVhFOEpTWEZwU3NITkRRMC9GSmNYUHljV0N3ZUJjQWVqcnU2dWs0dEx5OWZYVjFkdmJIZElUTEdtTXkyZG5SaFllR2pKMCtlZk1EVDAzTTYwQnlxVzYxV0hkb0c0eGc5ZXZRZXBWSTVWcUZRcUQwOVBlL2xuQnNCV0RubkpzNjV4ZC9mLzNtUlNDUzFqVkluZlkrWGw5Y2RScU14M1RZRjRKQWhRMlkyTkRRY09OTXh3Y0hCYXlvcUtsYkpaTElMbTVxYS9nVWdCMkJVS0JRWG0weW1QQUN3V3EyTklwSElLVDgvZndrQWhJU0VySyt0cmYycXJxN3Voek9kbTVDQjZvOC8va0JtWmlidXZ2dHU1T2JtSWpFeEVRa0pDUmcvZnZ3cGZROGNPSUMwdERTc1hyMGExMTEzWFp0OUd6ZHVSRlJVRlBMeThwQ1ZsZFhoOFRaU3FSVDMzbnN2YW1wcWNNODk5NkN5c2hKMzMzMDM1SEk1SkJJSndzTENNRzNhTklTRmhjRmdNT0RLSzYvRWswOCtpVkdqUm1IVXFGRjQvUEhIVVY5Zmo2eXNMQVFFQktDaW9nSkZSVVY0OTkxM01YVG9VS3hac3daeXVSelhYbnN0NXMyYmh6LysrTU0rSFNnaGhCQkN5RURTZmtyejFoNTY2S0ZUUnBVRC81c092VE5zbzd6Ly9QTlBBSUJjTGo5bGV2VlpzMmJacDNVL2syKy8vYmJOdGtna3dsZGZmZFhwV2dnaGhCQkg2TmZoZUZKU1VyMWFyYjRlUUNMbi9FNEFkOGJGeGYwdEVvbSs1WnlYQXFqa25GY0NvS0VFWkVEaG5OZDVlSGdVN04rLy81em1LVXBJU0hDcXJhME5Zb3dOK25rcEJVSHdFb3ZGN3dFSTY4bGczS2FEZ1B5UG1KaVkrU0tScUxySExqcTRLQmxqUGdCOEdHUCtnaURjQU1EMmwveHNBRk9Ta3BJNlBXWDRJQ1RsbkpzNzI5blYxWFhpOE9IRHYyelgvRTc3TmNmOS9mMmZzYjF1bVc1ZGFUYWJpOVBTMGdMR2pCbVQzZGpZK0x2QllEanA3Ky8vRkFDSlVxbWMxRkZnbXB1YmU3ZlJhS3h3Y25KeU54Z01KMXZ2azhsa28wVWlrU0U0T1BpVHNyS3lkUUFzbmIwUGN0NGFBWEFYRjVlRWhvYUcvYWZwdzF4ZFhTYzZPVGxGMXRiVy9nMUE1T1hsTmR2ZjMzOTVWbGJXdGEzNldkRThJNEFYZ0dvQVlsZFgxMnZ6OC9OZkdUSmt5RldOalkySFFrTkR0N3E3dTAreFdxMk5KMCtldkZjdWw0OEtDQWhZMGREUThMZTN0L2VOVlZWVm0yVXlXYkRaYks3cXFCQkNCanFkVG9lVksxZmk1WmRmeHFSSmt3QUFiNzMxRmxhc1dJSGR1M2UzNlZ0ZVhvNlZLMWRDTHBlRE1ZWjkrL2FkY3I1eDQ4WWhPVGtaS1NrcDlqL0VDb0xRNGJUcTBkSFJlUDMxMTNIUFBmZmd0OTkrdzhTSkV3RUFWMXh4QmViTm00ZjMzbnNQQU1BNWg4Vml3VFhYWE5QbWVJbEUwcWFHeno3N3pQN2ExOWUzVFY4S3hna2hoQkJDSEU4a0VqbTZCRUlJSWFUTCtuVTREZ0FhamViWVJSZGRwREtaVEU4eHhoNWhqSTNubk51SE5MUmZWNCtRZ1lBeGh2cjZlcWhVcWd6TytYcWxVcm41MEtGRHVqTWRjK21sbDdycTlmclpqTEY1OWZYMWtmVERhek94V0F3QTZJMWczS1pkUUI0bUZvdi8yK01YSFlRNDU3YnZBYldjODdVeW1Xd1ZCZU5ucGxRcVhXMXJPS3RVS3Q1NkhlaldKQktKdDFhclpUcWQ3cUJ0YmZFV3J1SGg0VjlMcGRLaFRVMU42VmxaV1RNQTFMVS9YaTZYKzVyTjVnb0FFSWxFU29QQjBBZ0FlcjArMmQzZGZacVBqOC84c3JLeTE5b2ZaelFhVHdCUVJFWkdsaWNuSjB0YmwzVGhoUmRtYUxWYWR1TEVpU3NBQ09mOFFTRG5RbGRlWHI1bTVNaVJQd000N1RjWHE5VnFzRTJ4UDJiTW1HeXIxVnFYbVpsNVhWTlQwNUZXM2N4VlZWVmJZMk5qOHdSQk1ETEdwRHFkN2tjQUZuZDM5Nmw1ZVhsTEtpc3JOd0NRQWpBN09UbUZSRVJFL0ZaY1hMeElwOU1kSGpseTVENjlYbi9jeWNscGpGNnZ6K2pSdXlha2p5b3VMb2JSYUlSYXJiYTNUWnc0RVZ1M2JvVWdDRzMrZ0ptWGw0ZjU4K2RqM2JwMUFJRHAwNmZEYXJVQ2FBN0E5KzdkaXl1dnZCSVBQL3d3dkwyOTdkT3F5MlN5VTZaVkI0RGc0R0RVMXRZaVB6OGZYMy85ZFp1cE4xdXZLYjFod3diVTFkVmgwYUpGOWphOVhvOGJicmpCdnAyYW1vckZpeGUzdVRmYmVwaHF0Um91TGk2blRCdmFVYmhQQ0NHRUVFSUlJWVFRMGxxL0Q4ZUI1aEhrQUY1VXE5V3ZDSUp3T1dOc1BJQUxBUGdDY0VYenVwT0VEQ1R1QUlJQVJETEcxaGdNaGlmVWF2VlVqVWFUMWxGbmxVb1ZiVEFZdm1HTWpXaHBNZ0lvUUFlaDFTQWlBVEFTZ0tJM2czR2JkZ0U1QURRQk9BRWE3WHErVEFCMEFDb0EvTXM1LzFza0V2Mm0xV283UFJwNk1PT2NCMW9zRnZzMC82bXBxZjQ0OVhOU29sS3BUdmw0T2prNWhZYUVoSHhSVWxMeW9xdXI2eFdWbFpYdlgzREJCWC9rNXViZTE3SUd0SjFjTG84d0dBei9Bb0JZTEhaQjg3OFpxcXVyTjRXRmhYMW5OQnF6YW10cjk5cjZlM3A2M2hnVUZMUUpBQmhqWXNhWUtEbzZ1cko5RGEzYmpoOC9Qc0ZvTk5KU0s3MmtzTER3OFpaMTRCV242Y0xSL084c0FFQm1adVlOSnBQcDM0NDY1dVhsM1pPWGw5ZW16ZFhWZFdKdGJlMDJBR1V0VFdZQWtFcWxBZVhsNVd1cXFxbytiYW5qMGZEdzhHMTFkWFhmZ21ZT0lvTlVjSEF3M056YzhORkhIK0doaHg2QzBXakUxcTFib1ZLcFRoblpZMXNMMGhhT0E3Q1BMcDg2ZFNxKyt1b3JYSFhWVlhCMWRXMFRncC9KblhmZWlibHo1MkwwNk5HNDhNSUxUOW1ma1pHQnI3LytHcDk4OGttYjl1cnFhbmg0ZU5pM282T2oyNFRkLy83N0x3b0tDckIwNlZMY2VlZWRTRXhNeE5LbFMzSFJSUmQxcWk1Q0NDR0VFRUlJSVlRUVlJQ0U0ellhamNZTTRLZVdOMElHT2xGY1hOeVZqTEduT09mWEF2aHo3Tml4Vng0NWNxUk5DRFYyN05qeGdpRDh5amxYQXZndjUzeFZjbkx5THhqRUl5dGJyVEh1a0dEY3BsMUFyZ0FndGxnczE5QWE1TVJSWEZ4Y3hqVTFOZjF6OXA1dGVYdDd6L0wzOTM4K1B6Ly9QcDFPZHhBQWFtdHJkMWtzbHJydzhQQTk5ZlgxaWVYbDVTODNOVFhsQTRDSGg4ZU45ZlgxUHdFUU04WmtBQXdBWUxWYW14aGpUa2FqTVFlQWZlcVhtcHFhdlRVMU5UNEE0T1hsOVlDWGw5ZnRXVmxacmVmaWxhaFVLbk5xYXFyUHVkODk2UWJHbHJlek9sMHdmam82bmU2Z1RxZjdxNFAyUDNRNjNSKzI3ZHJhMmoyMXRiVjd1bkp1UXZxajFxUENXNjh2cWRGb29GQW9zR2JOR3F4Y3VSSlhYMzAxbEVvbEpreVlZQi9GWFZaV2hybHo1MkxIamgybmhPVzJVZU02blE2bHBhVTRmdnc0UEQwOVlUS1pzR1BIRGt5Yk5nMUdvL0dVS2M1YkN3b0tRbGxaMlNsaHV0VnF4YTVkdTdCKy9YcTg4TUlMQ0F3TWhORm9oRnd1QjlDODVtVndjSENiWXdSQlFGSlNFaElURXpGaHdnVGNlT09OV0xwMEtSNTk5RkZFUjBkajJiSmxDQThQeDR3Wk16QisvSGlhYXAwUVFnZ2hoQkJDQ0NGbk5hRENjVUlHR1NFNU9ma25BRCtyVktvWEFTd1ZCT0VMdFZxdDBtZzBkUUNnVnF2ZE9lZGZBbEFDV0tyVmFsOUc4K2k5UWF0Vk1INmhJNE54bXc3V0lQODVPanI2S2dySWlTTjRlWG5kVzE1ZS9uWm4rOHZsOHBIRGh3Ly9RQkFFUzI1dTd1VjZ2YjY0OWY2R2hvWmYwdExTb29jUEgvN1c2Tkdqcyt2cTZyNHBLU2xaN2U3dVBpMC9QMytSWEM0UHQxZ3NsUURnNHVKeVJXaG82TGFDZ29MNVBqNCs4MGFOR25Xb29LQmdybDZ2VDI1MVN0ZWhRNGN1TGlrcGViMmJicG4wTHpTekJpRXROQnJOR2ZkSFJVWGgwMDgvN1hDZm41OGZkdTNhZFVyNzRjT0hNWHo0Y0FETmEwZmVlZWVkdVB6eXkvSFlZNC9oL2ZmZng0RURCL0R3d3cvajJtdXZSVXhNREJvYkcyRzFXaUdWL20rVmkxOSsrUVVyVjY3RXlwVXI4ZEZISCtIcHA1L0d3b1VMY2ZMa1Niejg4c3NJREF6RSsrKy9qNGlJQ0FEQWM4ODloOTkvL3gxeXVSeWVucDU0N2JYL3JhaFJXRmlJQlFzV1lQejQ4WGppaVNmZzQ5UDIrYWVFaEFSY2Nza2wrUGJiYjdGeDQwYnMzYnNYcjczMkdxMTdTUWdoaEJCQ0NDR0VrRE9pY0p5US9vOXJ0ZHBsS3BVcURNQTluUFBsQUI0QmdKYlhJeGhqbjJvMG1tVU9yYklQNkd2QnVBMEY1S1F2OFBEd3VFa2lrWGpYMU5Sc3Q3VkZSVVdkUE5NeGpERkxaV1hscHFxcXFrL08wSzM4NU1tVGQxZFVWTHd1Rm91RHdzUERkNVdVbEx6bzVlVjFTMGhJeUFlVmxaVnIvZno4bHZqNyt5OHBLQ2lZVTExZC9YVmxaZVhudzRjUGYyLzA2TkdheXNyS0RmbjUrZk1VQ2tWd1NFakkxeWFUS2IrNnVucHpOOTAySVlRUU5LOGhIaFFVaEFjZmZCQUE0T3pzak1jZmZ4d3Z2ZlFTNXMrZmp3c3V1QUNSa1pHb3FhbEJZV0VoWnN5WWdWV3JWaUU5UFIyMzNYWWJBRUFzRnVQdnYvL0d1blhyRUJZV2hna1RKdUNkZDk3QjFxMWJNWC8rZkx6MTFsc1lOV3BVbSt1dVdyVUtnaUJBRUFSSUpHMS9OUTBNRE1TMmJkdmFoTzhBY045OTk3V3ArK2FiYjhiTk45L2NFeDhXUWdnaGhCQkNDQ0dFREVBVWpoTXlRRERHSHVHY1h3L2dnZkhqeHkrMVdxMk1jLzRBZ0NvQWp6cTRQSWZycThHNERRWGt4TkVNQnNNL0owK2VmQWd0YXpuWDE5Zi9OeXNyNjNxY3VnU0RLRHc4L0x1V1kzSU1Ca05PKzNPVmxaVzkxYjZ0c2JFeERVRGF5Wk1uYjlYcGRJY0FzT3JxNnM4QkdGMWRYZU16TXpNVDlIcTkxdGI5NU1tVHN5b3JLeisyV3EwNUFEQjA2TkIzVENaVGJrNU96cHdPYWlLRUVISWVkdTdjQ1FEdzkvZHYwNzUwNlZJdzFyektCV01Nenp6empIM2ZTeSs5MUtidndZTUgyMndybFVvc1diTEV2dDArR0xjUmlVU25IZTNkUGhnSFlBL3dDU0dFRUVJSUlZUVFRczRGaGVPRURCQWFqYVpPcFZKdEF2Q1V4V0taMjlLc0FMRE9OczM2WU5YWGczRWJDc2lKSTdXRTNQYWdPeXNyYS9KcHVncG4yQWNBS0M0dVhuSzZmUzNCT05DOHhJT3hwZTFBUjMwYkdocCt0NzNPeWNtNURhZWZWdHVpMVdyWmFmYVJicVJTcVU1Wm1zTnF0ZFljUFhyMGxDK3E0ZUhoK3hvYUduNHBMUzFkQ1VEazZ1cDZpWWVIeHkwRkJRV0wwUElRUmwrN0hpR2tMVnN3VGdnaGhCQkNDQ0dFRURKUVVEaE95QUFpRW9rK0VnVGhLUUJUQWJDV3RvOGRXNVZqOVpkZzNJWUNja0pPaTlhYjdnUGFQNFFRRkJUMGJrZjk1SEo1aEl1TFMzeFdWdFpkQUJBVkZWVUVnRXVsMHFFRkJRVkwwTW13dXJldlJ3Z2hoQkJDQ0NHRUVFSUlHZGdvSENka0FEbHk1TWdKdFZwZHlEa2YxOUpVY09USWtSTU9MY3FCK2xzd2JrTUJPU0drbjVCN2VYbmRtWm1aZVczN0hYNStmbzlVVjFkdkJWQURBTm5aMlRkd3ptV1JrWkYvOXFQckVUS2cvZlhYWDVnd1lVS2I3ZEdqUjhQRHc2UEQvb0lnd0dBd1FLbFVkdXI4ZXIwZUd6WnN3SUlGQzA2WkhsMnYxeU0rUGg0SERoem85UGxJVzJxMTJ0RWxFRUlJSVlRUVFnZ2gvUktGNDRRTUxCekFBUUIzQWdEbi9FQkwyNkRUWDROeEd3cklDU0Y5blplWDF6U3oyVnlzMStzUHQ5dmw2dW5wT1NzakkrTVNXNE5lcjljcUZJb0pPQSs5ZlQxQ0Jycmx5NWNqTVRFUlFITlkvZXFycjJMcjFxMm43WitZbUlpdFc3ZGk3ZHExR0RKa0NJRG1nTmJGeGNYZXA2R2hBUnFOQmdBZ0ZvdHgrUEJoTEZ1MkRNdVhMKy9CT3hsY09PZjdHV01KanE2RHRGRm50Vm9IN1FQSmhBdzA5UEFSYVk4K0p3Z2hoSkNCaDhKeFFnWWVMVnJDY1pGSXBIVndMUTdSMzROeEd3cklDU0Y5bVplWDEvMlZsWldiMjdmNyt2ck9ibXhzUEdJeW1kTDc4L1VJR1V5MmI5K084dkp5VEowNjlaUjluMzMyR1FJQ0FuRGpqVGRDcTlWaTNyeDUrT0tMTDJDMVdpR1h5L0hiYjcvWis3Yis0N0ZjTHNlcVZhdHd4eDEzNFB2dnY4Zmt5Wk43NVY0R3V1VGs1Q3NjWFFNaDNZSENKdExYME1OSGZRL24vRzhIWDU4K0ovb1lSMzlPRUVJSUdUZ29IQ2RrZ09HYzU3ZmF6RDl0eHdGcW9BVGpOaFNRRTBMNklvVkNFZWpxNnBxUWxaVTFxOTB1Tm1USWtBVkZSVVdMK3ZQMUNCbklwazZkQ3M2NVBReC82S0dIa0ppWWlOOSsrdzF5dWJ4TjMrdXZ2eDRTU2ZPdmpJd3hQUC84OHlndExZVk1Kc1BPblR0eHdRVVh0T25QR0lOT3A0T3JxeXNBWU5pd1lmam9vNDhRSGg3ZU96ZEhDT256S0d6cWV5aHNha1lQSDVIMjZIT0NFRUlJR2Jnb0hDZGtnT0djRnpERzdLOGRYRTZ2R21qQnVBMEY1SVNRdnNiRHcyTldmWDM5andCS1c3ZTd1YmxkQzBCV1cxdTd0d3VuazZoVUtyTnRRNmZUL1p5Wm1UbXBCNjlIeUtDMmUvZHVIRDE2Rk04OTl4eDJiTXNEVEFBQUlBQkpSRUZVNzk2TnBVdVg0cDU3N29IVmFzVUxMN3lBcFV1WFFpd1dBd0JNSmhQa2NqbFdyMTZOYjcvOUZuSzVIUHYyN2NQMjdkdng3cnZ2WXQyNmRXM09mZDExMStHbW0yNkNJQWg0NDQwM01IcjBhQXdaTWdRaWtjZ1J0MG9JNllNb2JDS0VFRUlJSVlRNEdvWGpoQXdnUVVGQmIxa3NsbzFTcVJRQUlBaEM2VmtPNmJTQWdJQlZSVVZGVDNYWCticmJRQTNHYlNnZ0o0VDBKVjVlWHJNTEN3dVh0Ry8zOWZWOXBLS2k0bDBBUWhkT1o5RnF0YXdYcjBmSW9MZHo1MDdVMTlkajJiSmxlUGpoaCtIcjY0c1BQL3dRQ29VQ3RvY3NnZitGNHdzWExzVENoUXR4OGNVWEF3Q2lvcUt3ZWZObWhJU0V0RG52SzYrOFluKzlhTkVpWkdWbElTOHZEMy8vL1RlMmJObUNUejc1cEUzL0tWT210Tm4rNVpkZnV2dFdDU0dFRUVJSUlZUVFRdHFnY0p5UVBpQXVMczdRMmI2bHBhWExTMHBLbG5ld2kvbjQrQ3lReStYdm1Fd21BSUFnQ1BydXF0SFB6MitoTFJ4M2RuYU9DUTBOL1cvci9SS0p4Q001T2RtcHU2N1hWV0t4ZUNlQUN3RWdPenNiVjE5OTlYbWY4OVpiYjhXU0phZGtNZWZrdGRkZXcvYnQyN3ZsWEMwdWxFZ2szd05RZGVkSkNTSGtiRnhjWEM0VGk4VmVkWFYxZTFxM3krWHljRmRYMTh1eXM3UHY3cy9YSTJTZ3k4M05SVzV1THR6YzNCQVdGb2JQUHZzTU0yZk94TjY5ZS9IZWUrL2hubnZ1d2FaTm15Q1R5ZXpoZUh1alJvMUNmSHc4eEdJeFhGeGM3TzExZFhXUXkrWDQ2YWVmOEovLy9BZkEvOVlWbmpWckZtYk5hbDRaUWEvWEl6NCtIb21KaVZBcWxiMXcxNFFRUWdnaGhCQkNDQ0hOS0J3bnBBOW9IU3E3dWJsZE8yellzQlhIamgwYjI4WFRETEZhclhXYzgycGJnNnVyYTlQNTFPWGk0bkpsYUdqbzE3YnQ2T2pvU2dCSVRVMzFTVXRMODIvZHR5c0Jmdzh4bjcxTDEyemZ2cjNid3ZIMDlQUnVPVTlyblBOdXYyZENDRGtiTHkrdisycHFhcjRBWUdyZDd1dnJ1NkM2dW5vcmdOcjJ4NmhVS3Q3cXRmMTcwOWxHakR2aWVvUU1aSUlnWU5teVpiajMzbnZ4OXR0dlkrYk1tVEFhalZpeVpBa2VmZlJSQkFZRzRyTExMc09tVFp2dzRJTVBnbk4rMmluUlgzamhCZXphdFF2cjE2KzNuL3YyMjIvSFJSZGQxSnUzUkFnaGhCQkNDQ0dFRU5JbEZJNFQwc2ZJNWZKUlJxUHhXRmVQYzNkM2oyR01PYmR1azBxbDV4V09OelEwL0pLYW11b0ROQWNOdHRkOVVYZXVYUmNYRnplV01YWTRNakt5dTA1cHh6a2ZsNXljZktUYlQwd0lJYjBrUHovL3ZnNmFYYnk5dldkblpHUmMydEV4NXhOSzkvYjFDQm5JUkNJUlltSmlNR25TSkx6OTl0c0FnTysrK3c2SERoMUNiVzB0Tm03Y2lNYkdSbFJWVldIU3BFa2RqaHEzbVRScEVqNysrR1A4OU5OUG1EUnBFajc5OUZPWVRDYk1ueisvdDI2SEVFSUlJWVFRUWdnaHBNc29IQ2VrajNGeWNocHBNQmk2SEk0N096dGZJaGFMblk0ZlA1NFFHaG9LQU5pL2Y3K2wyd3RzRVJVVjFXM3JtUk5DQ09uM0dvNGVQZW94Z0s5SHlJRHh4Qk5QdE5tKzRvb3JNR0xFQ1BqNitzTE56UTB1TGk0NGNPQUFqRVlqRkFyRktjZm41K2ZqaHg5K3dKdzVjN0I4K1hJc1dMQUFHUmtaK1BiYmI3Rmh3NGJUVHBPZW5wNk8ydHBhWEhwcGg4KzBFRUlJSVE3WE11T1FVMzE5dlZOV1ZwYlIwZlVRTXRna0pDUTQxZGZYTndGbzBtcTF0UFlPSVlTUUhrUGhPQ0Y5UUdobzZFNTNkL2ZyQVlBeEp1V2NDLzcrL3MrMzczZW1OYjNkM054dXFxcXEydWpsNVhYdmFVYk1lU29VQ3VjTzJrOHJQRHo4Q0dQTS9uV2k5YlRxN2RjWUh6Tm16UEd1bkpzUVFnZ2hoRGllaDRjSFltTmpBUURWMWRVd204MjQ3TExMOE4xMzM4SFB6OC9lcjdTMEZHYXpHWFBtekxFSDdBcUZBZ0VCQWZqa2swOXd5eTIzd05mWHQ4MjVUYWJtMVJCZWV1a2xaR1ZsNGFXWFh1cWx1eUtFRUVMT1NSV0FBS1ZTNlE2ZzNOSEZFRExZVkZkWHUwa2tFakRHcWh4ZEN5R0VrSUdOd25GQytvQ2NuSnpwdHRkUlVWRUYyZG5aTit2MSt0WlRiM3VvVktxYTB4MnZWQ3JIeWVYeUVjZU9IYnN5S2lycVh5Y25weEVHZ3lHM2RaL2c0T0MzZkh4OFpuV2xMcTFXeTF4ZFhTL1Y2WFNIWW1Oakc4NDByWHA2ZW5yM3owRk9DQ0dFRUVKNnpaTlBQb20wdERRd3h1RHQ3WTBYWG5qQnZxKzZ1aG9xbFFxTEZ5OUdibTR1bm56eVNhU2twT0RlZSsvRmE2KzlodlhyMStQNjY2OUhmSHc4Smt5WWdNc3V1d3duVHB5QVVxbkVtREZqOFBMTEw1OTIvWEpDQ0NHa2o4Z0RFQ0FTaWNKQjRUZ2h2VTRtazBVSWdnQkJFUEljWFFzaGhKQ0JqY0p4UXZvV2hWUXFEZERyOVNlNmN0Q3dZY05lckt5cy9CaEFiVlZWMVVkRGh3NTlMVGMzOTQ3V2ZmTHo4MmZuNStmUDdtSTkwdERRME1TalI0OTZucTJqcTZ2cnhUNCtQdk55YzNObmR2RWFuU1VlTW1USVkrWGw1ZXNCTkFHQVFxRUlDZ2dJK0NncksrdmFycHpJMDlQenhwcWFtaDhBOU1nMGFYbDVlVGg4K0RCdXZmWFdNL2J6OHZLNnJicTYranNBamVkd0dhVy92Ly9EcGFXbDZ3RTBuRXVkaEJCQ0NDR3RiZDY4R1ZhckZaeHpTQ1J0ZjFXODRJSUw4TUVISCtEQWdRUDQ5Tk5QY2YzMTErT1ZWMTZCczNQenhFUkxseTVGY1hFeDl1elpnOTkvL3gzWFhITU4xR28xOXV6WkEwL1B0ajlLeW1ReUxGeTRFREtack5mdWpSQkNDRGtieHRnQnp2a2xqTEY0QUg4NHVoNUNCaHVyMVRxUk1RWUFCeHhkQ3lHRWtJR053bkZDK2hCblorZHdzOWxjRHFDK3M4ZDRlWG5OY0haMmpzL0t5bm9BQUlxTGk5K01qbzdPYkFsZXQ1MVBQVTVPVHNNc0ZrczVBRERHNUZGUlVhVm1zN240MkxGaktrRVFPQUJ2TkU4N0JvVkNFV08xV3MzbmM3MnpjWFYxdmRMTnplMmFyS3lzbXdDWVhGeGNwcHJONW9LdW5zZlQwM08yazVOVFRFbEp5ZkllS0JPN2R1MUNVVkhSMmNKeDV1enNmUG5Rb1VPWG56eDVja1pFUk1TaHM1MDNKU1hGcGRXbVNTYVRoWWVIaDIvUHlzcTZIb0J3dm5VVFFnZ2haUEJJVEV6c3NGMHNGcC94dVBqNGVNVEh4M2U0Yjlpd1laZzdkMjZidHZiQk9BQklKQkxjZGRkZG5heVVFRUlJNlIxV3EzV1BTQ1JhTEJLSjdnZXdFdlI3TmlHOVNjUVlld0FBT09kN0hWME1JWVNRZ1kzQ2NVTDZFSWxFTXRKb05IWjYxTGhTcVl3TERnNyt1S0NnNEJIOGI4cXYyc0xDd2dYQndjR2JUQ1pUV1VORHcrL25XbytUazVOS0pwT05VQ3FWWXpubnhyUzBOSC9idnFxcXFuVlJVVkZIMGZKMXhHcTFWaFVVRlB6ZnVWNnJFNnpaMmRtM1IwWkcvdW5sNVhWemRYWDFWNTZlbm5jcmxjb29kM2YzYWUwNzUrWGwzVlZYVi9kRGJHeHNnOVZxclcyLzM5blorU0lmSDU4MmY3MHRLQ2g0cExhMmRsZFhDMHRMUzhPQ0JRdnMydzBORFhCeGNjSGxsMTl1YjlQcjlRQUF4dGl2TVRFeDFxTkhqM29VRkJRczhQYjJ2bmZvMEtITFJTS1JzMWFybGFMNWwyOW5BRG9BN2dEcUFFaFVLbFg3Qnc4cytmbjU4MGFOR3ZXTHI2L3YvSXFLaW5WZHJac1FRZ2doaEJCQ0NDSE5VbEpTL29pTGl6c0U0RksxV3Yya1JxTlo1ZWlhQ0Jrc1ZDclZRZ0FSQUE2bXBLVFF6QTJFRUVKNkZJWGpoUFFoVGs1T0VaME54MTFjWEs0TUN3dmJXVmxaK1hGVlZkWG0xdnVxcTZ1L1VpcVY2ckN3c1A4V0ZSVTlVVmxadVFFQTcybzlYbDVlTTZxcXFqYVBHREZpQzJOTUFtQUlXa0w0d3NMQ3B3c0xDNS91NmpuUFUyTkdSc2FsQUhUT3pzNnhZckZZYVJ0TnJWS3B1RmFyOVFWUTJmNmd0TFMwd0RPY1V5R1R5VWFJeFdLWHBxYW12OCtscUtpb0tQejIyMjhBZ0VPSERtSFhybDFZdGFyNWQyaEJFSEQ0OEdHc1hic1dHUmtaNEp4ZmNmVG8wU01BbkFCNFZsVlZmVnBWVmZXWnM3TnpEQUJGYUdqb1ZxdlZXcDZYbHpjbk9EaDRwVlFxSFphZG5YMS9lbnA2UkFlWEZpb3FLajRMQ2dwYVZWRlJzUlhBYWRlbEo0UVFRZ2doaEJCQ3lKbUp4ZUs1Z2lBa2NjN2ZVS2xVVEt2VnJnYU5JQ2VrSjRsYWd2SFhBVFNLUktKNWppNklFRUxJd0VmaE9DRU9GaGdZK0lhUGo4L0RBTUFZa3dHQXA2Zm5IUjMxalkyTmJRQ0E0dUxpUllHQmdXdkx5c3JlS0NvcWVyYWp2b1dGaFlzc0ZrdGpjSER3dTFLcDFMdWtwR1JGVjJ0VEtCU3F2THk4Vy9MejgxOEtEQXhjUEdiTW1BTmlzZGliYzI1cHFaZTF2Sk1BRUJ1TnhoUEhqaDBiMTlYcmRKRU9BUHo4L0JaWFZsWiswTWxqWkJkY2NJR1dNZVlzazhrQ016TXpyd29NREh4VExCYTd5R1N5c0lhR2h0OGFHaHIrT3RkdzNNWmlzV0RUcGsxNDlkVlg3VzBHZ3dIejU4OUhaR1JrbTc2ZW5wNVhCd1lHZmxoWVdQaFVUVTNORnM2NU5ESXk4dmVhbXBvdlMwdExWd0ZBZm43K1F6NCtQblBHakJuemUzNSsvdjFHb3pHci9UWGQzZDJ2NVp5YmhnNGR1ckNrcE9UNTg2bWZFRUlJSVlRUVFnZ1p6STRjT2ZLUFNxVzZIY0NYQVA2alVxbitqM1Arc1Znc1BtZ3ltVEs5dkx6cTkrL2ZiM0IwbllUMFZ3a0pDVTdWMWRWdU1wa3NvbVdOOFFmUVBHSzhFY0FkUjQ0YytjZkJKUkpDQ0JrRUtCd254TUVLQ3dzWEZ4WVdMdTdLTVVxbGNsaDJkblpXWFYzZEQyZnFWMXBhdXF5K3Z2NWJ2VjZmZWk2MVpXZG5YMmN3R0hKYTZueThzTER3OFpaZElnRGlsdmVpVm9kWXp1VTZuUkVhR3JyTHpjM3Q2cGJweDVuUmFNeXBxS2pZM01uRFRWbFpXYmVIaElTOGs1K2ZQN09ob2VIUFk4ZU9YUXlBUjBkSGwyWm1aazV1MWRlVGN6NkVNUWF6Mll5eXNyS3pudHpQenc4QThPR0hIMkxXckZrWU1tVElXWStwcWFuWnE5ZnJKd1lGQmEweG1Vei91TG01WFpPYm16dk5ZRERrb1hrYWRhN1ZhbGxsWmVXSE9wM3VGM2QzOTJrNm5hNzl0RktlN3U3dU4yUmxaVjBYR2hxNnE2U2taQ1dhcDJFbmhCQkNDQ0dFRUVMSU9kQnF0WWxqeDQ2ZElBakNlZ0FUR1dPdkM0SUFpVVNDK3ZwNnFGUXFSNWM0bURVd3hvb0JaSERPdHh1TnhtL1MwOU1iem5UQW1ERmpYT1J5K1RURzJLMEFJam5ud3dDNDlFcTE1QlQxOWZXUVNDUVFCQUhOWTI0QUFBZEZJdEU4Q3NZSklZVDBGbmIyTG9RUTBtYzRxVlNxSnExV3k2S2pvOXRNbnk2UlNMd3RGa3MxV3FhUE41bE1PY2VPSFJzZkd4dmJrSktTNHRLeTluaTkyV3d1S1MwdFhSNFFFUEFhQU1oa3NuQ1R5WlFGQU9ucDZhT0RnNE0zKy9qNHpPcEtVUnFOQmtsSlNWaXdZQUVPSHo2TUYxOThFUWNQSHJUdnI2dXJnMWdzaHRWcUJZQTZyVmJyMGY0Y3A3bWZLdHQyWTJQalg5bloyVk5hOS9IMzkzL0IyZGw1UW5aMjlnM0Rody9mYWpRYWMwcEtTbDdvU3UyRUVFSklYeGNYRjFmS0dQTVRpOFZERHg4K1hPcm9lczZYU3FYaVFQUFBENlJ2VUt2VkFBQ3RWa3UvSHhOQ0NHa2pOamIyRXNiWWpRRGlSU0pSQ09mY0c0REMwWFVSdTJMRzJJTWFqZWJiam5hcTFlb2JPT2NmQUJqV3kzV1IwMnRpakZVSmdwQUg0QURuZkMrdE1kNnM1VUVPSFlCR3JWWkxEM0FRMG9ydDkyajZuWTEwRnhvNVRnanBsMUpUVTMxYWI2dFVLcDZhbWpvS3A2NDV6Z0FnSlNWbE9JREtVYU5HSGFxdHJkMVZXMXU3QzJnT3BkUFQwMGZiT3VmbjU4LzI5dlpleHhnN0hCa1ppUzFidHB5MWxoTW5UbUQ5K3ZVUWhPWmx5RjUrK1dYN1ByMWVqL2o0ZUl3Y09kSzI1dmlrVm9lS0lpTWpOUmtaR2RlM3VoOFdHaHE2dzhQRDQrYWFtcG92Q2dvS0hqbk5aZjM4L1B3VzV1VGtYQThBSlNVbFMwZVBIbjJrcHFabW84Rmd5RDFyMFlRUVFnZ2hoQkJDQ0Rtamx0Q09ncnMrSWpvNjJsa3FsZnB6emk4R2NEZUF5Wnp6eExpNHVFZVRrNVBYdHU2clZxc2Y1WnkvMDdMNVBZQ3RqTEUveldaemFXcHFhbU52MTA0SUlZU1F2a04wOWk2RUVOSW55UUU0bmFXUDFMWStlbVJrNUsvT3pzNVhtYzNtOHU0dXBMaTRHQTgvL0hDWGoxTXFsYkV5bVd3NEFIdE5RVUZCcXhzYkcvOEdBSXZGVXVmdDdUMjdnME5aYUdqb2gzVjFkZC9acGxvM0dvMlpsWldWSDRXRWhHeEM4NVQzaEJCQ0NDR0VFRUlJSVFOR2FtcHFvMGFqeWRacXRWdTBXdTExakxHYkFUUXl4dDVScVZRMzIvcXBWS3FiT2VkdnQreTdXYXZWWHFmVmFyZG9OSnBzQ3NZSklZUVFRdUU0SWFUZlVTZ1VnYU5Iai83TnhjVmwvSm42eVdTeUNKUEpsQWNBRlJVVjc0YUhoKytvcmEzZEV4b2F1bWZNbURGWlk4YU15WkpJSko2MjErZGFUMEpDQXNhTkc5Zmw0MXhjWEs3VTZYUy9BTEFDa0FRSEI2OFhpOFgrWldWbHE0SG0wZUNlbnA0ejJnZmt3NFlOZTAycFZFYWZQSGx5UWV2Mm9xS2lGeVFTaVg5UVVORGI1M292aEJCQ0NDR0VFTkxiVkNxVlhxVlM4WVNFaExNOUFFMjZLQ0Vod1VtbFVuR1ZTa1dCSUJsd05Cck5ONXp6MjlDOHhONjY2T2hvNStqb2FHY0E3d0xnblBQYk5Cck5ONDZ0a2hCQ0NDRjlEVTJyVHNnZ0Voc2IyOUNaZm9JZ0dOcFBXOTVIS0FFZ0lpSkNXMTVldnJhaG9lSGdtVHA3ZUhoYzE5allhSnYrakFPQWw1ZlhqS0tpb3FWTlRVMkhBUWc5Vys2WmVYaDQzRlJkWGIxRkxwZUhoNFNFYkxaWUxDVTVPVGwzMldvRllNbkt5cG9SRVJHeHk5blplVUorZnY2QzRPRGdOejA4UE80K2R1ellaUUNxMjUxU241bVplVXRrWk9RaGtVamtucGVYdHdCQWZhL2VGQ0dFRUVJNnhiYk9OU0dFRUFCQUJZRGd1cm82THdERmppNW1JS21ycS9OaWpBSE5IMk5DQnB6azVPUjljWEZ4bnpIR1pra2trc2ZRdkx6ZVVBQ2JrNU9UOXptNFBFSUlJWVQwUVJTT0V6S0lwS1NrdUxScjhsZXBWQ1ZhclZZTUJ3ZkZuZUhoNFhHWklBZ05KMCtldkxlK3Z2NzdzL1gzOWZWOU1DY25aMVpRVU5CN2JtNXUxNTA0Y2VKQ0p5ZW5pVUZCUVN1ZG5Kd2lXNlpjdHdBUU1jYmtKU1VsU3lzcUt0YWRUNDAxTlRXNDY2NjcyclFOR1RJRW1abVpBQURHMkhkUlVWR210TFMwV0dkbjUwc0tDZ3BtS2hRS2xVNm4yMTlTVXZJaW12OGRXbjl0YnNqTXpMek8xOWQzZmtCQXdCdHVibTVUangwN2RwbkpaRXJ2NlBvbWt5azlNelB6NnJDd3NEM0RoZzE3dHJpNCtKbnp1Ui9TZStMaTRwSVlZMmVjRFlIMExzNzUvdVRrNUNzY1hRY2haR0Robk85bmpDVTR1ZzdTRnVmOGIwZlgwQlVxbGFvSmdGTjlmYjFUVmxhVzBkSDFERVlKQ1FsTzlmWDFUUUNhdEZxdDB0SDFEQURIQUFRenhxSkI0WGgzaTJsNWY4eWhWUkRTZ3hoanl3SE1BakFiemVHNHJZMFFRZ2doNUJRVWpoTXlpQ21WU3R2U0NuMCtHQWVBMnRyYWJ6SXlNc1lhamNiajdmZTFURVd1YjkyV2s1TnpkVk5UVTM1MWRiVytvS0JnS1lEeXBxYW1MMnRxYXI1czZjTFF2RDQzUS9QVTV1ZjFjUWdNRElTbnB5ZjI3VHYxd2VTWk0yY2lJeU1EblBQcjA5TFNqaWdVaXFES3lzbzFUVTFOK1UxTlRmbTF0Yld0cC9uaVpyTzVxTlcycGFLaVlnMEF6Nktpb2xjQlZKMnBEcjFlZnpndExTMEtRTjM1M0EvcFhSU005ejBVWGhGQ2VnSTlkRU82U1JXQUFLVlM2UTZnM05IRkRFYlYxZFZ1RW9rRWpMRXovbXhPT3UwbkFOY0FtQUxnckE5Q2s4NWpqTjNROHZKbmh4WkNTQS9TYXJWWmFyVTZoWE1lMjlLVXJORm9zaDFhRkNHRUVFTDZMQXJIQ1JuRUJFR1FjODdOanE2akt6b0t4Z0dncUtqb3FmWnRUVTFOK1FEUTJOaVllcHJUY1RTUEhPOFd1M2Z2N25UZnBxYW1nb0tDZ2lkUHM5dWFscFlXMkVGN1RSZktxZXhDWDlLSGFEUWFSNWRBUU5NZEUwSUk2ZlB5QUFTSVJLSndVRGp1RURLWkxFSVFCQWlDa09mb1dnWUNzVmo4bWRWcVhRYmcvdGpZMkZVcEtTa25IVjNUUUJBZEhUMEN3UDBBbXFSUzZhZU9yb2VRbmlRSXd2ZU1zVmdBNEp6VFF6YUVFRUlJT1MwS3h3bnBuendWQ29WelZ3NFlQWHAwVmdmTmpERW1qWXVMTTdUZmNmTGt5ZHRxYW1yMm5uT0ZoQkJDQ0NHRWtCN0JHRHZBT2IrRU1SWVA0QTlIMXpNWVdhM1dpUzNyT0I5d2RDMER3ZUhEaDB2ajR1SldNY1plRUlsRWU5UnE5UlNOUnBQdjZMcjZNN1ZhSGN3NTN3TkF3VGwvSlNrcHFjelJOUkhTa3hoai85aGVpMFNpZjg3VWx4QkNDQ0dERzRYamhQUkR3Y0hCYi9uNCtNenF5akZhclphMWIvUHo4M3M4SUNEZ3JkemMzTnRyYTJzN1AreVpFRUlJSVlRUTRqQldxM1dQU0NSYUxCS0o3Z2V3RXYxa21hUUJSTVFZZXdBQU9PZjBRSEUzQ1E4UFg1YWRuUjBMNEViT2VXcGNYTng3QUw0U2lVVC9halNhZmpYam1hT28xV3FwSUFnWEFMaWRjejRmZ0R1QXZlSGg0Y3VTazVNZFhCMGhQVXNrRW1VS1F2TzNRNnZWbXVuZ2NnZ2hoQkRTaDFFNFRrZy9sSitmUHpzL1AzLzJlWjVHNHVQak02K2lvdUl0WDEvZkJSU09kODZYWDM2SkcyNjRBYTZ1cnVkMFBHUE1XNlZTOFk0ZVZpQ0VFRUlJSWFRelVsSlMvb2lMaXpzRTRGSzFXdjJrUnFOWjVlaWFCaE9WU3JVUVFBU0FneWtwS1RSeXY1dHMyN2JObXBDUU1GMm4wNzNFT1grR01iWUV3QkxPdVZHbFVwVUNxQVBRS3lFNTU5ekFHQ3RrakdVeXhyNDZjdVJJcDBhaHF0WHFLQUF6T09jUm5QTkF4cGhURDVkcUl3WGd6am4zWjR6Slc5b3NqTEhscnE2dXk3WnQyMmJ0cFRvSWNSaVR5VlFza1RUL3FWc1FoQklIbDBNSUlZU1FQb3pDY1VJR3FjREF3QldDSUJnTENncWVHamx5NUg0dkw2OFoxZFhWWHp1NnJ0N2c1dVkyT1R3OGZOL1orbVZrWkVDdFZ0dlhnTTdKeWNIYXRXdnRhNHV2WExrUy8vNzdMOWFzV1lPeXNqTDQrZmtCQU1yS3lwQ1VsQVNSU05TRGQwRUlJWVFRUWdZenNWZzhWeENFSk03NUd5cVZpbW0xMnRXZ0VlUTlUZFFTakw4T29GRWtFczF6ZEVFRHpmNzkreTBBWG9pT2p0NGdGb3ZuTThhdUFSQUxJS1EzNjJpWk1oK2NjM0RPbjFlcFZMOWJMSmJacWFtcHVSMzFIemR1WEtqVmF0M0VPYitzL1RsNm1SV0FoblArZzlWcWZTODFOYlhRRVVVUTRnaWM4MGJiYTVGSTFPRElXZ2doaEJEU3QxRTRUc2pndzRZTkc3YlV4OGZuNGN6TXpJa0FoTHk4dkRralI0NzgxV1F5VlRZME5Qemk2QUo3V24xOS9VOWFyZGJ6ZFB2ajR1TFVqTEdmR0dPNDdiYmJBQUNDSU9ERER6L0UzcjE3a1pPVGd3MGJOc0RmM3grQmdZR1lNR0VDWnM2Y2lUMTc5b0J6am11dnZaYUNjVUlJSVlRUTBxT09IRG55ajBxbHVoM0Fsd0QrbzFLcC9vOXovckZZTEQ1b01wa3l2Ynk4NnZmdjMyOXdkSjM5V1VKQ2dsTjFkYldiVENhTGFGbGovQUUwanhodkJIQkhaMGNUazY1ckNYV2ZCZkJzeTcrRGoxZ3M5a2J6Q09rZUp4S0puQUFNRlFUaElzYlluUUF1azBna1IrUGk0bTVNVGs3K3JYWGZ1TGk0eTYxVzYxNEFyZ0NLT2VkZmlFU2lKQUFsZ2lEMDF2OUJzOVZxcmZMeThxcWsvL2Rrc0JJRXdSNk9pOFhpeGpQMUpZUVFRc2pnUnVFNElZT0lUQ2FMREE0T1h1ZnM3S3pPeXNxYTB0alltQUlBUnFQeHhNbVRKMmVFaG9idXFxaW8rS0NrcE9RTkFEb0hsOXVUTEFCcU85cmg3T3djd3hoYkF3QWhJU0ZZdkhneEFHRERoZzNRYURSNDlORkhVVkJRQUE4UER5eGV2QmlyVjYvR0o1OThnb3N1dWdoSGp4NkZ1N3M3ZkgxOTdlZFRxOVZ3Y1hHQlhxKzNOZTBBZ0ppWUdQdjFHV05pczlsY2xwNmVIdDRqZDB0NlhHeHM3Q1Zpc2ZnbXpuazhta2UxZUd1MVdvV2o2eUtFRUVMSXdLYlZhaFBIamgwN1FSQ0U5UUFtTXNaZUZ3UUJFb2tFOWZYMVVLbFVqaXl2Z1RGV0RDQ0RjNzdkYURSK2s1NmVmc2FSZkdQR2pIR1J5K1hUR0dPM0FvamtuQThENE5JcjFYYWd2cjRlRW9rRWdpQzBIZ1Y4VUNRU3phTmd2UGUwaEwyRkxXKzliVnRDUXNMek9wMXVCZWY4U2NiWWpuSGp4bzAvZlBod0R0QThZdHhpc2V3RTRNb1llN091cnU3WnJLd3Nvd1BxSkdUUVMwOVBOOW0rNzJrMG1sNVpnb0VRUWdnaC9ST0Y0NFFNRHRMaHc0ZC81T25wZVhkRFE4T0I0OGVQcXd3R1EwN3JEanFkN3RDSkV5Y3VDZ29LK2lBbUpxWXdKeWRuaWs2bk8rQ29naDBoS0Nqb1RTOHZyOW1jODAyTXNRc1VpdjlsbTlPblQ4ZStmZnV3WmNzV3pKZ3hBMTkvL1RWbXpKaUJWMTU1QmNlUEg4ZTZkZXN3ZmZwMFNLVlNQUDMwMDIzT3UyL2ZQano0NElQSXlNZ0FnRnNBZkgvMDZGRVAyMzVuWitmWTRjT0hiKytsMnlUZGFPellzUmRhcmRiM0dXT1hjczRkWFE0aGhCQkNCcUdXa0RZK05qYjJFc2JZalFEaVJTSlJDT2ZjRzRBakg5Wno0WnlQQkRBU3dGUzVYRjZzVnFzZjFHZzAzM2JVV2ExVzM4QTUvd0RBc0Q3MGMxVVRZNnhLRUlROEFBYzQ1M3RwamZIQnB5V2NYeGdYRjJka2pDMnhXcTBmQXJnS0FLeFc2NGVNTVM4QXIybzBtdWNjV2lnaEJGcXQxaUhyR1JCQ0NDR2tmNkZ3bkpEQndWeFJVZkZwYlczdGp0cmEyajJuNjJRd0dISXpNek92ZG5WMWpkZnBkSC8xWm9GOWdhK3Y3eFBIamgxVGp4bzFTZ1RneWRiNy9QejhPbHd6N3NFSEgwUlNVaExTMDlOaHRWcnh5eThEZmxaNjBrS2xVazBSQk9FcnhwaVNNWFpDRUlTTm5QTURnaUJrNmZYNk9rZlhSd2doaEpEQnBTVzA3VFBCYlhSMHRMTlVLdlhubkY4TTRHNEFrem5uaVhGeGNZOG1KeWV2YmQxWHJWWS95amwvcDJYemV3QmJHV04vbXMzbTB0VFVWSm9hbC9RSjRlSGhMMlJuWjE4TDRNcTR1TGlyV3BxdkJLQUpDd3Q3VWF2Vk9yQTZRZ2docFArSWk0dExZb3lOZDNRZHBGZFlPT2ZYSlNjbi8rVG9RZ2hwamNKeFFnYUp4c2JHbnp2YmQ3Q05HRy9OYXJYV0EvRG9hSi9aYk1iTW1UTlJVRkNBbVRObndtdzJ3OC9QRDRtSmljakx5NE5lcjhmVXFWTUJBUGZkZHgrbVRadldtNldUWGpSMjdOZ0xCVUg0Q29DY01mYTBScU41RTREZzZMb0lJWVFRUXZxS2xsQTd1K1Z0aTFxdG5zWTUzOElZZTBlbFVoVnF0ZHBkQUtCU3FXN21uTDhOb0pFeE5sT2owWHpqeUxvSk9aMXQyN1paVlNyVkNnQTdHR05QdE5xMVl0dTJiVlpIMVVVSUlZVDBOeFNNRHlvU0FFc0JVRGhPK2hRS3h3a2hwSk9rVXFsOVduWGIrN3k4UEJpTlJ2ejN2Ly9GNVpkZmp0MjdkNTl5M0hYWFhkZXBOY2Q3NVNaSXQyaVpTbDNaRW95dmNuUTloQkJDQ0NGOW5VYWorU1l1THU0MnhsZ2lnSFhSMGRFL3RPeDZGd0Rubk4rbTFXcjNPYkJFUXM0cUxDeHNkM1oyZGcyQUcxcWFhc0xDd3ZiUXFIRkNDQ0drNnpRYWphTkxJRDFvdzRZTitPQ0REOEFZbzJDYzlEa2lSeGRBQ09uVEpBRDhXMTdMSEZsSVgyQXltVTRaT1M0V2l6RjM3dHpUSG5QaGhSZmloeDkrd0toUm8yeE50d0RBMGFOSFBXeHZHUmtacXFhbXB1UmV1QVhTRFZyVzg3eVVNWGFpWmNRNElZUVFRZ2pwaE9UazVIMmM4ODhBREpOSUpJOUpKSkxIQVF3RjhHbHljaklGNDZUUGF4a2hibDlMaXpIMk00MGFKNFFRUWdnaHBIK2hjSnlRQWM3SnlXbEVRRURBcXdDVVhUMVdKcE9GWDNqaGhVa0FuQ0lqSXcvNytQak02ZjRLK3h4K3VoMFNpUVJidG14QlVGQVF0bXpaQXFsVWl2Mzc5MlBGaWhXWU1tVUtHaHNiTVdYS0ZQc2JBSHp5eVNlUXkrVm52S0RSYU16TXljbTVyWHR2Zy9RVXNWaDhFd0FJZ3JBUk5KWDZLUVJCd1BmZmZ3K0R3ZERoL3FTa0pIQisydjltQUlBSEgzeXdKMG9qaEJCQ1NCL0FHRnZlOG5KMnkxdnJOa0w2ZzBPMkY1enpRMmZxU0FnaGhCQkNDT2w3YUZwMVF2b3dwVkk1YnVUSWtiOTJwbTlLU29wTFIrMEdnMEhuN2UzOUFHTk1VbGhZdUtncjF4ZUx4WHJHbUJpQUlTTWo0NXJodzRlL1dWbFp1UTFBWFZmTzA0ZkpBYmdEcUhGMWRiMElBSXhHb3c2QVovdU9aV1ZsOFBYMVBlVUVNMmZPeE15Wk13RUFsMTkrT1JJVEUzdTBZT0o0blBQNGx2Y0hIRjFMZHhCZCs3a1FBQUFnQUVsRVFWUUVBYW1wcWZqNTU1L3gyR09QUVNKcCs2UEJtMisraWUrKyt3NzE5ZldJaUlqQU04ODhnNmlvcU5PZWIvdjI3YWlvcU1DZVBYdXdmUGx5ZUhsNUFRRHV2ZmRlZlBycHA1Zy9mejcrL3Z0dnZQNzY2OGpJeUxBZnQyWExGanozM0hQSXk4dkQ4ZVBIN2YrdmJQc0lJWVFRTWpCb3Rkb3N0VnFkd2ptUGJXbEsxbWcwMlE0dGlwQ3V5VHJOYTBJSUlZUVFRa2cvUU9FNElYMllYcTgvZkxyUXV4VVBsVXBWWTl0UXFWVGNiRFlYbzlVSWFNNjUyZFBUOHk1UFQ4KzdXaDNIcEZMcE1LMVd5d0NJWTJKaXFqbzROeE9MeGE2dDE4ZU9pWW5KTzNIaVJIUlRVMVArT2Q1V242RlFLSHdqSXlNTGJOczFOVFZmQXlnSEVOeSs3NisvL29yNCtIZ0F3THAxNjZEVDZjQVk2N1ZhU1o4U0FnQ0NJQXlJUDRSTm5qd1pqREZVVmxiaWtVY2VPV1YvZEhRMDVzeVpBOFlZM243N2JUejExRlA0L3Z2dk8vejh6OC9QeDg4Ly80ejMzMzhmQnc4ZXhIMzMzWWMxYTlZZ0pDUUVtWm1aYmZyT256OGZKcE1KbjMvK09mTHptNytjckZpeEFrRHpneWEyUVB6cXE2L3U3bHNtaEJCQ2lJTUpndkE5WXl3V0FEai9mL2J1T3o2S2F2MGYrR2QyazYzWmxFMGxtMllTVWdnRXNnRXA0ZzFGRVpTdUlQWUFnbFJCUWJEUVJCRkZFUkZFcWZyRGdtSzdJSWdYbEF0ZlJMeEtPaUVoMlUzYjlMSnN0dGVaM3gvSnJwdGsweWlHNEhtL1hyellPWE5tNWt3STJldzg1endQODFOUGo0Y2d1b05oR0xuOWQyR0dZWXA2ZURnRVFSQUVRVndubTgwR05wdmRyV1BxNit2aDUrZDNrMFpFRU1UTlJvTGpCSEZyRTBra2t2VVZGUlVydTNOUVRrNU9MQUJ0SjkwOHBGS3BwdmsxeFdhenZab0Q1YzZFZ3dZTnFzdkt5dkx1enZWN0M0UEJVSjZlbmg3RTUvUGREQWFERG9DcXZiNGVIaDZZUEhreUFPRDQ4ZU00ZWZJa1pzeG9tUWw5eXBRcG5WNlRZUmhqUTBQRDd1c2JPZEhEZkFGQXI5ZmZGaGtVM24vL2ZWZ3NGcVNtcHJyY2Y4ODk5emhlVDVnd0FjZU9IUVBETUcyQzQycTFHcXRXcmNMYXRXdEJVUlR1dnZ0dUZCWVdZdmJzMlRoMDZGQ2I4L3I0K0NBckt3dG56NTdGd1lNSDhjZ2pqemoyNmZWNngzWmpZeU1lZWVRUlRKczJEVE5uenJ3QmQwd1FCTkU5VXFuVUFJQ25WcXQ1TXBuTTFOUGpJVzVkbzBhTjRxblZhZ01BUTNwNmVyZExHdjJUVUJSMXlmNmF4V0pkNnFndlFkeHEzTnpjbERaYlU1bHhEb2ZqYXBJNVFSQUVRUkM5eExGangzRHExQ2xzMzc2OXk4ZGN1blFKTDcvOE1yNzU1aHR3T0p4Tys4K2JOdytQUGZZWVJvMGE1V2hyYkd6RTFLbFQ4Zm5ubnlNNE9QaGFodDRsYTlhc3dhdXZ2dHB1OFAvdzRjTlFxOVY0K3VtL3Fxa3VXTEFBTzNic2dMdTdPd0JBcVZRNk1rTVN4TzJDQk1jSjR0WW1EQXdNWE5HZDRMaGNMcDhCd0RCZ3dJRHlqdnJSTksxcjd0c1JQVVZSSEFCc0FEWnZiKytwSnBQcG9zRmc2UERjdlV5TndXRG90Sk85aGpnQXpKNDlHN05uejI3VDUvbm5uKy9LOVhSbFpXVUx1akUrNHRiREE0RGJKVUFTRnhlSG5KeWNEdnN3RElPYW1ob2NPblFJTTJiTUFJdkZhckcvb2FFQlM1Y3VSVXBLQ2hJU0VoenRzMmZQUmtoSUNBSURBOXVjOCtyVnExaTdkaTAyYjk0TVQwL1BGZ0gwbEpRVXgvYTk5OTdyTXJoT0VBVHhOMm9BSUJFSUJGNW95akJERUM0cGxVcFBOemMzVUJSRmdtV2RZTEZZaFRSTkF3QnNObHRoSjkwSjRwWkMwN1R6QjhqT1Awd1NCRUVRQkhGRGxKV1ZZZWZPbmZqenp6OWhOQm94Y09CQXJGMjdGaEtKeE5HbnNMQVFXN2R1UlhaMk5qZ2NEdGFzV2ROaTRZZXpvcUlpYk5teUJSUkZZY0tFQ1MzMmpSOC9Ic3VXTFd0empNbGt3c2FORzNIMTZ0VTJDNlVDQXdQeHlTZWZ0R2c3YytZTU1qTXpvZFZxc1h0MzAzcXBnUU1IZ3MxbXcyUXlZY1dLRlMzNng4Zkg0OEtGQ3kzYTlIbzl2TDJiMXE1VlZGUTQ3cmV5c2hKLy92bG5lMTh1MERTTkV5ZE9ZT1BHalM3M1YxUlU0T0RCZ3podzRBQ09IeitPSVVPR0lDQWdBRmxaV1dBWUJwbVptZGk5ZXpjTUJnTSsvdmhqa2tXVnVLMlE0RGhCOUFMT2FjMWRhUEd1MU5qWStBMEE1T1RraEZ6dmRiS3lzZ0p0TnBzU2dEK0F4ckN3c1AxeXVYd3NnTnNwT0U0UVJBZis5Ny8vWWRHaVJRQ0F1KysrRzg4KysyeWJQaFJGWWNpUUlkaTNieCtPSGozcWFLK3ZyOGZaczJkZG52ZmJiNytGUnFOeHpNemRzMmVQbythNFhxOTMxQnh2Ykx3dEZ1Z1RCTkc3bFFLUXNGaXNhSkRnT05FQkRvZlRsNlpwMERSZDJ0Tmp1ZFdaemVaS043ZW14eEUwVFZmMThIQUlvcnYwOWhkV3E1VUV4d21DSUFqaWIzTDI3RmtNSGp3WWE5YXNnZFZxeFlZTkc3Qm16UnA4L1BISEFJRHk4bkxNbno4ZlR6MzFGTjU5OTExb3RWcVlUSzdYdGxSVVZHRDU4dVY0K2VXWE1YNzhlRWY3WjU5OWhoOSsrQUZUcDA1dGN3ekRNSGo5OWRjeGZQaHdQUGZjYzQ3Mjh2SnlQUEhFRTIyQzhGVlZWWGp2dmZmd3d3OC9ZTldxVmRpOGVUTjhmSHlRbnA2T3paczM0OGlSSTFpeFlnVzJiOThPSHgrZkZzZW1wS1E0bnFtbHBLVGd5SkVqQUlDUkkwYzZYcWVrcEFBQWtwT1QyNHoxNU1tVDhQVDBCRVZSYlJhNUFJQk9wOE9MTDc2SWwxNTZDUUVCQVk1N2UvLzk5d0VBcWFtcFlCZ0dUenp4Qk82NjZ5NFNHQ2R1T3lRNFRoQzlRQ2RwemIyU2twSnFydk1TYmpSTkc1eXV3MHBLU2pJRE1Kbk5ab1ZBSUFnVkNBUlQ5WHA5bWs2bnk3ek9heEVFMFlzTUhUb1VmLzc1SjBwS1NyQmh3d2E4K3Vxcmp0cmdkbUt4R004OTl4eSsrT0lMbkRoeHd0RStjdVJJOFBsOGwrZWRNbVVLUm84ZURUYWJqVGx6NWdCd1hYUDgzTGx6TitPMkNJSWd1b3lpcUhNTXc0eWdLT3B1QUwvMTlIaUlXNWZOWmh2Wi9OQ0l2SGwxZ21FWW5mMDFpOFhxckJ3VVFkeFMwdExTTEZLcDFQRzZoNGRERUwxQkFEcWVZT2lCemtzREVnUkI0TEhISG1zUjZIM3NzY2V3ZVBGaTBEUU5Gb3VGWGJ0MlllVElrWTdTZ1FLQjYwcEh1Ym01ZU9HRkYxQmZYNDh0VzdaZ3k1WXRBSnFDMzJxMUdrS2hzRVhXME5PblQ0TmhHTHp6empzb0xTM0Z1blhySFBzMEdnMldMVnVHU1pNbU9SWjYyRFUyTm1MKy9Qa0lDZ3JDekpremtaR1JnWmlZR0x6NjZxdjQ4c3N2NGV2cmkyblRwa0VtazJISWtDRWQzcnU5MUtESlpISzgxdXViNXV1bHBhWEJiRFpqK1BEaFNFdExBd0RNbURFRDVlVk42OXVHRFJ2bUNHNWJMQlo4OWRWWE9IcjBLRXBMUzdGLy8zNXMyN1lOWnJNWktwVUtQLy84TXdCZzJiSmxHRHAwS0FCZ3hZb1ZlUERCQnpGaXhJZ094MGdRdlFrSmpoTkU3OWVZa1pIQnMyOE1HRENnMnY3YXpjM04xMnExTmpodCsxbXQxbnI3TmszVGpibTV1YkVBUkRhYnpYblZ1SkNtYVIwQW1NM21BcUZRT0R3b0tPaGxtVXcyK2ViZUNrRVF0eUlXaTRYSXlFZzg4OHd6ZVA3NTUvSGFhNis1bkhYcXJMcTZHbncrdjkyWnBRY09ITUNRSVVNUUhoNk9pSWdJQUhCOGlIQmVPUTRBSDMvOE1RNGNPSEJqYm9ZZ0NLS2JiRGJiVVJhTHRackZZczBCOERZQXVxZkhSTnlTV0JSRnpRVUFobUYrNk9uQjNPcnNuelVBZ00xbTZ6cnFTeEMzb3ZUMGRMSjhpaUM2Z00vbkQ0K0lpTmlWbDVlWDFGNGZxVlNxdWQ3L1V3S0JJTm5QeisrcHNyS3lOcW5PUWtKQzNpc3ZMMTkrUGVjbkNPTFcwUHBabEZLcGhJK1BEMWdzRm13Mkc4NmNPZE9sMnVFVVJXSFJva1ZZdjM0OVRwOCs3V2hQVGs1MkJKZWQyNENteklwWldWbkl5OHZEZmZmZDU5amYyTmdJTHk4dkhEdDJETWVPSFhPMHBhV2xJUzR1RG84OTlsaWJWT3MrUGo1WXVIQmhtM0VWRnhlM215Yjk4T0hEQUpvV290aGYyMWVPdS9MMTExOERhQ29WK3RGSEh5RWtKTVN4emVGdzhPU1RUK0srKys2RHI2OHZmSHg4d09Gd29GQW9jT25TSmJpN3V5TThQQndBWURhYlVWUlVCSDkvLzNhdlJSQzlFUW1PRThSdElqQXc4Q1cxV3YxTFRrNU9VSE9US0NrcHFjNXBteWVWU2cxTzJ3NUNvVERZWXJGVTJyZjVmTDZQUFZpdTBXZ3VTQ1NTelVxbDhuT0R3ZkFIQUE0QTg4MitINElnYmsxdWJtNGRCc2JQbnorUGRldldnYVpwUFBIRUUrMzJ1K2VlZS9ENTU1OURLcFU2WnNmYVY0czdyeHduQ0lMb2FabVptYjhsSlNXZEIzQlhjbkx5ODJscGFlLzA5SmlJVzQ5VUtsMEJvQytBWHpNek0wbUdnVTdrNXVhYXljcGJnaUNJMjUvQllMaGdzOW1NSXBIb0xvMUdjOTVwRnh1QXJYWC9RWU1HZFdrRk9VM1R4dXpzYkQvN3RyZTM5eVEybXkwR0lFUlQrVUVhelNVUXZMeThKcExnT0VIY2ZxeFdLejcvL0hNOCtPQ0RBSnBTbTV0TUp0VFUxR0RLbENtb3JhMUZVbElTTm16WWdJQ0FnQmJIOXV2WEQvMzY5Y1A2OWV1N2ZMMWh3NFpoOE9EQkdEcDBhSnVBdXZPMnpXYkRuWGZlNmRqbWNEaU9ZSFpuaGc4Zmp1enNiS3hldlJvNm5RNFRKa3lBbjU5ZjV3ZDJRS1BSUUNnVU9yYk5aak00SEE1OGZYMHhaY29VaElhR092YVZsNWZqM0xsenFLaW93THg1ODhBd2pPTWVvNk9qcjJzY0JIR3JJY0Z4Z3JoTmlNWGlXU2FUS2RkZ2FDcDVGaEFROExoV3ErMHdwV05ZV05qN2RYVjE3M0E0blA0R2crRXlBQzRBRTUvUEgyNDJtMHNCd0dhejZWZ3NGcStzck93bEFBZ1BELzlRcFZKOTFkalllUEltM3hKQkVEMnNxS2dJQlFVRkdEMTZOSzVldllwOSsvYmgzbnZ2N2ZDWXUrNjZDNy84OGdzWWhrRlpXUm5HalJ1SFR6LzlGQmN1WEdqUkx6azVHUjk4OEFFT0hqeUl2WHYzWXM2Y09UQ2JtK2JkdEY0NURvQUV5d21DNkZGc05uc0JUZFAvWXhqbUxhbFVTcVducDI4RldVRk9OR0UxQjhiZkJLQmpzVmh0bDRBUUxwR1Z0d1JCRUxldnhNUkVSOVpDRm92Rmo0eU1QTTR3akJVQUNnc0xINGlMaXp2cm5BWFJMak16MDZOVlU1QlVLcTFLVDA5bm80UGZ2Ynk4dkthVmxwYW14c1RFL01UajhlS3RWbXUxeFdLcFlyUFpJZzZIRXhJWEYvYzduODhmNU9xYUJFSDBUcHMzYndhTHhYS1U2dFBwbXBJUlpXVmw0ZE5QUDRYRllzSHExYXZ4NnF1djRvTVBQbWh6dkQzd08ySENoQmJ0cmJlZFhVdmQ3UXNYTG1ESWtDR0lqWTExdVQ4L1B4OFhMMTUwOUFXQUV5ZE9JQ1VseFZHNk1DVWxCVk9tVEFFQUdJMUd4MnQ3V3ZYMnFOVnFtTTFtZUh2L1ZiSFZZckdBdytFQUFBd0dBdzRkT3VUWVoxKzg4c1VYWDdRSStPZms1SkNhNDhSdGh3VEhDZUxXcGdQQWVIaDRqTkpxdFdmYTZVT0pSS0tSUEI0dlhxVlMvUUdBSlJhTFU0T0NnbDZYeVdUM09mV3pBV0FBaUFFb0FiQkZJdEY5WldWbHJ3VUVCSXpWNlhUbkl5TWpQL2Z5OHBwb3M5bDBKU1VsVDNLNTNGaUpSTEpKcTlYKzRldnJPNm1ob2VFVERvY1RackZZR2x3TmhDQ0kzc2VlSGdwb21xRnFsNWFXQmo2Zmo0TUhEMkw5K3ZVUUNBUzQ1NTU3OFB6enp3TUFhbXBxc0dEQkFuejc3YmVPbGVRc0Znc21rd2xjTGhjVVJlSFNwVXN3R28yTzFFdEtwUklVUlRsK29lN2J0eSt1WExtQ1k4ZU9ZZFdxVllpTWpBU0h3eUVyeHdtQ3VPVmN2SGp4a2xRcWZSakFsd0MyU0tYU2VRekQ3R2V6MmIrYXplWkNzVmlzUG5QbWpMR254MG5jZktOR2plSXBsVXBQRG9mVHQ3bkcrRncwclJqWEFaaDE4ZUxGU3owOFJJSWdDSUxvY2RuWjJYNThQai9VWURBbzdHMnhzYkcvVlZaV3JqUVlEUC9yNm5rRUFvRTliVm03Z1hHQlFDQ2xLSXFqMStzekNnb0s3dXZmdi84bGhtRXNiRFpiMUxwdlhGemM3L241K2NPNmRUTUVRZHh5dG0zYmhveU1ET3pidDg4UjZPWHorUUNBWjU1NUJwNmVuZ0NBMU5SVVBQZmNjNDZhNU01TUpoUFliTFlqQUEwMFBTTnozcmEzdFRabXpKZ090MTFwN3ptWDg3TzQ5c3lhTmN1UmhuM2t5SkU0Y3VRSUFPREREejkwMmQ5aXNjRE56UTMvKzkvL2tKQ1EwQ0t3YlRRYXdlUDlOVS9JZVhFS1RUZjlxTlZvTkFDQWdvSUM3Tnk1RXhjdlhzUlhYMzNWWXBVNVFmUjJKRGhPRUxjMlRXMXQ3ZnN4TVRHL0FHZzNqN0hOWmpOV1ZWVzlCZ0FKQ1FseW04M1dXRmhZT01GZ01GeDA2bVpwYUdqNGZOQ2dRYVUwVFpzb2luTFhhRFNuQUZpOXZMeW1sSmFXdmxSZlg3OGJnRHNBQzQvSEMrL2J0Ky9aeXNyS1ZScU41cytZbUpnVGVyMytDby9IUzlEcjlYazM5YTRKZ3ZqYnRLNmw1S3hQbno3NDRvc3ZYTzRMREF6RTk5OS8zNkx0L3Z2dngvang0K0htMXZUcmhkbHN4cUpGaXdBQVk4ZU9oVXFsd3VEQmc4RmlzYkJseXhZVUZ4Zmo2TkdqT0hyMEtMWnMyUUtGUWdHYnpRWU9oNE54NDhhQllSaFlyVlpZclZZc1hyd1lzMmJOdWtGM1RSQUUwWDNwNmVuSEJnOGVQSXltNlE4QmpLUW82azJhcHVIbTVnYTFXZzE3aXVqYmlKYWlxRW9BZVF6RGZHTXltZjZkbTV2YllhclRoSVFFRHk2WE81V2lxSWNBeERNTUV3eWc5UXF3WGsydFZzUE56UTAwVFRzL1pQcVZ4V0l0SklGeGdpQUlnbWpDNFhEaW9xT2pUK2ZrNUF3Q1VBdkFsOGZqeFdzMG1vdWRIZXVNcG1rdXd6QWRsdDhJQ0FoWWllWVU3U0VoSWVzYkdob09WRlZWdlc3Zm41Q1FJTXZQeng5bS8vc2Fib2NnaUZ2SXpwMDc4ZXV2djJMUG5qMFFpOFdPOXREUVVBZ0VBbWkxV2tjcWNvcWl3T1Z5WFpZSHJLMnRkUVRVdTh0NVZYVnJORTFqM2JwMTBPdjFFQWdFanZiV0dSTHRMSmJPS3d5NXFrL3UzSzVXcTVHZG5RMEFXTFJvRWZMeTh2RGRkOS9oaXkrK3dBTVBQT0RvYjdQWllEYWJ3ZVZ5SFczT1FYdjd5bkVBV0xwMEtTNWR1b1RwMDZkanc0WU5MYjdXQkhFN0lNRnhncmpGbFplWEx5OHZMMThOb0wxM2F3YUFCczJ6YUFzTEN4OHdtODJYWFhVc0xTMTlvclMwdEVXYlNDUWFxVktwdmdaUTA5eGtBUUIzZDNkSmJXM3QrdzBORFFlYngvRnNkSFQwMTQyTmpjZlJYTGVKSUFqQzJmcjE2OXV0MTNUczJESFFOTzJvY3pScDBpVDA3ZHNYYm01dW1EMTdObWJQbnUzeU9QdXMxWTdxbkJNRVFmeGRtb09mZHc4YU5HZ0VSVkdUQU56TllySENHWWJ4UmZ1L3EvVldIZ3pEeEFDSUFUQ0Z5K1ZXSmljbnowOUxTenZ1cW5OeWN2SURETVBzQVJCc1QxRjRtekpRRk5WQTAzUXBnSE1Ndy94QWFvd1RCRUVRUkV0bXN6bGZxVlIrSEJVVmRVQXVsMC8wOC9PYnJsYXJUd0l3dDNkTVVsS1NxeXc4RkVWUjdxNzJsWlNVekRDWlRCVWVIaDdEYUpyV0E0Q25wK2RrdlY2ZkhoWVd0cGZINDBXeFdDeUJQYTA2aDhNSnVYRjNTQkJFVDlpOWV6Zk9uajJMdlh2M3Rnbld1cm01WWZMa3lYajMzWGV4Y2VOR1dDd1c3TnUzcjkwMDZaY3VYWUxKWk9wV1d2V3VZTEZZZVAzMTE3Rm8wU0xNbkRrVG8wYU42ckIvUUVBQUhuLzhjWmNyeTJtYVJrMU5qU04xUE5DMDh0dDVqSFBuenNYMjdkdVJrSkNBaFFzWElqazVHUWtKQ2ZqaWl5L1EwTkNBeVpNbk8vb2FESVkya3dWY3JSd0hnSEhqeHVHZGQ5NEJsOHZGd1lNSE1YVG8wSFpUd3hORWIwU0M0d1RSTzVpYS8zU3F2Y0I0ZXpRYXphOGFqZVozRisyL2FUUWF4NE0rbFVwMVZLVlNIZTNPdVFtQ0lPeGF6OGFOajQvdjBuRWtLRTRReEsyb09SaDZXd2RFRXhNVGhlN3U3a0VNd3d3SDhCaUE4UXpESEV0S1NubzJJeU5qaDNQZjVPVGtaeG1HMmQ2OCtST0F6eW1LdW1DeFdLcXpzN04xZi9mWUNZSWdDSUxvZVJVVkZSdmk0K1AvOFBQelcrRG41emUzc3JKeWJVZjlYZFVERHd3TVhDNlJTTFlWRnhjL3JGS3BqclRlNytmbnQ2Q3FxbXBqWUdEZ1NnQzRmUGx5UDM5Ly95Vyt2cjV6OC9QekJ3Ri9yUndId0w1QnQwWVFSQS9aczJjUEFPRGVlKzl0MFg3aHdnVndPQndzVzdZTVc3WnN3YVJKazhCbXMzSGZmZmUxV3g3dzZOR2ptRHAxS2w1ODhVWEhlZXhwMWUxcDJQVjZQVWFQSHUzWXoyS3g0T2JtaHZyNmVzZnFkRmRVS2hWeWNuTHc4c3N2TzlvNktoL29uRnI5OHVYTE9ITGtDTXhtTStiTW1ZTytmZnUyU1BVK2N1VElOcW5mcDAyYkJqYTc2VWNjVGRQWXZYczNEaDA2aEQxNzlqaFdwbk00SEtTbHBUbEtIN1llRjhNd3VQUE9Pd0UwVFRRWU4yNmNZNFg1TDcvOGdyaTR1SGJIVHhDOUVRbU9Fd1FCQU5hZUhnQkJFQVJCRUFSeDYyZ09hc3ViLzN5V25KdzhsV0dZenlpSzJpNlZTc3ZUMDlPL0J3Q3BWRHFOWVpqM0FPZ29pbm84TFMzdDN6MDVib0lnQ0lJZ2JobVdzckt5cC9yMjdmdWIyV3d1VTZ2Vi8rbm04VzUrZm40TDYrcnF0dm43K3k5eEZSeXZyNi8vRWtCallHRGdTazlQendrQ2dXQXdpOFZ5WnhqR0ZCY1g5enNBMkZlT0E0QkNvWml2MCtteXIvL1dDSUxvQ1IyVkJnU2FBc0JyMXF6Qm1qVnIydXh6TGcrWWw1ZUgzTnhjckYzYmNzNk9mV0hIeXBVcmNmNzhlVEFNZzRrVEp6cjJVeFNGUng5OUZOT21UVU5IMmJJb2lzTGt5Wk1SRXZKWHdvcVpNMmUyMjk4NXRicFlMTWE0Y2VPd2ZQbHk4UGw4Yk55NHNjVVlqRVpqaTIyZ0tWc2owQlFZWDdSb0VhcXFxckIzNzE3RXhzYml5eSsveE50dnZ3MktvdUR1N3Q1aU1vRGQrdlhya1pXVjVWaWdNbjc4ZUR6d3dBTndkM2VIeldaRFlHQWdFaE1UMngwL1FmUkdKRGhPRUFSQkVBUkJFQVJCZENndExlM2ZTVWxKTXlpS09nWmdaMkppNHNubVhSOEFZQmlHbVpHZW5uNmlnMU1RQkVFUUJQRVBvOVBweXF4V2F3UERNRllBUWdEYXJoNGJFaEt5aWFacGswS2hXQmtURTNOR0xCYlBWQ3FWaDF0MVU5bGZXQ3lXWEc5djcvVVdpNlZHcVZSK1ZsZFh0d05vc1hLY0lBZ0NRRk0ydzYrLy9ocEJRVUV0Mm4vOTlWY0F3RHZ2dkFPcjFRbzJtKzFZa1cyM2JOa3lMRnUyckZ2WGUvVFJSL0hjYzgrMXUzL0hqcjhTY3dVRkJiVVkxN3AxNjdwOEhSYUw1YWdQenVGd0FBQVBQL3d3cGt5WkFxdlZDb0ZBME9aK2dLWkpBVmFyRlE4OTlCQUF0RnN5a1NCdUp5UTRUaEFFUVJCRWo4ckx5d09IdzBGVVZKU2p6V2F6NGNjZmY4U2tTWk42Y0dRRVFSQ0VzNHlNakJOSlNVbWZVaFQxbEp1YjJ6SUFGSUErQUQ3SnlNZ2dnWEdDSUFpQ0lKeDV4TVRFSE5YcjlXbHNOdHN6S2lycVM3bGNQZ1dBclpQanFPRGc0QTErZm42TEN3c0xSd0tnUzB0TG40NkppZm12Mld5dTEycTFwMTBkWkRBWXlzeG1jNjFRS0J3aWw4dFRYYTBjTjVsTUpjWEZ4Yk51NkYwU0JORXJ0UTZNTzJPeFdJN2c4bzNRVVdBY0FKWXVYWHJEcnRYNnZpaUthbFBxME02K0V0L1ZhbktDdU4yUjREaEI5Q0NoVUpqWXAwK2ZiUjRlSHNNWmhqR1ZsSlRNYTJ4cy9LWjF2K2pvNkJOYXJmWjBkWFgxMjF3dXQ2OUVJdGtzRW9uR3NGZ3NnVWFqT1Y5ZVhqN1BhRFFXTlhjUGlveU0zT1hwNlRtT3BtbGpYVjNkUjFWVlZXc0J0Si9yQllCVUttMnozMmF6WGMzS3loSjNOQjRBTEpGSU5NTGIyL3RCaFVLeENvQ2xkWCtDSUhxZm5Kd2NwS2FtNHR5NWN4QUlCRGYxV3Z2MjdjT0lFU05hQk1kTkpoTTJiTmpRSmpqKzg4OC9ZK3ZXclMzYTlIbzl2TDI5QVFBVkZSV1FTQ1FBZ01yS1N2ejU1NTgzZGV3RVFSRC9OQlJGdlE3Z0tRQ3BhQXFPMjlzSWdpQUlnaUFBQUZ3dU56b3lNdkpiaThWU1VWUlU5Q2dBOTdpNHVETWhJU0ZieTh2TGwyZGtaUGdDNEFpRndqaUdZVXoyNHpnY1RueFlXTmhPb1ZDWUxKUEpKdXAwdWt3QU1KbE1CU1VsSlRNakl5Ty9yNnVyMjFOVlZmVVdBRTNyNnhvTWhpd1BENCtoZm41K0QrWG41MDhHVUV0V2poTUVRUkFFMFJxcnB3ZEFFUDlVWEM0M0tqbzYrb3hXcXoyWm1aa1pXRkJRME45b05HYTY2TmZYdzhQajd1cnE2bjBBNE9YbE5VV2owZnczS3lzcktpTWpJeHlBS1R3OC9ETjcvOWpZMkNNQWJKbVptYUZYcmx3WkpoYUxId29JQ0ZqUTJYalMwOU1wNXo5MWRYVzdsRXJsb2M3R00yREFnSXFJaUlqRC92Nyt5d0cwemN0Q0VNUXRyNnlzRE5PbVRZUFpiUDdicjAzVE5ESXlNakIwNk5BdTliL25ubnR3NHNRSjZQVjZuRGh4QWlkT05DMVVQSExrQ0k0Y09RSWVqK2Q0ZmJPRCtnUkJFUDlFNmVucE1vcWlNZ0gwQlJBTklDTXRMVTNldzhNaUNPS2Z3WTNENGNTM2J1Unl1VkVBdkh0Z1BEY0ZqOGNMNzZTTFh6dnRnVGQ2TEFSeHJjTER3L2RydGRwZlpETFpaQUJHQUpyOC9QejdsVXJsWndCd3h4MTNISkJLcGFhWW1KajArdnI2L1FEY0l5SWkvbDlDUWtJT1JWR3NLMWV1U0xWYTdSbm5jMm8wbXZNRkJRVkRQVHc4aGc0Y09MQmNKQkxkN2J3L0lDQmdrVmdzbm5IbHlwVVJIQTRuTWo0Ky9qOERCZ3lvWXJQWjNnTUhEbFFPR2pSSWs1U1VaQWJBKzV1K0RBUkI5QkNqMGZpM1gxT2xVclc3ajJFWW5EbHo1dThiREVFUW5TTEJjWUxvSVJLSjVIV1ZTblc4dXJyNkxRQWFnOEZRWVRLWlpLMzdCUVlHTGxVcWxaOER1QW9BdGJXMTIrcnE2ajVvM3E2cHFxcDZWeWdVRGdQQTVuSzVmWVZDNFoxVlZWVXJBRncxbVV5eXlzcktEV0t4ZUc0M2g4Y1ZpOFdQTkRRMGZOTFplT1J5K1FNeW1XeDZOODlQRU1RdHBMR3hFV1ZsWlQxeTdlenNiR2cwR3N5YU5Rc2pSNDdFblhmZWlYLy8rOS9kUHMvTW1UTXhjK1pNbUV3bXgydTlYbjhUUmt3UUJFSFFOUDJUL1RYRE1EOTExSmNnQ09KR0VZdkYwOExDd3JhMGF2YUxqNC9QNHZGNGJUS2VBUUNIdzBrSUR3Ly8xTGt0S1NuSmV0TUcyVVdob2FFN3VWeHVySDJieitjUEZRcUZBd0FnUGo2K293bEhQb21KaVZmUVZMdTVoYVNrcEZLQlFEQTRPRGo0MVJzL1lvTG9ub0tDZ25zVUNzWHpBSnovdjlYbzlmcUxBRkJjWER3clBUM2RQU01qZzZOUUtCWURzTlRWMVIwc0xpNmVYbGhZT05vcE8ySUxScU94dUxDdzhONmlvcUtKR28zbWQzdTdRcUY0c2JhMjlodTVYSDYveVdTU1YxWld2cFNYbDVlVWs1UFRKenM3Mnk4ckswdWNtWmtweXNqSTRLQXBXRThRUkM5V1UxT0Rpb29LQUVCS1Nnb0FRQzZYbzc2K0hucTlIcU5HaldwM0FZaTlydmlOTm5ic1dOaHNycXRHMERTTkZTdFczSlRyRGg4K3ZGdjl6V2F6NDQvRlFoTEFFdjljSkswNlFmUU1OMDlQenlreW1XeGlKLzFFUGo0K1QrWGw1WTF3YW12eExzdmhjQUl0RmtzdEFKdWJtNXU5Z0FodDMyODJtK3Y0Zkg3LzdneE9MQlpQdFZnc2xYcTl2blUrNGpiajBldjE2WHcrbjZTbkl0b1RBS0MyZy8wZUFMUi8wMWh1Vy9ZVTZPKy8vejYyYmR1R2lvb0tEQmt5QkJzM2JnUk4wN2ovL3Z1eGRldFczSFhYWFFDYVp0Q09HemNPYjczMUZvWVBINDdVMUZRQWYvMUNiYTg1QkRRRnI5OS8vMzBVRlJVaE5EUVU2OWF0dzRBQkF3QUFGb3NGZS9mdXhZOC8vb2k2dWpyNCt2cGkyclJwbUR0M0xsZ3NsbU5jdTNidHd2YnQyMUZVVklTd3NEQzgrdXFyaUk5dld2VHowMDgvWWM2Y09WaTRjQ0dBcGpwTHZyNitqdXUvK3VxcmVQREJCOUcvZjhjL3hnNGZQZ3dBR0RseXBPTzEvUU1TUVJBRWNXTlJGSFhKL3ByRllsM3FxQzlCRUVScnJrcDZ1YUxWYXM4WEZCU010RzhIQkFTczRuSzVVZjM3OXk4QkFLdlZxdFJvTkQ5UkZNV05qbzV1VVlPNHNMQndyTWxra292RjRnZG9tbGJmMEJ0b1pkQ2dRVzArejJSbVpub0FUZmRxdFZvYkFJQ2lLSGMybSsxNTVjcVZRWHE5L21Kc2JPeTV3c0xDeVFhRDRmZWdvS0RuVkNyVk1aMU9sOVBSdGZ6OS9aOWdzOW1laVltSnBRQmdNQmd5Q3dzTDd3RUFtcVladlY2ZjJhZFBuN1grL3Y1TDYrcnFkdHo0dXlXSUx1c3M0c0tnWmVBY09wM3VsNjZlWEtQUm5HdTFmUXdBakVaalI4OGZDSUs0VFp3N2R3Nm5UcDNDN3QyN0FUU3R6TjYwYVJNV0wxNE1xOVdLc0xDd2RtdUd2L0xLS3poNzlpeW1UNm1zK2VnQUFDQUFTVVJCVko4T21xYkJZclZkUDZwU3FYRDY5R25VMU5UZzhjY2ZCd0RvZERxdzJXendlSDhsbnpoMTZsU2JZN2R2MzQ2ZmZuSTlmM2pDaEFsdDJ1d1pFYTlYYm00dW5ubm1HWmY3S0lyQ3VYTk5QelpIakJpQnNMQXdXQ3dXY0xsY2ZQUE5OeGd5WkFpQ2c0TmJIS05TcVhEMjdOa2JNamFDdUJXUjREaEI5QUF1bHh2SllySDRYQzQzTkR3OFhNYmhjRUkwR3MzL1ZWUlV6RFlZREJYMmZ2NysvcWs2bmU2aTJXek9iZWRVN29HQmdjODFORFRzQmdDZFRuZlpiRGFYQmdZR2Jpb3BLVmttRUFnRXdjSEJMMUVVeFVYVC8vY3V6WkFYaThWejZ1dnJQMm5kM29YeEVJUURuODhmSGhFUnNTc3ZMeStwdlQ1U3FWU1RucDVPWGM5MUJBSkJzcCtmMzFObFpXWFB0dDRYRWhMeVhubDUrZkxyT1g5dmN2VG9VZXpac3dkV3F4WExseS9IMjIrL2pVMmJObUgwNk5INDhjY2ZIY0h4WDM3NUJkN2UzaGcyckdsZXl5ZWZmSUxVMUZSY3VIQ2h6WWVIdzRjUDQ3MzMzZ09QeDhQYXRXdngrdXV2NDZ1dnZnSUFiTnEwQ1pjdlg4YTc3NzZMeU1oSVhMNThHUysrK0NLc1Zxc2oyQTBBMzMzM0hkNS8vMzF3T0J5c1diTUdyNzMyR3I3NDRndEhhdlJwMDZZNStoWVZGYldvUFQ1OCtIQXNYYm9VczJmUHhwTlBQb25zN0d5c1hyMGFPcDBPRXlaTWdKOWZlMWtsQ1lJZ2lKdUZ4V0lWMG5UVFhFeWJ6VmJZdzhNaENLS1hTVTlQZDNmZTVuSzU0UWtKQ2JMVzdXZ0tuZ0ZvK294cU5wdXJxcXVyWHpjWURQa21rK2tLajhlTGpJbUorVE0vUHo5S0xCWS9VMUZSOFJhQUZvRndiMi92aHhvYUdnNG1KaWJXMjlzb2ltSTdid05BWVdGaGtzRmdVRnpML2RnRDRjMENFaE1USFpPR0dJWXhaV2RuK3dGQW56NTlYaEdMeFhOME90MWxuVTZYUmRPMGljZmpSUnNNaGh4UFQ4LzdQVDA5eDRlR2hyN1hlbndsSlNWUHFOWHFFd0E0QVFFQmkvUHk4cUtOUm1PcHQ3ZjNGTEZZbk5yY2pVVlJsQldBVlM2WHp3TEF2Wlo3SVFpQ0lJamVZUHIwNlRoejVneXFxcW9BQUpjdlg4WWRkOXlCNU9Sa2JOMjZGWW1KaVYwNnp5ZWZmQUp2NzdhVldjYU1HUU1BQ0F3TWRBVEFIMy84Y1N4WnNzVHhMTTF1K1BEaHVIRGhnbU43MmJKbFdMWnNXWXMrTnBzTmQ5NTU1dzBMaEx1U2tKQ0E1Y3VYSXpzN0d4czNiblMweStWeUxGNjgyTEhONC9IdzNYZmY0ZnZ2djBkdWJ0TWpmb0ZBZ0NOSGpyUTRIMWx3UXR6dVNIQ2NJSG9BbTgzMkJBQ2hVRGdpTnpkM0NBQnVURXpNWVlsRWNrQW1rOTNYM0kwS0NBaFlVbEZSc2FxOTg0U0ZoZTFpR01aV1dWbjVSbk9UdGJpNGVGSklTTWp1cEtTa1dyUFpYS1JVS2ovejhQQVlpUzRHeHZsOGZvaElKQm9sazhtZWFyV3IwL0VRaERPRHdYREJack1aUlNMUlhScU41cnpUTGpaYVpVQUFYSys0Y0lXbWFhUDlBUk1BZUh0N1QyS3oyV0kwcFJhazBKUTVRUThBWGw1ZUUvOUp3ZkdGQ3hkQ0xHN0tLSm1hbW9yWFhuc05BUERRUXcvaDJXZWZoVjZ2aDBBZ3dBOC8vSURwMDZlRG9qcWZsN0JzMlRJRUJBUUFBQjU1NUJFc1diSUVORTFEclZiajJMRmoyTDkvUDJKaVlnQUFpWW1KV0xCZ0FYYnMyTkVpT0w1a3lSSkhFSHZXckZsNDl0bG5RZE0wRGg4K0RJbEVndDkrK3czTGx5OUhlWGs1S0lwQ2NIQ3dJeVg2dUhIakVCTVRnK1hMbDZPeHNSRkxseTdGaVJNbmtKS1M0dmhRa1pLU2dpbFRwZ0JvV2hWdmYwM1NxaE1FUWR3Y1pyTzUwczJ0NmFNa1RkTlZQVHdjZ21qTmpjUGg5RFdielhuT2pWd3VOOHBrTWpVQWFMOGdKUEYzYWZIWmxLSW9tNnQyT3c2SEV5K1JTTjRvS0NpNGk4dmw5ZzBQRDk5WFVGQndkMmhvNlA3YTJ0cnRCb09oREFBVkVSSHhZVWxKeVdQMjQ3aGNicXhBSUVqT3o4Ky9xNjZ1YnFlOVBTa3B5ZXI4ZWVKNmhZU0V2S2RVS3JmbzlmcEtEdytQT0wxZTcycjFOOHZYMTNkdWVYbjVTZ0Fpa1VnVWQvWHExVU1BNE8vdnYxU2owZnhTVkZRMHJhUHhCUVVGTFZPcjFhZkVZdkhjcTFldm52RHc4Qmh0c1ZncUJnd1lVQTBBTEJaTGFIOE5BRGs1T1VFMzZoNEpnaUFJNGxieTBFTVBBUUFXTDE0TXZWNlB0V3ZYQWdCKysrMDMvUGpqaitCd09KZzRjU0owT2gwc0ZndFdyRmlCVHovOUZDcVZDanFkRG1QR2pJRzN0emZtenAwTE5wdmQ2ZlhLeXNwUVVWR0J3WU1IMzlUNzZvNlhYMzRaRnk5ZWhObHNkcXhJMzdCaEE0NGZQOTZpWDM1K1BtSmpZOXNjZi9Ma1NjZEtjNzFlNzNpV1JoRC9GQ1E0VGhBOXdHcTE2Z0Nnckt4c0E1cHJkMWRYVjc4VkZSVjFCQUFMQU8zcDZYa2ZBSTVLcGZyQjFUa2tFc2xXa1VqMHI5emMzTHNCbU96dE9wMHU1OHFWSzQ2MDUzNStmdk9NUnVPVjVrMDNxVlRxU0cybDBXaCtzYWRncy9QMjluNUtyVmFmQWxEdDNON1plQWpDem5tVkE0dkY0a2RHUmg1bkdNWUtBSVdGaFEvRXhjV2R6Y2pJNExVK3J0V0tDd0FJa2txbFZlbnA2V3c0bFFwb3pjdkxhMXBwYVdscVRFek1UendlTDk1cXRWWmJMSllxTnBzdDRuQTRJWEZ4Y2IveitmeEJycTU1dTdFSHNRSEEzOThmZXIwZU5FMGpPVGtaZmZyMHdlblRwNUdjbkl5c3JDeHMzcnk1UytmMDkvZDN2QllLaFdBWUJsYXJGVlZWVldBWUJwR1JrUzM2aDRXRlFhbFV3cjZpRUVDTE5Pa2lrY2h4RHFGUWlKZGZmaGtiTjI3RWxTdFhjT2JNR1l3ZE83Yk5HQ0lpSW5EdzRFRm9OQnFYWTV3MWE1WWpHRDl5NUVqSGJOY1BQL3l3Uy9kSUVBUkJkQS9ETURyN2F4YUxSY3FqM0JyWUFRRUJ5MnByYXo4RVlBQUFQcDhmS3BGSTlqbE52dTBTSHgrZlNWZXZYajBKcDg4WXZZbFlMSjRtRm91ZmxNbGtrNXlhL2VMajQ3UHk4L01UalVaam0rQTRoOE5KNk5Pbno0dWxwYVZQMk51U2twS3NHUmtaNUpuSkxjQnNOcGVWbHBhbW1rd211Y2xra3RNMGJRYUE4dkx5RncwR1F6NkFRSlZLZFlqTDVRNFJpVVFqTkJyTmJ3QVFFQkN3aEdFWUJvREZPV2hNVVJUYmVWc21rMDAyR0F4L1hPdjRMQlpMYVZCUTBBZEZSVVhUaEVMaENKMU85MXZyUHQ3ZTNsTU1Ca09lU3FYNlRpZ1VEb3FJaVBpcXZyNytrNnFxcWcwMFRXdHFhbW82ckJQTzVYSmovZno4bHNoa3NoU2FwZ1VSRVJGNytIeCt2NnlzckRpRlFyR0V6K2NQaTQrUHYxQmNYRHhUcTlYKzM3WGVDMEVRQkVIMEJ0OTk5eDFLUzB1eGFkTW1WRlpXWXZ6NDhYajg4Y2Z4L2ZmZlE2VlM0YWVmZm9LL3Z6LzI3dDBMclZhTGFkT21PYklXcHFTazRQVHAwNWcrZlRyMjc5L3ZXRG0rZWZObXZQVFNTd0NBZGV2V3RiamUxMTkvRFl2RmduSGp4Z0ZvU3JIKzFsdHZZZFNvVVM3SE4zR2k2MHFxcmR1blRKbUNlZlBtWGRQWDRJMDMzc0J2di8zbVdFUUNBR3ExR29XRmhiQllMSEIzYjBySTg4Y2ZmeUE1T2JuRnNVcWxFaFVWRlJnNGNDQUFzbktjK0djaUgvUUlvZ2VZeldZWlRkTmFEb2ZqWlRhYjdhdHRHSVpoakdnT0FqYlhDUHNBTG9LQ0VvbmtEUzh2ci90emMzTkhvZU42enZEMjlwN2hGTkMyZHBiQ1dpd1dwNWFYbDcvVXVyMmo4UkNFcyt6c2JEOCtueC9xbkpZd05qYjJ0OHJLeXBVR2crRi9YVDJQUUNDd0YvMXA5M3RPSUJCSUtZcmk2UFg2aklLQ2d2djY5KzkvaVdFWUM1dk5Gclh1R3hjWDkzdCtmdjR3VitlNVhXaTFXZ2dFQWdCQWFXa3BBZ0lDSExXVEhucm9JUncvZmh4VlZWVVlNMllNZkh4OHJ1dGE5cUI1YVdscGkzcmc1ZVhsQ0F3TWRGbXpxYlVaTTJZNC92N2dndytRbDVlSC9mdjN1K3pyNmVrSlQwOVBsL3VjVjZsM3BaMGdDSUs0UGpSTk80TGpiRFpiMTFGZjR1OGpFb25HZUhwNmpwUEpaSk1CbUQwOFBLWllMSlp1cDRuMjhmRko1ZkY0QTZ1cXFsNi9DY1Bzc3R1dExqWFJBaHROR1o4QUFBekQySmRzdFg1R1pWOUpyck5hcmZYOSsvY3ZvU2lLUTFFVWw4Vmk4VmtzRm8rbWFaM05adE14REtPMzJXeGFzOWxjcHRGb0pnTHc5L0x5Y2l5QmNsNUZuWlNVWkwyUnE2cHJhbXEyeDhYRlBTSVdpeC8yOXZhZVhGWld0cUoxSDVGSWRJL0JZTWdHQUoxT2x5bVR5WVlGQndmdjh2ZjNYOUNuVDU4V2dYRlhhZCtMaTRzblYxWldycEpJSk84WmpjYkxPcDN1ck5Gb1RFZno4NENBZ0lDbjFXcjFDYkZZUEljRXg0bS9nNnVmMFRhYjdXcFdWcGE0ZFh0MGRQUUpyVlo3dXJxNittMEFFQXFGaVgzNjlObm00ZUV4bkdFWVUwbEp5YnpHeHNadmJ0TDFXQ0tSYUlTM3QvZURDb1ZpRlZyVlF1ZHl1WDBsRXNsbWtVZzBoc1ZpQ1RRYXpmbnk4dko1UnFPeHFQT3ZBa0VRUGNGc05tUDM3dDNJek16RSt2WHI4Y1FUVDZCdjM3NVlzR0FCQmc0Y2lNR0RCME11bDhQZjN4OXl1UndqUm96by9LUm9xaDl1RDQ0N3B5Vy9ldlVxamgwN2hpKy8vQkloSVNFQW1vTGNFUkVSN1o3cjJMRmpMYmJ0YWRWYnQxK3YvLzczdjZBb0Nvc1dMY0w4K2ZNeGFOQWdoSVdGSVRNekUwT0dESUhGWXNHdnYvNkt1WFBudGppdXRyWVdiRFliRm91bDNkcnNCSEc3SThGeGd1Z1psdnI2K2dPaG9hRmI1WEw1VXdLQmdOT25UNTgxU3FYeWN3RGdjcm5SSXBIb1gzSzUvTEhXQndZSEIyL3c4dkthY3ZueTVWRUFhbHJ2YjU0cGZ4a0FKWkZJVnZMNS9BU1pUUFpJVndibDRlSHhMemFiTFc1c2JEenEzTjdSZUFpaU5RNkhFeGNkSFgwNkp5ZG5FSm9lMXZqeWVMeDRqVVp6c1R2bm9XbWF5ekNNcGFNK0FRRUJLOUdjb2owa0pHUjlRMFBEQWVjSHVRa0pDYkw4L1B4aDlyK3Y0WFo2bFowN2QyTDE2dFdvcjYvSGdRTUhNR25TWHd1bUhuamdBWHp3d1FkUUtCUXRmc2tINEFnNloyWm1JaTR1cnQwZ3RETS9QeitNSFRzV216WnR3c2FOR3hFWkdZbTh2RHg4OU5GSGVQTEpKN3MxN2lsVHB1Q2pqejdDd0lFREVSWVcxdVhqYUpwR1RVME41c3laNDJnekdvMk9kRklBc0dqUm9oWmZCNElnQ09MNjVlYm1tcVZTS1FBZ0xTMnR3L2RxNG05ams4dmxEOGZIeDE4UWk4WFRsRXJsVno0K1BvOEpCSUlCWGw1ZVUxdDNMaTB0ZmJTeHNmSGtvRUdEdERhYnJjMUthcUZRT05UUHoyK0JjNXRDb1ZpcVVxbSt2NWszNGV4MnEwdE4vR1hBZ0FHbDd1N3VrdGJ0emxuT0FNQjVZcmRlcjgrV3lXUmpqRWFqQVUwbGxFeEpTVW5xek16TU5wTmlBU0EwTkhSOVEwUERucUNnb0EwM2VQaXUwQXFGWW41VVZOUXBtODNXYURBWWZtL2RRYUZRckl5TGkvdFZyOWYvb1ZLcHZqY1lEQlZ5dVh3S0FEUlBRdThTcFZMNWJXUms1RmNDZ1NEcDBxVkxTUURnNmVsNXYwZ2t1dmZTcFV1SkNRa0ovL1B3OEVqUmFyVm5iOXp0RVVSYnJSZGVoSWFHdXZ3KzVuSzVmVDA4UE82V3lXU1BObTlIUlVkSG42bXBxWGxMSnBOTjVmUDVualJOODIvVzlRWU1HRkFCZ0hGM2QrK2pVQ2hlUXF2Z3VKZVgxeFNOUnZQZm9xS2llUUE0MGRIUkg0ZUhoMy9tbkpHUklJaGJpN3U3TytMajQ3RjQ4V0pzM2JvVmE5ZXV4ZWpSb3pGNDhHQ0lSQ0o4OWRWWE9IZnVISVlNR1lLTEZ5OWk2ZEtsQUFDcjFZckN3a0tZVENZODlkUlRxSzZ1eHBOUFB1a29PYWpSYUZxa0Z0K3dZUU9Ta3BLd2QrOWVqQjQ5R28yTmpRZ0pDY0dWSzFmQTQvSGFEWTYzWGgxdXM5bFFXMXZyY2g4QUxGKytIUGZjYzArYjlzN29kRHBVVkZUQTNkMGRUei85TkY1NDRRVzg5ZFpidVBmZWUzSGt5QkVNR1RJRS8vblBmOUMzYjk4Mno5cmk0dUxRcjE4Ly9QdmYvOGJNbVRPaDAra3djZUpFMU5UVUlEQXdzTnRqSVlqZWlBVEhDYUtIbEplWHJ3b0xDOXN4Y09EQUlnQTJwVko1U0tGUXJBQUFmMy8vSmMyQjhqWVBxb0tDZ3RZRGdGUXFiWkgyUEQwOW5RL0E2T1hsTlNVcUt1by9BS0RWYXM4VUZCU2tBR2pveXBqRVl2SHM1cnBuWnVmMmpzYmpQSHRYS3BVYW5NYlRlVEZqNHJaa05wdnpsVXJseDFGUlVRZmtjdmxFUHorLzZXcTEraVJhZlY4NVMwcEtNcnBvcGlpS2NuZTFyNlNrWkliSlpLcnc4UEFZUnRPMEhnQThQVDBuNi9YNjlMQ3dzTDA4SGkrS3hXSUo3R25WT1J4T3lJMjd3MXRYWW1JaXBrNmRDcFBKaEFrVEpyUkl6U1FTaVRCNjlHams1ZVhCSHRDd0N3OFB4L1RwMDdGczJUSjRlSGpnMUtsVFhicmV4bzBic1hQblRpeGV2QmdxbFFvaElTRklUVTExMUg3cUNvdkZncTFidDBJa0VpRS9QeDhyVnF6QWhBa1RJSkUwUFM4MW01dStiV2lhaHRsc1JubDVPWTRjT1FLejJZdzVjK2FnYjkrK2p2UlJRRk5hZGVkdGdpQUk0dVlndit2ZGtuUjVlWGwzQWRBSWhjSkJiRFpiWUM5Ykk1VkttZlQwZEg4QTlhMFB5c25KNmVqM0pENkh3N21EeldaN1hFL2E2V3QwVzlXbEp2N1MrbnVPeCtORjlPdlhyN2lUbnl2bVZpczV2V21hYnJlc2c4MW1VMVpWVlcwTENncmFFQm9hdXMzSHg4ZVJNci8xeEFjM056ZHhlbnE2RU0wbENhNkZUcWZMTkpsTUJWYXJWUVduQ1J0T0RCVVZGY3NrRXNsMnAwa21QQUN1UGdlMVN5d1dQeWdRQ0lhVWxKVGNENkRSeDhmbnNkRFEwRzJGaFlXVEFEU1dscFl1akl5TS9FWXVseitpMCtsK3Z0YjdJWWh1NG9yRjRrY0tDd3ZibFBFSURBeGMydnc4NlNvQVNDU1MxMVVxMWZIcTZ1cTNBTUJnTUxpdW5YV0RyaWVYeXg5Z0dJWVRIeDkvd2RXSmFtdHJ0NkY1d2owQVZGVlZ2UnNiRzNzU1RSa3ViSzZPSVFpaVoxRVVoVjI3ZG1IbnpwMVFLQlM0Y09FQ2R1M2FCUUE0Y09BQVJvOGVqVWNlZVFTaG9hRUlEZzZHUkNLQjFXckY5T25URVJzYkN6YzNON3orK3V1WVAzOCt2di8rZTBmTjhURmp4clJKTFo2ZG5ZMVRwMDVoNTg2ZFdMVnFGUjUrK0dFVUZoWmkxcXhaN1k3UGVYVTRUZE5ZczJZTmFtcHF3T1B4OE54enp5RTZPaG8ybXczZmZmY2RSb3dZNFhqKzFWMkhEaDNDbURGamtKR1JBYWxVaXExYnR5STRPQmlSa1pHWU5tMGFjbk56c1h2MzdqWXA0dTBtVDU2TS9mdjNZK2JNbVJBS2hUaDI3QmptenAyTGwxOStHVkZSVWZqc3M4OXc4T0RCYmkrQUlZamVnZ1RIQ2FMbm1Nckt5dWFYbFpYTmI5WHU0ZXZybTlyOFlLdU56aDVFbHBlWHJ5NHZMMTk5TFFNcUt5dWI3YUw1dXNaRC9ETlZWRlJzaUkrUC84UFB6MitCbjUvZjNNckt5clVkOVhkVkR6d3dNSEM1UkNMWlZseGMvTEJLcFRyU2VyK2ZuOStDcXFxcWpZR0JnU3NCNFBMbHkvMzgvZjJYK1ByNnpzM1B6eDhFL0xWeUhFMGZiRzk3OTk5L2Y0ZUI2WUtDQWp6NDRJTXU5NzN5eWl0NDVaVlhITnNEQmd4QVdscGFpejZ0MjNnOEhsYXVYSW1WSzFlNlBHZG41OGpQejhlNmRldmc3KytQZ3djUHd0M2RIY2VQSDhleFk4ZFFYRndNZ1VDQUVTTkdnR0VZVUJTRk8rKzhFK3ZXcmNPNGNlT3dmUGx5OFBsOGJOeTRzY1hNVzZQUjJHWW03bzFPVzBVUUJFRVF0ekFOQUFRR0JxNnVyNi9mMDhWak9QMzY5VXVuS0VySTRYQkNDZ3NMeDRhRWhMekxack05T0J4T2xGYXJQYXZWYW4vdmdlQjR0OXpxZGFtSmE4ZmxjcU5qWW1KK2RXNWpzVmg4TnB2dG1aaVkyT0FxMjVSejJuU0ZRdkdjUXFGNHpyN2RldUxEd0lFRDFRQk0xek5HYjIvdnFlN3U3bjA0SEU2NFdDeWVxVlFxRDdmdW85Rm9MbkM1M0g3MjdmajQrRC9MeXNvZTFlbDBPVWxKU1JhTHhWTFIraGdPaHhPV25wN09Bc0FMRHcvZkt4UUtCeGNVRkl3em04MzVBUUVCei92Nyt6OGpsOHZIR1F5R1RBRFFhclgvTFM4dlh4UVJFYkUzTnpjM0dZRHlldTZMSUxwQ0xCWlB0VmdzbFhxOS9zOVd1MFErUGo1UDVlWGwyVmRodTNsNmVrNlJ5V1N1aS9IZStPdEJyOWVuOC9uOGpyTEl0UWlBY3ppY1FJdkZVdHU2blNDSWxoSVNFanh5YzNQYm5hUjJzMzN5eVNkNDlORkg4ZDEzM3lFOFBCeDVlWGxZdjM0OVBEMDl3V0t4TUhMa1NMejk5dHZZdG0wYkFNRE56UTFIanpZbFNrMUpTVUZJU0FqTVpqUFliRFptenB3Sm9Hbmx1UDIxUkNMQnRtM2JvTlZxOGVLTEx5STJOaFlIRGh6QXdvVUx3V0t4V2p3L2E0OVdxOFdhTld2UXYzOS92UGJhYXlndUxzYkpreWNoazhtd2I5OCsrUHI2SWlZbTVwcUQ0d3FGQW84Ly9qaTJidDBLb0duQmpOM2N1WE14Yjk0ODNIdnZ2Umd5WklqTDQvMzkvVkZUMHpJcDdZd1pNN0IvLzM2TUdUTUduMzMyR1o1Kyt1bHJHaHRCOUFZa09FNFF0eDV0VmxhV2QwOFB3c210Tmg2aWQ3Q1VsWlU5MWJkdjM5L01abk9aV3EzK1R6ZVBkL1B6ODF0WVYxZTN6ZC9mZjRtcjRIaDlmZjJYQUJvREF3TlhlbnA2VGhBSUJJTlpMSlk3d3pDbXVMaTQzd0hBdm5JY0FCUUt4WHlkVHBkOS9iZlcrelEyTnVJLy8va1BHaG9hTUhueTVKNGVqa05vYUNpZWVlWVpqQjA3MXRIMjBFTVB0UW53MjRQamRrRkJmNVdJYkc4R0xFRVFCRUg4azBSR1JuN3Y2ZWw1TDR2RkVxYW5wMU1tazZtb3JxN3VreTRlYnBiSlpBK0hoNGR2THlzcmUxeXIxVjdJejg4ZkRvQkpURXlzTGl3c0hPL1UxNGZQNXd1N016YUR3VkRlbmY1T2JxdTYxTVMxTTVsTXN0Yi9GdEhSMFQ5WXJWWTFtODMya012bE05QkJscXAyVUFBWUxwZmJsMkVZSXdBYUFQaDhmbWgzVStkenVkellzTEN3dlVWRlJRKzV1Ym41aElXRjdWY3FsZWNBVkRWM0VRSmdpMFNpZjFtdDFtb0FFQXFGQXprY1RyaE9weXRzN21PN2RPbFNST3R6RHhvMHlCNTRNRFkyTm42cjErdi9NSnZOeFFLQklMaXhzZkY0YlczdExnQWlrVWgwbDBhak9ROGdpTS9uRDh2TnplMkxkcklzRU1TTkpoYUw1OVRYMTMvU3V0M2YzejlWcDlOZE5Kdk51UURBNVhJaldTd1duOHZsaG9hSGg4czRIRTZJUnFQNXY0cUtpdGtHZzZITjVKRHJ2ZDQxY0E4TURIeXVvYUZoOXpVZVR4RC9HRnd1OTFCU1VsSUFSVkhmVWhUMWJWcGFtdnp2dkw1V3EwWC8vdjJ4ZnYxNlRKMDZGZi92Ly8wL3JGKy9IaXdXQ3pSTlE2dHRldnUwWnlOc3JicTZHdjcrL2dDQSt2cDZuRDU5MnJGUHBWSTV5dmM1MXl0WHE5V3dXcTNZc21VTDNOeisrblYwNE1DQmJjNy95eSsvNE1DQkE1REw1WGp2dmZjQUFOSFIwVGg3OWl4Mjc5Nk5OOTk4RTdHeHNTMk82VzVLODFkZWVjVmx2WENqMFlpQ2dnS3dXQ3lVbEpTZ3RyWVdBUUVCTGZxY09uVUt2Ly8rZTR2bmF3QnczMzMzNGZEaHc5aTFheGYyN3QyTDBORFFMbytISUhvYkVod25DSUpvUjE1ZUhwS1RrM3Q2R0wyV1RxY3JzMXF0RFF6RFdOSDBRS2pMTTBwRFFrSTIwVFJ0VWlnVUsyTmlZczYwcy9yQ2tlYmZZckhrZW50N3I3ZFlMRFZLcGZLenVycTZIVUNMbGVQL2FPUEhqMGRRVUJEZWZmZGRDQVNDbmg2T2cxQW9iQkVZYjQ5ellKd2dDSUlnaUxhS2lvcW1BZURaeXh6NSt2bys0K3ZyKzR4em44VEV4Q3RvVHZkc05wdUw4dlB6NzdUdjY5ZXYzLzlzTnB0YUlwRzhYMTFkL2JwRUl0a01BR3cyMnpzaEllRVNBT1RtNXNhRmhZVnQ4L1B6ZTZvN1k3dldURk8zWVYxcW9rbWI1MUFkVEh3QTJnWjRlV0ZoWVR0c05wdWhwS1Rrc2REUTBHMnhzYkZuaW91TG56YWJ6WmU3T29qZzRPRDFBUUVCTHpBTVk2cXFxbnJEZnU3SXlNai8xdGZYNzYrcHFkbmNsZk1JQklMZ3lNaklrelUxTlp2c2RiNTlmWDFUL2YzOUg3U242UThJQ0hneUpDUmtsOVZxYlNndExYMEdBSHg4ZkI1VHE5VkgwWTIwNmphYnJhNVBuejZ2MXRYVjdSQUlCSk04UFQxSEZSVVZQY0xqOGZwRVJFUjhrNU9Ua3dDZ1ZpUVNwWGg1ZVUxdGJHejhwcXZuSm9ocnhlZnpRMFFpMFNpWlROYjZ2WUVLQ0FoWVVsRlJzY3Jld0dhelBRRkFLQlNPeU0zTkhRS0FHeE1UYzFnaWtSeVF5V1J0VXFSZjcvVzZLeXdzYkJmRE1MYkt5c28zT3U5TkVQOTRGRVZSZHdLNGsyR1l0NlJTYVJiRE1OOVFGUFZ0ZW5wNjNzMitlSEJ3TURadTNJanQyN2RqNjlhdDRQRjR1SExsaW1PVnRrcWx3dGF0VzdGbXpScW8xV3BNbno2OXhmRlpXVm1JaW9ycTh2Vk9uRGlCN2R1M1k5T21UWWlPam02eDc3MzMzb05TcVFTTHhRTERNSmd6Wnc3YzNkM3g3cnZ2T2xhaUc0MUduRHg1RWpObXpJQkdvOEgyN2R2eCtPT1BZK2pRb1dDejJUQ2J6WmcvZno2bVRwMksyYk5kSlhadHkxVmcvTnk1YzNqbm5YY1FFaEtDWThlT1llZk9uWmc1Y3lhZWZ2cHBQUGpnZytEeitRQ0Fpb29LY0xuY0ZpdmdEUVlEdnZycUt5eFpzZ1FiTm16QXp6Ly9qQ2VmZk5LUmRwNGdiamNrT0U0UUJORldLWUFpQUpFMytMeEZ6ZWYrSi9DSWlZazVxdGZyMDloc3RtZFVWTlNYY3JsOENqcFBUVVlGQndkdjhQUHpXMXhZV0RnU0FGMWFXdnAwVEV6TWY4MW1jNzFXcXozdDZpQ0R3VkJtTnB0cmhVTGhFTGxjbnVwcTViakpaQ29wTGk1dXZ5aFFMK1lxZmJtekN4ZGNsbGNqQ0lJZ0NPSTIxYnBXdGxRcVpiS3pzMlBSdHVZNEJRQ1ptWmtSQU9walkyUFBxMVNxNyswMWtSTVRFK3R6YzNQajdKM0x5c3BTeThyS1VtL3E0SnZkam5XcGliYVRHenJiZCtuU3BYaXoyWndQSUNnd01IQ1d2Ny8vYzJxMStuUnhjZkVUUUZQS2REOC92M2x4Y1hIbnRGcnQrY2JHeG0rMVd1MTVrOGtraCt2YTN3Q0F5c3JLRFpXVmxSdGFOUnVMaTR2L0ZSRVI4Yk83dTd1NHZMejhoYzd1UjYvWEs2dXJxemM1bHpHUXkrVVB3dWx6VDIxdDdZZTF0Ylc3MGJ3NkhVMzFrbWNyRklvNVRxZGlEeGd3b0UyV0JSYUw1WmpaMnFkUG56ZHFhbXBlQjRENit2cVArL1RwczQ3RDRmUXpHbzJYVlNyVnQwRkJRVXVxcTZzM1ZsUlVMQThMQzl2ZjJOajRiVWRmQTRLNEVieTl2WjlTcTlXbkFGUTd0M3Q2ZXQ0SGdLTlNxWDZ3dDFtdFZoMEFsSldWYlVCelRmRHE2dXEzb3FLaWpnQmdBV0E1L3h6UWFEUy9GQllXM25PdDErc09pVVN5VlNRUy9TczNOL2R1WEdlWkJZTDRKMkFZaG1xMWtHRWdSVkVEQWJ3bWxVcnpHSWI1QnNDM0dSa1oyYmpCNzBWYXJSWnZ2LzAyMHRMU2tKS1NnaU5IanVEcTFhczRmLzQ4RmkxYUJENmZqeDA3ZGtBZ0VPQ2RkOTdCNnRXckhhbldMUllMT0J3T2Z2cnBKNlNrcEFCb21VNGRBR3kybG84dTMzampEV1JtWnVLRER6NXdHVkNmUDM4K2NuTnpNV3pZTUxpNXVXSERoZzBJQ3d1RDJXeUcyV3pHbWpWcmNQNzhlU1FtSm1MTW1ERll2bnc1ZnYzMVYrellzUU9yVjYvR25qMTdFQjhmajMzNzltSGh3b1ZvYkd6RTh1WEx1L1UxVWF2VmVQYlpaMUZjWEl4Rml4Wmg1c3lab0NnS2E5YXN3ZkRodzdGMTYxWVVGeGRqN2RxbXFwZXBxYW1PWStWeU9Rd0dBNlpObTRheFk4Y2lOallXZS9mdXhRc3Z2SURqeDQvandJRUQ4UFQwN05aNENLSTNJTUZ4Z2lDSVZqSXlNdW9BZEgzNklORUNsOHVOam95TS9OWmlzVlFVRlJVOUNzQTlMaTd1VEVoSXlOYnk4dkxsR1JrWnZnQTRRcUV3am1FWXg0ZE9Eb2NUSHhZV3RsTW9GQ2JMWkxLSk9wMHVFd0JNSmxOQlNVbkp6TWpJeU8vcjZ1cjJWRlZWdllYbWVwck9EQVpEbG9lSHgxQS9QNytIOHZQekp3T29KU3ZIQ1lJZ0NJTDRoK0tpS2ZEZDBhcFU5K1lNUDRpUGovOXZXVm5aOHVZNnE3MVNiNmhMVFZ4YkpnRXVseHNUSHgrZm9kRm9maTRwS1hsQ3E5WCtuL1ArK3ZyNnZmWDE5ZDhFQlFYTkN3Z0llTjdiMjN1bVhDNmZCSUJSS0JTTFdwK3Z0TFIwZm52WDB1djFsWmN2WHg0ckZBb1R1amc4bzNOZ3ZKbmpxYnBlcjg5cWZrazc3ZmMwbVV5NVY2OWVkUzQ5WldzOUlRUm9rVmJkcmFHaFlaOVNxYlN2QmpkZnVYSmxuTmxzTGdRQWhVTHhDcG9uYm1nMG1sK2JBM3drTUU3Y2RHS3hPTFc4dlB5bDF1MysvdjVMNitycVBvRFQ5NzdaYkpiUk5LM2xjRGhlWnJQWlhuYUFjU3B0UUhmMk02STcxK3NxaVVUeWhwZVgxLzI1dWJtakFQVGE5MEdDK0R0Um5KbWtjd0FBSUFCSlJFRlVGTlhSZTB3OFJWRnJBYXlWU3FWeUFOL1NOUDFOWm1ibVJkeUE5eVlQRHcrTUhUc1dMNzMwRW5nOEhnQkFMQllqS2lvSy9mdjNSMUpTa2lNRDRiQmh3M0Q0OEdINCtQZ2dOVFVWbFpXVmVQamhoMkcxV2pGbXpCZ0FnRWdrd3VIRGZ5V3JkRTZyRGdDTEZ5K0dRQ0NBdTd1N3kvSHMzNzhmTkUyRHkrVUNBTUxDd2dBQVZxc1ZBd1lNUVAvKy9mSENDeS9BeTh2TGNjeklrU014Y3VSSWxKZVhJeVNrNmUzZjM5OGZIMzMwRWVUeTdtV29mK2FaWitEcDZZbW5uMzRhaVltSmJRTFpZOGVPeGQxMzN3MkdZUnozNjR6RDRXRDA2TkY0OXRsbkhmWFBoVUloUHY3NFkxeStmSmtFeG9uYkZzbFRTaEFFUWR4UU1URXhadzBHUTVwQ29WaUZ2OUlnQmdvRWdsQzlYbi94amp2dStNckh4MmNtd3pDMit2cjYzUXFGWW5sRVJNUStIeCtmeDdSYTdUbUZRakczMVlvZkFBQ1B4N3NqTkRSMGowQWd1TE9vcUdpaVJxTTVCd0Q5K3ZXN1ZGOWZ2OHZmMy85Wm1VejJnSyt2NzlOZVhsN2ozZHpjZ2lpS2NxY29pdFg4Tnpjakk2TnR6cUZ1a2txbERIRHRLVUk3TzI5SEs4QnZSV2ZPbkVGOGZMeWpMdEx3NGNOYnJGVC84Y2NmTVhEZ1FNY3YyTDJGdmFUQ2pmNTNKZ2lpKzVLU2txb3BpZ3BrczlsOS92enp6K3JPanlDSWZ5eWVWQ28xNU9YbGhZYUhoMzlUWGw2K3loNUVsRXFsVEhwNnVqK2NWbzV6T0p4K1VWRlJYK2JsNVNYNitma3RrRWdrYnlvVWl1ZTh2YjJuOGZuOGZnREE1WEx2TUpsTXhRQ1FtNXNiN2ZLcVhYQXRkWnpiM0Z6WFZvNjMwTlc2MUVsSlNkYU1qQXczRjIzdWFLNUxIUnNiZXo0N096dkExZkhFMzRLTHJrOU9vTkQ3QXNQdDNWOTM3cHNnL2xZZUhoNy9pb3lNL0Q0N083c1BuSDYrY3JuYzZQajQrSXpNek14UU9KVkRBNENRa0pEdFhDNDNXaTZYUHlVUUNEaWhvYUhmR0F5R25MS3lzbWRhbi85R1hBOEErSHorc1BqNCtBdnA2ZWw4dEpvMEZod2N2TUhiMjN2RzVjdVh4d0NvNmU3WGdDQnVwSVNFQkE4dWw2c0JBSVpoYnZYdlIyK0tvcmpkT1lCaEdKcWlxUGNCZkFmZy80Q2Vld2JHTUF3cDRmYzMyTDE3Ti9iczJRTUFyNmFucDIrNDF2T01HalhLVGExV1d3RFkwdFBUeVlKZjRvWWczMGdFUVJERURWVlFVSEFQZ05ZcmMycjBlbjBOQUJRWEY4OHFMaTUrRE0wend3R2dycTd1b0VxbCtsYWxVaDF0Nzd4R283RzRzTER3WHBGSWRMZEdvL25kM3E1UUtGN1VhRFIvcU5YcW4wd21VMUZsWmVWTGxaV1ZiV2FTRXpmUHZIbno4T2FiYjZKZnYzNk9OcjFlankxYnR1RHk1Y3Q0ODgwM2UzQjBCRUVRQlBHUElRQ0F2bjM3cHRmVzF1N1FhclcvZHRUWjI5dDdnazZuKzYxNWt3RUFzVmc4czZLaVlvUEJZUGdUMTdENnJoM2RydU9NVzdzdU5kRXp1aE1nN20yQmNhRDkreU9CY2VLV0pSYUxaMSs5ZXZVUVdrMDg4dmYzWDZKVUtqK0hpMEIxZVhuNXFyQ3dzQjBEQnc0c0FtQlRLcFdIRkFyRmlwdDFQZnNrOU9iWGpySVk5b2xXUVVGQjY1djN0WmlBNlNxUVRoQTNtNysvdjFHdFZwY0FpS0FvS3JDbngzT2pVUlRGQWlDbEtLcll2b3E1QjhmU285Y251cWVob1VIVXZISmYyZE5qSVc0ZkpEaE9FQVJCM0dqdDFoRnN4cURWQTB5ZFR2ZExWMDl1WHpIdXRIME1BSXhHNDAxUGZ6WjgrSEMreVdRQ3lJZGtoMUdqUnNIYjJ4dVhMMTl1RVJ6UHlNajQvK3pkZDNpVVZmbzM4Tzh6azB6TmhHUlNJUTFEU0NHa3pFUlVGQVN4NHFxSUJYMnRLRmhBM2RVRnk5cGcxZFdmZlJVTDJOY1ZRY1dDd3JJMmhCVkJCZElnQkVpQlRCTFNoMG1tWmVyei9wRmtuQ1FUSUpBUWpOL1BkWEV4NXp5bjNDZWdDWFBQT1FjYWpRWWZmUEFCWkxKajNyQlBSRVJFaHhFV0ZuYW0xK3UxN04rLy80YTJ0cmIvSHE1OVZGVFVyWldWbFRjbUpDUzhGaG9hT24zdjNyM2pGUXJGcElTRWhHY1ZDa1ZHNTVIcmJnQVNRUkRrZFhWMWk1dWFtbDQ1aXRENmZZL3pDWDR2TlJFUkFUQVlERGNGcUE2SmlJaVlYVnBhZWtZZjNSd0dnK0ZXZzhIUTUvVUdBem5mNFU0YjRVbGhkQ0xac0dHRGUrclVxV090Vm12azRWc1BMYmZiL1c5QkVNNDVncVllQUpzRlFWZ3JsOHRYYnQ2OHVRb0E5SHI5UzRNYklRMG5RVUZCSXdGQUVBUmVmVUVEaHNseElpS2lJMlMzMjJNa0Vna0ExQTUxTENlQ09YUG00T0RCZzc3eWh4OStDSmZMaGNzdXU4eFg5OU5QUHdFQTB0TFM4TlJUUjdwWmpJaUlpUHJMWkRKOVVWcGFlckxENGRqVDgxbERROFB6QUd6K2RaV1ZsZWZhN1hhRDBXaTBWVmRYTHdiUWFMZmJWeDQ4ZUhCbFp4TUJnTFR6ZHcrT1lTZDVmKzl4UHRIdnBTWWlvajVaaW9xS3dvYnhmRVNEYXNPR0RXNEFKL3hWVW5xOS9sQW5tN2dBZkNlSzRpcUpSUExsOXUzYm13L1I5b1JsdFZweHhSVlhZTjI2ZFlkczE5RFFnSnR1dWdtclZxMkNTcVVDQU96ZnZ4K1BQZllZM25ubm5WN3R2VjR2MnR2YmZXM3A4QVJCT0FVQVJGSDhaYWhqb2VHRHlYRWlJanJoS1JTS3BQYjI5cXBETkltRTN4MmFmbUl3Z1BlR1NTUVNIUUNJb3RqclR2US9vcmZmZmh0QXh3LzJIMzc0SVhidDJvVURCdzVnNHNTSnlNdkx3K1RKazlGNTdCRVJFUkVkQjRFUzR3QlFXMXU3c0dlZDNXNDNBSURWYWkzdVk3aGVwLzBjb3pxcjFWbzNnT04xNDNBNDloWVdGbXB4NkdPb0Q5YlgxejlUWDEvL0RQenVwVzV1Ym42alowT2owZGo3M1V3Nllma2ZuZHpGNC9FY0xDb3EwdmFzVDBsSldXZXhXTmJYMTljL0N3QnF0VHA3NU1pUkw0YUVoRXdVUmRHeGYvLytXMXBiVzFjTnhueHF0VHAzMUtoUno2clY2b2tBQkl2RnNyRzZ1dnJQRG9lanZGOExKaUlpR2tLaUtBbzlqaVp2RndUaGExRVVWM205M2pXRmhZVzlyam40dmZGNnZXaHNQUHhHNWErKytnbzVPVG5ka3QwYk5teEFkbloyd1BacjFxekI4dVhMc1dUSkVrUkhSd01BOHZMeUVCSVM0bXRqc1ZpNjNjZCs0WVVYSWo0K0hnQlFVbEtDek15T3o1dnUzTGtUNDhlUDk3VnJhR2pBNnRXcis3SEszd2RSRksvcy9QdjJ3MURIUXNNSGsrTkVSSFJDU0VoSWVLV3hzWEZKMTV1NlNxWHlWSWxFWXJOYXJUc3lNaklxQ2dvSyt2cWVGWjZkbmIybnVMZzRFWURWLzRGT3A2dmFzMmZQcExDd3NJc1BIRGl3YUFEQ25OWDUrMmNETU5hd3NIbnpaaXhkdWhSWldWbDQvUEhIOGNNUFArQ3l5eTdEWjU5OWhwZGVlZ21USmszQ3BaZGVpckZqeHc1MXFFUkVSRFQ4RGZkN3Fha1BQVThiU0VoSWVEVlFPN2xjUGpZa0pHUnllWG41TlozbE1Ta3BLUnNhR2hxZUxpOHZ2MVNwVklaNnZWN2xJTTJuR1RObXpQY3RMUzNMeXNyS3JnUVFuSlNVOU1LWU1XTysyclZyVjhhUnJwV0lpR2lvQ1lJZ291TTl1UDhBV09Wd09QNVRVbEppR2VLd0JzVzBhZE42MVUyYU5BbUxGeS9HT2VlY0E2dlZpdURnWUYrNzlldlhZOTI2ZFRBWURGaTE2cmZQMmkxZnZoeEpTVW00K09LTGtaK2ZqM256NW1IRmloWHdlRHlReStYWXVIR2pyMjFlWGw2dk9kMXU5MkZmRDBkNWVYbW5pcUk0SFVCZGFHam9JVCs4U05RZlRJNFRFZEdBeTgzTjdmVURjV0ZoWVFqUXNjdkM3WGEzQUlBZ0NNRlNxVFIwejU0OXVUYWJiVnRhV3RxUFpXVmxsOWp0OXA5alkyUHZNWmxNYTZ4VzY0NUR6UlVWRlhXOVZDb056YzdPcmdJQXU5MWVXRlpXZGc0QWVMMWUwV2F6Rlk0Y09mS1JxS2lvdTVxYW1wWWN3NXBPQjNBVkFMTkVJdm5EL3pEVzF0YUdHMjY0QVlJZ1lPSENoVGpqakk0cjNtNjk5VmFNR1RNRzk5NTdMKzY4ODA2c1diTUdDeGN1UkhSME5KWXRXNGJPWSttSmlJaUlpQWFMWEt2Vi9yK3lzckx6ZXo2SWlZbTV5MmcwTGdkd0VBRGk0dUtlTUpsTWErdnI2NThHQUx2ZGJoNnMrZFJxZFU1UVVKQzJ0cmIyQlFBbUFHaHVidjZYVnF1ZEJiK1RESWlJaUU1MFhxLzNZYVZTdVdmTGxpMzJvWTVsc0sxZnZ6NWd2Y2ZqUVd0cks3WnMyZUlyVDVvMENmbjUrVkNwVkw1NkFEanJyTE1RRk5TUmloTUVBUTgvL0REcTYrc2hrOG53MldlZllkeTRjZDNHRmdRQlpyTVpHbzBHQUJBUkVkSHJpUGJkdTNjalBUMjlXOTNzMmJPUGFhMG5tcnk4dkhSUkZEOUJ4ODlKRDIzWXNLRjlxR09pNFlQSmNTSWlHbkJkaWZCTzBkbloyVHU3Q3FJb09vcUxpeU1CWU9USWtROXB0ZHFiclZickxxdlZXdVQxZWgwS2hTTEZicmZ2Q0EwTnZUQTBOUFNDaElTRWZ3cUNJTTNPenZZZG03NS8vLzdyMjlyYTFnR1FSVWRIMzFGYVdwclMzdDVlRlJZV05rT3IxYzd1YkNZUkJNRU53RjFSVVhFMUFQblJyaWN2THk5TEZNV1BBUWlDSVB6MTkzcGYwa0FLRFEzRlAvN3hEMlJrWlBnUzNnY1BIc1R5NWN0eDAwMDNBUUNVU2lXdXZQSktYSDc1NVNndExXVmluSWlJaUlnR25WYXJ2ZFRsY2gydzJXeGJlenpTaEllSDMxaGFXbnA2Wnprb05EUjBSbmw1K1VYSFl6NnIxVnJxY0RqS0V4TVRueklZREhjQ0NJMkxpM3ZFYURSK0FDYkdpWWpvZDZTd3NMQndxR01ZYU8zdDdiajQ0b3Q3MVo5NzdybmR5bDk5OVJVVUNvV3ZMSlBKQUhRa3h3Rmc3ZHExdVBubW03djFjYnZkQ0E0T3h2UFBQNCsxYTlkQ0xwZGozYnAxV0xWcUZWNTk5Vlc4OHNvcjNkcFBuejRkbDF4eUNieGVMNktqbzZGU3FYRGpqVGQyYXhNb09UNWM1T1RreEVtbDBybWlLQzRFRUNJSXd0THQyN2UvTzlSeDBmREM1RGdSRVEyNCtQajRmeHFOeG1kc050dUJrSkNRZEp2TkZtajN0eVFpSW1KT1RVM05RZ0FhalVhVGZ2RGd3UlVBRUJVVmRaZlpiUDYrc3JKeUpnRG9kRHAzVjBMZFgyeHM3Ri9hMnRxKzFXcTFjdzRlUExndUpDVGtMSmZMVlp1VmxWVVBBQktKUk4zMUdnQjI3TmdSMjU5MVpHWm1oaWdVaWp0RlVYd1FnQWJBcTl1M2IzKzdQMk1NWndzWGRyKysxR2F6d1dLeFlPclVxVkFxdTU5R0dSTVRnL2ZlZSs4NFJrZEVSRVRINmxqdWNlNHlkdXpZSHpRYXpkVDgvSHdOZ0VNZXQ4bDduR2tnYUxYYW01dWJtOS9yV1I4VkZUWGJhclZ1Y3pxZEpRQWdsOHVUSlJLSlVpNlhKeVFsSlpYTFpMSjRzOW44djlyYTJwdnNkbnZ0UU04SHdGbFpXWGxXWW1MaVI5bloyUWFKUkJMUzB0THlUblYxOVYrUGNxbEVSRVEwUUx4ZUw0eEdZN2U3dm52S3k4dUQxK3M5NURnUFBmUVFYbmpoQlhnOEhreWRPaFZBUitKY0pwTmh3WUlGV0xCZ0FTWk9uQWdBeU1yS3dudnZ2WWVrcEtSdVl6eisrT09IamZmY2M4L0Z2LzcxcjhPMis3M0l5OHY3UWhURlVBQXBBQkk2cXoyaUtENlFuNS8vekJDR1JzTVVrK05FUkRUZ1hDNVhWV3hzN0t1VmxaVXoxV3IxNlZhcmRYUFBObUZoWVRQc2RudXB5V1Q2VEsxVzU0NGVQZnFqNXVibTkrcnE2aFo3dlY1elEwUEQzdzgxaDF3dVQ0dU1qTHl6dkx4OGl0ZnJWWTBlUGZvTnBWSTVycWlvS0wyNnV2cE9wVko1V2taR3hwWjkrL2JOc2xncy96dVN1RTg5OWRSUWw4czFWaENFOGFJb1hnQmd1aWlLSXdDMEM0S3djUHYyN1MrQXV6cDgxcTFiMTYwOGI5NDhSRVJFWU8vZXZWaTZkQ20wMmw3dll4TVJFZEh2eU5IZTQ5d2xQRHo4YW9WQ2NjUmJXbmlQTXgwcnBWSVpyOUZvcHBhWGw5L1k0NUVRSFIxOVoyMXQ3WDFkRlZLcE5CUUExR3IxNlNVbEpSTUF5Rk5UVXorT2k0dDdwN3k4dk5jUjZjYzZYK2RjMHhVS1JWWlRVOU9MQ29WaW5GYXJ2Y0ZvTkg1aHRWcS9QNHJsRWhFUjBSRHJlU2U1UkNMQlpaZGRobm56NWlFakl3TXhNVEZ3dTkyK0hlYiswdExTTUhueVpFaWxVb1NFL0hZSVoydHJLK1J5T2I3NzdqdGYzV21ubmRidCtQV0VoSVJ1TzlUcjZ1cDZ2VS8zZXlLSzRneS9va0VRaE5VZWorZUZ3c0xDL1VNVkV3MXZUSTRURWRHQWEyaG9lQ2s5UGYzL2FiWGFxOExDd2k0eEdBd0xlcmJSYURUbjJPMzJZZ0N3V3EyRjVlWGxwNDBhTmVxMXFLaW8yMGVPSE5rdE1kN3pXSFVBMkxkdjN5VUhEaHk0THk0dTdwL3Q3ZTI3ckZicnh2YjI5bndBalFBUUhSMDl0NjJ0YloxV3E3MjVyK1I0ejkxSkxwY0xBQ0NLdm1vYmdIZWxVdW1pclZ1M1ZoL1ZGK01Qd09GdzRKbG5ub0VnQ0hqc3NjZXdjdVZLWEgvOTlWaXdZQUhPT3Vzc0NJSncrRUdJaUlqb1JIZkU5emgzVXNmRnhUM1QyTmo0ZEZ4YzNJdUROUi92Y1NaL1lXRmhON2ExdFgwTG9ONi9QalEwOUh3QU1wUEo5RlZYbmR2dHRnS0F3V0JZak02L3UvWDE5VStQR1RObU5RQUpBSWxlcjNkMXRUZWJ6ZCtYbFpXZGM3VHpBUWlMajQ5L3lXQXczR2cwR2o4QmdMaTR1T2RHang2OXJLU2tKT1dZRjA5RVJFVEhyT2N4Nm9mVGRTZTV4K1BCS2FlY0FnQklUazdHbFZkZWlXZWVlUWJQUHZzc1BCNFBnb09EQS9aLzVKRkg4UG5ubitQMTExOEgwTEdEL2FxcnJzS3BwNTdhcTIzWHZlWERrZGZydlZRaWtSaTlYbTkxWVdGaEZmZ3pQQTJ5NGZ0ZkV4RVJEU1Z2ZFhYMXJXUEdqUG5XNC9HMDJ1MzJuM3MycUs2dVhwaWVucjdKWnJQOWFqS1pQcmZiN2JVVkZSVXpBS0NwcVNuZ0xxRkFqRWJqcDhuSnlSK3BWQ3JkenAwN2RRQVFHaHA2b1Vhak9YZm56cDNabVptWnY0U0VoRXl4V0N3YmoySWRQNHVpdUhicjFxMDFSOUYzV0hNNEhDZ3VMc2JQUC8rTXRXdlg0dlRUVDhjTEw3d0FpVVNDYTY2NUJoa1pHWGp4eFJmeHozLytFMmVlZVNiR2pSdUhNODg4czlzbllZbUlpQUlJa3Nsa1k1MU9aNmwvcFZ3dUgrTndPRnJRbWZ5azQ2OGY5emdEQUVhTkd2VndXMXZiK3JhMnRwL2o0dUlHYlQ3ZTQweit0RnJ0N0pxYW1yLzFySStLaXJxcjg5OFl2ck5RblU1bnVkZnJ0Y2hrc2hGT3A3T3VzMW9VUmJHOXM1MjM1MmtHeHpLZlNxVTZTU0tSS0kxRzQ0YXV1dGJXMXYvRXhNVDhGUjNKK0VPZjAwcEVSRVNEUmhBRWhJU0U0TnR2disyenpaUXBVNDU0QThnTk45eUFwcVltT0oxT1NDU1NQcFBqNTV4ekR0NSsrMjE4OTkxM09PZWNjL0QrKysvRDZYUmkvdno1UjdXTzM2dkN3c0xWUXgwRC9iRkloam9BSWlJYW5xeFdhNkhENGRqYjN0NitCNEhmbUxUWDF0YitKVFkyOW1HL09rVi81OUZxdFplclZLb0orL2Z2dndSQWEzaDQrTFdqUjQ5K3I2S2lZaGFBMXFxcXFubkp5Y21yMUdyMU9UMzd1dDN1QkZFVVo0aWllS0VnQ09lTG9uaU5JQWlMQkVGWWhZNDMzNmNKZ3JCS3I5ZHZ6c3ZMMC9jM3R1SE00L0hnM1hmZmhVUWl3ZEtsUy9Ib280OUNvZmp0ajArbjArSDk5OS9ITTg4OEE0MUdnNktpSXFoVXFpR01tSWpvaENhTmpvNytLd0JsVjRWU3FVeElTVW41dXI4RGhZZUhYd3hBUHBEQkhVOWFyWFptWW1KaXp6dmxJak15TW9vVUNrWEErenBrTWxsbVVsTFN2LzNyZERxZGU5Q0MvSVBxeDczS2tNdmxZeU1qSStjYURJWUhqc044enNyS3lyT1VTdVc0N094c1EyNXU3bjY3M1Y1Y1ZWVjErOUhPVGI5UElTRWhaMHFsVW0xcmErdVgvdlZ5dVR4Rm85R2MyZGpZK0ZhUExxN201dVozRWhJU25nY1FxVktwUm8wY09mTGh6bE1KQm53K204MjIxK1B4SEV4TVRId0VRTGhLcFJvVkd4dDdqOVZxL1IrWUdDY2lJaHBTQnc4ZXhNS0ZDd0VBNzc3N0xtcHJhd0VBTDcvOE10cmEydUIwT25IaGhSZkM0L0VjMFhneW1ReHhjWEd3Mld5UXkzdi84OHhnTU9DdHQ5NkNSQ0xCRTA4OGdXZWZmUlpMbGl6QnlwVXI4ZkxMTC9kNkR5MDhQQnh2dlBGR243K0lxSCs0YzV5SWlBWkZXRmpZcGNIQndTTmxNbG1TVnF1ZFpUUWFQKzdaeG13MmI1SEw1YjRMY3pJeU1yWWFESVpyckZickRwMU81M0s1WExVOSs4aGtzc1Q4L0h3SkFFVlNVdEtiYXJYNjVMMTc5NTduZERwM1IwZEgvelVxS3VxMmlvcUs4K3gyZXlFQVdDeVdIMnBxYXVhUEhqMzZ6WktTa3BQOHh5b3VMcTRCRUhCWCtOU3BVNFBNWnZNMHI5ZjdxQ0FJWjRpaStPUEpKNTk4NWJadDIvNXpyRitiNFVDbFV1RzExMTQ3Ykx2MDlIU2tweC94VmFORVJIOVlHbzFtV21obzZIbmw1ZVdYQUhDR2hJVE1jTGxjL2I3U0l6dzhmTFpDb2NpcHE2dDdZaERDUEdJOXJ5N3BpOFZpK1dudjNyMlR1c3JSMGRIM3llWHlNZVBIajk4UEFHNjMyMmcybS84ckNJSThKU1ZsdlgvZnNyS3lzeDBPUjRWV3EvMlQxK3R0RzlBRlVEZjl2VmM1SVNIaHBmcjYrcWZRY2RUMDZNR2VqL2M0RXdCb3RkcWJEaDQ4dUFLQTA3OCtLaXJxenM2RWQ2K1RKMnBxYXU1TFRFeGNrcE9UVXduQVl6UWFWMVJYVi9lNkVtcUE1clB1M2J2M3dxU2twSmQxT2wyRDErdTF0TFcxZlZOZVhuNUxmOVpKUkVSRUErKzU1NTVEU2tySExTZk56YzM0NG9zdmNNY2RkMEFVUmZ6blAvL0IxVmRmamFhbUpqenl5Q040OGNYZmJneWFOR2xTWDBNQ0FNckt5cURWL3ZZWjMvcjZlcmhjTHN5ZE94ZjMzSE1QQUVDcFZDSXVMZzcvK3RlL2NQbmxseU1xS3FyWE9BY1BIc1N0dDk0NkVFc2xJakE1VGtSRWcwQXVsNmNsSmlhK1dWbFplVVZRVUZCNFltTGkyMGFqOFVjQVhjY1ZxZ0ZJTlJyTm1XNjN1eDRBMUdwMWprd21TN0phcldXZGJUdzdkKzRjM1hQczNOeGNTK2ZMOXRiVzFrOXROdHV2VHFkem4wcWxHdFhhMnJxMnNiSHhOUUFhalVaemh0bHMvZ2xBckZLcFBLMmtwR1JzZjlhd1ljTUdONEJ2QUh5cjErdm5BMWppOVhxL3pNM05uVmhZV05qemVFOGlJcUpqNGFtb3FMZ3FJeU5qaTFhcm5XazBHajhLRHcrL1ZxVlNaWTBZTWVMU25vMnJxcXF1YVcxdC9TWTNOOWZpOFhoNkpYdlVhdldwa1pHUjNYYk5WbGRYMzJVeW1UNGZ6RVg0eTgvUDczWnVvRnd1VDhyTXpDenZXUSsvMDJXMFd1M05UcWV6cnI2Ky9nbTczYjdiNFhEc1VTZ1V5YW1wcVZ0Mzc5NDlScXZWM2xaYlcvczBnRzZKOExDd3NDdGFXbHJlejg3T2J1NnFFd1JCNmw4R2dMS3lNcDNkYnUvM0J3Nm9mL2NxaDRXRlhTS1R5VVkzTmpZdTZXTzRJTjdqVElQQllERGNGS0E2SkNJaVluWnBhZWtaZlhSekdBeUdXdzBHUTcvZmJUNmErZXgyKzgrN2QrOCtwYjl6RVJFUjBlQlp1M1l0eXNySzhPU1RUd0xvT09wODBhSkZ1T09PTzNET09lZmd0ZGRldzlWWFg0MEZDeGJnc3NzdXc4cVZLM0hsbFZjQ0FEWnQyZ1NnKzUzalc3WnN3YUpGaXhBU0VvTDYrbnJjY3N0dm40TXpHbzNRNi9XNC8vNzdzVy9mUHZ6MXIzOUZZV0VoYnJqaEJqejExRk40L2ZYWGNlR0ZGMkx5NU1rNDdiVFRzR0xGQ2tpbFVnQWRWeHoyNWVEQmc3anh4aHN4YmRvMDNIaGp6OCtYRWhFUkVkR2dVcWxVbzhhUEgxOFZFeE56ZDFmZG1ERmp2b2lLaXJvVEFIUTZYWHQwZFBROHZWNHZabWRuTjQ4WU1lSnlBSWlQajMvbXBKTk8rcUNyajA2bmF3ODB2bDl5SEJxTjVveU1qSXdpQUlpTWpMd3RPVGw1QlFBb0ZJcVRzckt5NmdCb0FValMwOU8zalJneDRvcGpXWmRPcDd0THI5ZUxlcjIrSkRNelUzWXNZd1hTT2JaSUo0YXVQNCtCL25NbW92N1Q2WFQxZXIxZW5EQmhRdXhReDNJY2FBQkFyVmJuZG4xL0EzeTdzQ043TnZiL250Z0hwVXdtRzZkVUtvYzhFYU5RS0VZZjZ2K3JNcGtzSXlzcnExNHVsNDhKRFEyOUlEVTE5VWNBR0R0MjdBK3hzYkdQQWtCY1hOeVRvMGVQN25iY3NWd3VUOVByOVI0QTNaTHVQRlo5WUdWbVpwWUYrbGxxekpneGE2T2pveGY2MXlVbkozK2VtNXRyeWNuSk1lWGs1Smh5YzNQTmVyMWV6TW5KTVhVbXR3ZDBQcFZLcGV2OHUrWGJZaE1TRWpKTnI5ZDd3YXZraUlpSWlFNDRKOXA3WUFjT0hCQjM3dHpwSzNzOEhuSGZ2bjJpS0lxaTErc1ZiVGFiNzltbVRadkUrdnA2VVJSRnNiaTR1TnM0Qm9OQkZFVlJkRHFkWW1WbHBWaGFXaXJXMWRVRm5QTi8vL3VmZVAzMTE0c3JWcXdRTFJaTHQyZTF0YlhpNjYrL0x0NTMzMzJpMCtrODV2VU5sYVZMbDNhOXY3WjRxUC9PRWZYRW5lTkVSRFNnYkRhYnNiNisvaC9OemMyK0MyOHFLaW91QitDN2xLZXhzZkgxeHNiR1pmanRiajI1VnF1OXFicTYrbWEvb2FSWldWbTlqanlYU0NTK1MzZEdqaHo1WkVORHd4TUEwTnpjL083SWtTTWZsY2xrNDlyYjIzZVpUS1pQWTJOajc2eXZyMytzdHJiMjdzVEV4TGRiVzF0WEhlMjZDZ29LWHRYcjlkY0RtQkFjSER3ZHdPcWpIWXVJaUtnUFpnQ0lpWW01My8vNzZHSEl4bzBibHk4SWdsb21rOFdYbFpXZEhSOGYvNEpVS2cyUnlXUmpMQmJMUm92RjhyUGRidjkxRU9NK1prNm4wMUJWVlRYYjRYQlVPQnlPQ3EvWDZ3U0FtcHFhQit4MisyNEFNU2FUYVlWY0xwK2cwV2hPTjV2Tm13RWdPanI2VGxFVVJRQ3VyS3dzM3k1alFSQ2svdVh5OHZKTFR2U3Z3WW5xY1BjcVYxUlVYT3RmWDFsWk9kTy9yRlFxVDh2SXlOaFNWRlFVRCtCd0gram85M3orOXpnYkRJWkZLcFZLeVh1Y2lZaUlpT2hJalJ3NUVpTkhqdlNWSlJJSlJvOGVEUUFRQkFGS3BkTDM3SXd6ZmpzY0ppc3JxOXM0Q1FrSkFJRGc0R0NjZEZLM214MTdtVHg1TWlaUG5oencyYWhSbzNENzdiY0hmRVpFQTRQSmNTSWlHbWp0QWQ3UTl5WEdiVFpiMTA0NC96Y3JReDBPUjhuQmd3ZS85dSt6WThlTytKNkQrKzJTQzJwcGFYbkxhRFIySmJ5ZGUvYnNPYy9wZEpZQlFIVjE5VU1BN0FCZ05wczNsWlNVQlA2Sjg4aDVCVUY0VHhURkNWS3A5Q293T1U1RVJBTWtPVG41ODlEUTBITWxFb2s2UHo5ZmNEZ2NsVTFOVGU4ZFlYZG5lWG41VlVsSlNTOFpESWJyTEJiTGx0MjdkMDhFSUdablo5ZVhsWlZkNE5jMlhLbFVxdnNUbTkxdTcvVkJ0U01rQlNCMEZVUlJsSGErN1BsdjBLNGQzbGEzMjkwOGZ2ejQvWUlneUFSQmtFc2tFcVZFSWxGNHZWNnJ4K094aXFKbzgzZzhGcWZUYVRDYnpSY0JpQm94WXNTTXJvRjI3TmpoTzExQXA5TzUvY3QwOUk3bUh1ZmpQQi92Y1NZaUlpSWlJcUlqeHVRNEVSRWRWM3YyN0RrMVFIWFRuajE3cHZwWEZCUVVqQWpVdjdDd01LTHpwYnVscGVYZi9zK2NUbWVKWDdHMVI5Zkdmb1lheUhvQUVFVXhad0RHSWlJaUF1RGJhYXZRNi9WMkFJaUlpTGd0SWlMaU52ODIyZG5aZTlCNVA3ZlQ2YXowdjdOMjNMaHh2M2c4bnJhNHVMaVg2K3ZybjRpTGkzc0tBS1JTYVZobVp1Wk9BQ2dwS1VsUFRFeDhNVEl5c2w4WDBPWG41d3VIYjlWYlZsWldWWEJ3Y0Z6UGV2KzdwbnVPYjdQWmlzdkx5NmUxdDdmYkFkZ0FPSFE2WFZ0aFlhRW0wQndKQ1FtTFdscGEzb2lOalYxOE5ESFNrVG5LZTV4OTdIYjd6LzM1ZThSN25JbUlpSWlJaUdnd01UbE9SRVFuS2tjLzZ3ZWR4K09wbDBna0FEQnFxR0lnSXFMaHI3aTR1TnY5NG5xOVhpd3VMazREME55anFRQUFoWVdGb3dFMHA2V2wvV1F5bVQ0M21VeWZBMEIyZG5aelNVbEplbGRqZzhFdzIyQXd6QjdVNER2MVBQMUZvVkNNSGpkdTNMN0RKRW1kN2UzdGxYN2xNSy9YMitjeDNCNlB4MWhYVi9kaWJHenM0b1NFaEJmRHc4T3Y3M29tQ0lJME96dmI5L1VLQ2dyUzV1Zm5xOUY1cWd3ZE0wdFJVVkhZTUo2UGlJaUlpSWE1aVJNbllzdVdMVWZjM3VuODdXQWpRUkFRSEJ4OFJQMXV1ZVVXWEh2dHRaZzZkYXF2cnJXMUZaZGVlaW1XTDErT1VhTUc3MjNHaHg5K0dILy8rOThobFVvRFB2LzQ0NC9SMXRhR3VYUG4rdXB1di8xMkxGbXl4TGMrbzlFSXJWWTdhREVTRFFVbXg0bUlhRGdLQWhBSm9CNkFERDJPNVR4YWhZV0ZyWHE5SGdENDVpd1JFUTBtT1RvUzMrMkhhQk1zaXFJYkFESXlNbjR3R0F4M3UxeXVnVGdsWlVqSTVmS1UxTlRVVGY1MUVvbEVLWlZLUTdPenMxdEVVWFQxN09OL2JIcDFkZlU5MWRYVjkzU1ZkVHFkMi85REJqazVPVzBZd2cvWUVSRVJFUkhSc1RFWURIamxsVmV3ZGV0V3RMZTNJeWNKUGhPREFBQWdBRWxFUVZRbkI0ODg4Z2ppNGpvT3JNckx5K3ZWSnpRMEZELzg4TU1oeHkwcEtjRnR0OTBXOEprZ0NQanh4eDhCQUtlZmZqb1NFeFBoY3JrZ2w4dXhhdFVxVEpnd29WZHkyMlF5WWVQR2pRQ0FEUnMyb0xDd0VCYUxCY3VXTFFNQTVPVGtRQ3FWd3VGd1lNR0NCZDM2Wm1SazlFclkyMncyaElWMXZCVlpXMXZyVysrQkF3ZXdkZXZXUHRmbDlYcXhidDA2UFBiWVl3R2YxOWJXNHYzMzM4Yzc3N3lEdFd2WFlzS0VDWWlPamtaUlVSRkVVVVJoWVNHV0xWc0d1OTJPZDk5OUY0SndWSWVLRVoyUW1Cd25JcUlUa2tLaE9Da2lJdUtXMnRyYUo5Qnh0T29Sazhsa0thbXBxVi92M0xrekxTTWo0NWVtcHFZbHpjM05idzFBV09JQWpFRkVSTlFucFZJWm41U1V0S3FtcHVZK2k4WHl2NzdheVdTeXNVNm5zd29BbXBxYVhrMUpTZm0wdXJyNm51VGs1QytWU3VVNEFBZ0tDZ3JQek13c0I0Q1NrcEtVWTRncHdXNjNWeDl0L3lQaGNEaktlOTRSbnBLUzhwWGI3VzZUU3FVaEZSVVZWNkwvSDNZVEFJaHl1WHlzS0lydEFMd0RGUzhSRVJFUkVSMWZHemR1eE1rbm40eUhIMzRZYnJjYml4Y3Z4c01QUDR4MzMzMFhBTEI5Ky9adTdmL3YvLzd2aU1iTnpNekUzWGZmamVMaTRtNko1SXFLQ3R4eHh4Mitza0tod0dlZmZZYlBQLzhjSlNVZE56dXFWQ3FzWHIyNjIzaFRwa3dCQU5UVjFlR2YvL3dudnZycUs5eDMzMzE0NnFtbkVCNGVqdno4ZkR6MTFGTll2WG8xRml4WWdKZGVlZ25oNGVHOXh1aEtzRStaTXNVM3g2UkprM3l2dStZSjlLR0FiNzc1QnFHaG9SQUVBWjJuWUhaanRWcnh3QU1QNEc5Lyt4dWlvNk1oaWlLZWVPSUp2UHp5eXdDQTJiTm5ReFJGWEgvOTlUampqRE9ZR0tkaGg4bHhJaUlhY0NxVmFrSnFhdXFoUDViWnFiQ3dNQ1JRZlh0N3V6a2lJbUtPSUFoQk5UVTE5L1ZuZnFsVWFoTUVRUXFndmJTMDlMelJvMGUvME56Yy9BbDYzME5PUkVSMG9sQUJ3Tml4WS9NYkd4dVhXQ3lXVFlkcUhCWVdOdDFxdFc3dUxJb0FvTlZxWjlYVzFpNjIyKzFiTVhDSllFVnljdklQemMzTmJ6YzBORHgxaEgxNi9UdFRGRVZwWDg4QXVIdk9tWmlZdU1UajhkajM3OTkvYlVKQ3dvdHBhV2tiOXUzYk45ZnBkTzQ2MHNCSGpScTFLRG82K2w1UkZCMTFkWFZQSG1rL0lpSWlJaUk2OFZ4NzdiWGRFcjNYWG5zdDdyampEbmk5M2w0SllLZlRpYSsvL2hxdnZQSktyM0VlZlBCQmJOdTJEVTZuRTlPblR3Y0FMRjY4R0d2WHJ1M1didmZ1M1VoTFMrdlYvNXR2dnZIdE5MZlpiSmd4WTBiQWVGdGJXM0hycmJjaU5qWVdzMmJOUWtGQkFWSlRVL0gzdi84ZEsxZXVSRVJFQkdiT25Jbnk4bkpNbUREaGtHdWZOV3NXQU1EaGNQaGUyMndkZTRtMmI5OE9wOU9KaVJNbitqNGdjT1dWVjZLbXBnWUFjTnBwcC9tUzJ5NlhDeDk5OUJHKy9QSkxWRlZWNGUyMzM4YUxMNzRJcDlNSms4bUU3Nzc3RGdEd2w3LzhCYWVlZWlvQVlNR0NCYmo4OHN0eCt1bW5IekpHb3Q4VEpzZUppR2pBMld5MnJYMGx2ZjJFNmZYNmcxMEZ2VjR2dWx5dUEvRGJuUzJLb2lzOFBQeWE4UER3YS96NkNjSEJ3YU02N3l5VjV1VGt0QVFZVzVCS3BacWNuQnhUVjBWT1RrNFY3Nm9rSXFJVFZWaFkySmxlcjlleWYvLytHOXJhMnY1N3VQWlJVVkczVmxaVzNwaVFrUEJhYUdqbzlMMTc5NDVYS0JTVEVoSVNubFVvRkJtZFI2NjdBVWdFUVpEWDFkVXRibXBxNnYzTzBPRzE3OXUzNzh6Um8wZC9GeHdjcksycHFibjNjQjMwZW4ydkk5QVA5V3puenAwWlRxZHpONERZbUppWXE2T2lvdTVwYTJ0YnYyL2Z2dXVCamlQVEl5TWpiMGxQVC8vUllySDgxTnJhK3FuRll2bko0WEJVNEJDbnVodzRjR0R4Z1FNSEZoL1JLb21JaUlpSTZJVFdNd0Z1TkJvUkhoNGVjR2YwaGcwYkVCVVZoY3pNekY3UG5uenlTV3pldkJsMzNYVVgxcTFiQndCb2EydERXVmtaWEM2WDc2N3RYMy85dGRldWJLUFJpTnJhV3VUazVBQTQ5TTd4OVBSMFhIdnR0WGp2dmZlNlBROFBEOGU4ZWZONnhiVnYzNzQrajBuLytPT1BBWFRzSE85NjNUVlBJSjk4OGdrQTRLS0xMc0xTcFVzUkh4L3ZLOHRrTXR4d3d3MDQvL3p6RVJFUmdmRHdjTWhrTWxSWFYyUG56cDBJRGc1R1VsSVNnSTRQR1ZSV1ZpSXFLcXJQdVloK2o1Z2NKeUtpd2FDSmk0dGJWRnRidTdBL25YYnMySkVHd0hLWVppRjZ2ZDdjK1ZxUVNxVWpPaFBsL3RTNXVibE52OGRrZUtDamtJaUlhUGd6bVV4ZmxKYVdudXh3T1BiMGZOYlEwUEE4ZWx3eFVsbFplYTdkYmpjWWpVWmJkWFgxWWdDTmRydDk1Y0dEQjFkMk5oRUFTRHQvOStBWWRwTGJiTFlEdTNidE9sdXRWdmQrWnltQUFOK1hEMHN1bDZkbVpHUVVtTTNtNy9idjMzOTl6eVBsbTV1YjMyeHVibDRWR3h0N1MzUjA5Ri9Ed3NKbVZWUlVYQXhBcks2dW50OXp2S3FxcWx2N0d3TVJFUkVSRWYwK3VOMXVMRisrSEpkZmZubkE1NnRYcjhiRkYxL2NaLzhmZnZnQmdpQmcvdno1dVBYV1c1R2JtNHZFeEVRVUZoWml3b1FKY0xsYzJMUnBFK2JNbWRPdFgyTmpJNlJTS1Z3dUYyUXkyV0hqbE1sa3ZtVDI0VXljT0JIRnhjVzQvLzc3WWJWYU1YMzZkRVJHUmg1UjM3Nll6V2FvMVdwZjJlbDBRaWFUSVNJaUFqTm16RUJDUW9MdldVMU5EWDc4OFVmVTF0YmlsbHR1Z1NoMmZBNDVMeThQS1NsSGZVc1gwUW1KeVhFaUlob002cGlZbUFYOVNZNTMzaVZxejhyS3FqbFVPNi9YYSsxc2V5ZzJRUkJrNkVnS2VNTEN3aTUxT0J6YjdIYjdJY2NlU3FJb2JoQUVZZXBReDBHL0VVWHgxNkdPZ1lqK1dBSWx4Z0VnMFBkVHU5MXVBQUNyMVZyY3gzQWllaDlYZml6cXJGWnIzUUNPMTQzRDRkaGJXRmlvQmVBNFJMT0Q5ZlgxejlUWDF6K0R6dnZFQWFDNXVmbU5uZzJOUnVNN2d4TXBFUkVSRVJFTnRhZWVlZ29TaVFRMzMzeHpyMmNORFEzWXZuMTd0L3ZEL1ZtdFZ0VFcxaUk0T0JoejU4N0Z2ZmZlaTZlZmZocm5ubnN1VnE5ZWpRa1RKdURycjcvRzJMRmprWmlZMksxdmVubzZ4bzBiaHkrKytBS3paczJDMVdyRlJSZGRoSWFHQnNURXhQU2FhOHVXTFpnd1lVTEE0OW1CanFQYnQyM2I1bXNMQU92V3JjT1VLVk44dTlxblRKbmlPN3E5dmIzZDk3cnJXUFcrdExXMXdlbDBJaXpzdDcxRC9rbDl1OTJPRlN0VytKNTFIZTMrNFljZll2MzY5Yjc2SFR0MjhNNXhHbmFZSENjaW9rSGpmNng1QU4xK3FtcHRiVjBGQUR0MjdJZy8xbm1LaW9waVBCNlBFVUFVZ05iRXhNUzNLeW9xemdad3dpYkhDd29LemhycUdBYUNYcThYZ2FQYk5VaEVSSDk0aDBxTTk5VG5jZXBFUkVSRVJEUjh2ZmppaXlnb0tNQmJiNzBWY1BmMm1qVnJjT3FwcHlJaUlpSmcveFVyVm1EYXRHa29LQ2lBWHEvSDg4OC9qMUdqUmlFNU9Sa3paODVFU1VrSmxpMWJoa2NmZlRSZy8wc3V1UVJ2di8wMlpzMmFCYlZhalRWcjFtRE9uRGw0OE1FSE1XYk1HSHp3d1FkNC8vMzNjY01OTi9qNmZQREJCd0hIbWpoeDRtSFhlL1hWVi91T1laODBhWkx2R1BmWFgzODlZSHVYeTRXZ29DRDg4c3N2eU16TTdKYllibTl2aDBLaDhKV3Z1KzQ2MzJ1dnQrT3dNYk81NDhET3ZYdjM0cFZYWHNHMmJkdncwVWNmZGR0bFR2Ujd4K1E0RVJFTm1zTWNhejVDcDlNMUhPTVVRVjZ2MSs0M2owU24wemtCT0p4T1o3VktwVXBRcVZTWDJteTI3VmFydGZBWTV5SWlJaUlpSWlJaUlxSWg4c29ycjJEVHBrMTQ0NDAzb05WcUE3YjU2cXV2Y09lZGQvWTVSblYxTmE2NzdqbzgvL3p6QUlEczdHemZzemx6NXVDV1cyN0J1ZWVlNjl0SjNWTlVWQlFhR3JxL3BYbmxsVmZpN2JmZnhyUnAwL0RCQng5Zzd0eTUzWjc3SjZIOXVWeXVQdVBzRXVoK2N2LzZ0clkyRkJkM0hDZzJmLzU4bEphVzRyUFBQc09ISDM2SVAvM3BUNzcySG84SFRxY1Rjcm5jVitlZnRQZGY3MTEzM1lXZE8zZmlzc3N1dytMRmkvdjhXaFA5WGpFNVRrUkVRNlcxb0tEQTkxSEZyS3lzK3E3WFFVRkJFVzYzdThXdkhPbDJ1NXU3eWw2dnQ3V2twQ1FOZ01iajhmanZHbGQ3dlY0ckFEaWR6cjFxdFhwaWJHenNnK1hsNVpjTTdsS0lpSWlJaUlpSWlJaG9zQ3hidGd3Yk4yN0VtMisrMldleU5qOC9INjJ0clpneVpVcWY0enowMEVNQmQ1eTN0N2RqNzk2OWtFZ2syTDkvUHhvYkd4RWRIZDJ0emJmZmZvdWZmLzRac2JHeDNlclBQLzk4ZlB6eHgzanR0ZGZ3NXB0dkh2RXU2K2pvYUZ4MzNYVUJkNVo3dlY0ME5EUjBPenErdmIwZDA2ZFA5NVhuekptRGwxNTZDWm1abVpnM2J4N3k4dktRbVptSkR6LzhFQzB0TGJqa2t0L2VFclhiN1pETDVaQklKTDY2UUR2SEFlQzg4ODdEYzg4OUI3bGNqdmZmZngrbm5ucHFuMGZERS8wZU1UbE9SRVJES2lZbTVtOXRiVzNmNzlpeG8rdW5TbzFPcDJ2eUt5djBlcjNkcit5alZxdEh1Vnl1QTExbHBWSVozcFVzTjV2TlcrTGk0cDR5R28zTDdYYjdyd0JrQUp5RHZSNGlJcUlUUmRkVkYvNDhIcy9Cb3FLaVh1OGtwYVNrckxOWUxPdnI2K3VmbGN2bFkrUGk0cDdTYURUVEpCS0p5bXcyLzFSVFUzTkxlM3Q3NVdETTUxOC9kdXpZSHpRYXpkVDgvSHdOQU1zUkxaU0lpSWlJaUlhOU45NTRBd0J3N3JubmRxdmZzbVdMTDluOTVaZGY0b0lMTGtCd2NIQzNOZzBORGJqOTl0dng2YWVmQmt5TS8vampqM2p1dWVjUUh4K1BOV3ZXNEpWWFhzR3NXYk13ZCs1Y1hINzU1VkFxbFFDQTJ0cGF5T1Z5UFBUUVE3NitkcnNkSDMzMEVlNjg4MDRzWHJ3WTMzMzNIVzY0NFFaSXBWSmZtNzZPVlFlNkg2MithOWN1ckY2OUdrNm5FemZmZkRQR2poM3J1M3NjNkRoVzNiOE1BRE5uenZUTjVmVjZzV3paTXF4WXNRSnZ2UEdHYjJlNlRDYkQ5dTNiRVJVVjFhMXZWMXlpS09LVVUwNEJBQVFGQmVHODg4N3o3VEQvL3Z2dmtaNmUzbWY4Ukw5SFRJNFRFZEdRMG1xMVZ6c2NqaEs3M1E0QWlJNk92czVpc2Z4NHFENkppWWt2TnpVMVBTZVR5Y2JiN2ZaZEFPUUFIRXFsY3FMVDZhd0NBSS9IWTVWSUpBcUR3ZkEzQUVoS1NucTlxcXBxemlBdmg0aUk2SVNSbjU4ditKY1RFaEplRGRST0xwZVBEUWtKbVZ4ZVhuNE5BSXdZTVdLRzJXeitvYkt5OGhZQXNwU1VsSGVUa3BJKzJMTm56K21ETVYrWDhQRHdxeFVLQmQ5MUlTSWlJaUtpWHJadjMzN1lOb3NYTHc1WUh4TVRnODgvLzd4WGZWdGJHLzc4NXo5ajM3NTltRDkvUG1iTm1nVkJFUER3d3c5ajRzU0plUDc1NTdGdjN6NDg4c2dqQUlEWnMyZjcrbFpVVk1CdXQyUG16Sms0Kyt5emtaYVdoamZmZkJQMzNuc3YxcTVkaTNmZWVRZWhvYUVBZ0Ztelp2VVpzLy9SNmxxdEZ1ZWRkeDd1dnZ0dUtKVktQUGJZWTdqb29vdDh6OXZiMjd1VmdZNDcxb0dPeFBqOCtmTlJWMWVITjk5OEUybHBhVmk1Y2lXZWZmWlpDSUtBNE9CZ1BQREFBNzNtWDdSb0VZcUtpbnc3eWkrNDRBTDg2VTkvUW5Cd01Ed2VEMkppWXJvZFBVODBIREE1VGtSRWc4RUtRQXdKQ1pscXNWZzI5TkZHMEdnMGt4UUtSWWJKWlBvVmdFU3IxYzZPalkxOW9yeTgvSHkvZGg0QUlnQXRBQ01BcVVhak9kOWdNRHdlSFIxOXR0VnEvU2s1T1huNWlCRWpMdko0UE5iOSsvZmZJSmZMMCtMaTR2NWhzVmgrallpSXVMaWxwZVU5bVV5V09LZ3JKaUlpT3JISnRWcnQveXNyS3p1LzU0T1ltSmk3akViamNnQUhBYUN4c2ZGRmRIei9CUURVMWRXOWtKYVc5ZzBBcVgvOVFNM1hTUjBYRi9kTVkyUGowM0Z4Y1MvMlkxMUVSRVJFUkVUOWR0dHR0eUUwTkJSejU4NUZkbmEyTDVIZDVleXp6OGJreVpNaGloMEhaR2swbW03UFpUSVp6anJyTFB6NXozOUdYRndjQUVDdFZ1UGRkOS9GcmwyN2ZPTmRjODAxdU9lZWUvcU1ZOG1TSmI3WHNiR3gzWTVzZi9UUlI0OTRQUktKeEhjL2VOZnUrS3V1dWdvelpzeUEyKzJHU3FYcXRwdTlpMUtwaE52dHhoVlhYQUdnSTFsT05Od3hPVTVFUklQQjNOalkrSEpxYXVyM0FDUjlOZko0UE8xMWRYV1BBMEJtWm1hRngrTnBMU3NybTI2MzI3ZjVOWE8xdExRc3o4M05yZko2dlE1QkVJTE5adk8zQU53alJveVlVVlZWOWJmbTV1WmxBSUlCdUJRS1JkTFlzV00zSGpodzRENnoyYncxTlRWMW5jMW0yNk5RS0RJSGRjVkVSRVFuTUsxV2U2bkw1VHBnczltMjluaWtDUThQdjdHMHROUi9WM2kzQkxoTUpvdHh1VnlOUGVzSGNENk1HalhxNGJhMnR2VnRiVzAvZDcyeFJFUkVSRVJFTkZpNmRvRlBtalNwenpiK1I3RDNQTTQ4SVNFQlR6LzlkSzgrVXFrVVdWbFp2dktoRXVNQWNOZGRkeDFKdUVlazUxM29naUQ0am9UdnFXc25mcURkNUVUREhaUGpSRVEwS0dwcWF1NnVxYW01SDBEZ244QTZkb09iQVhnQm9LeXM3RTlPcDNOWG9JWlZWVlhYVjFWVmRhdlRhRFNUVENiVEp3QWFPcXRjQUJBY0hCelgyTmo0Y2t0THkvdWRjZnc1SlNYbGs5YlcxclhIdkNnaUlxTGZLYTFXZTNOemMvTjdQZXVqb3FKbVc2M1diVTZuczZTUHJzRXhNVEgzdExTMExCdXMrZVJ5K2RqSXlNaTV4Y1hGV1VxbGNuUi81aUVpSWlJaUlpSWk2ZzhteDRtSWFEQTVPbjhkVmwrSjhiNll6ZVpOWnJQNTV3RDFtODFtOCthdXNzbGsrdEprTW4zWm43R0ppSWlHRTZWU0dhL1JhS2FXbDVmZjJPT1JFQjBkZldkdGJlMTlmZlZOVEV4OFRSUkZ6NEVEQjU0Y3JQa1NFaEplcXErdmZ3cEFQWURSUnpvUEVSRVJFUkVSRVZGL01UbE9SRVMvWis2aERvQ0lmaGVpQVRRZTRua0lBTXR4aW9Yb3VBc0xDN3V4cmEzdFczUWtuMzFDUTBQUEJ5QXptVXhmQmVvWEZ4ZjN2RWFqT2JPa3BHUXlmdnV3VzVCZXIzZDF0VEdiemQrWGxaV2RjN1R6aFlXRlhTS1R5VVkzTmpZdUFSRVJFUkVSRVJIUklPdnpIbGdpSWlJaW90ODdwVkk1TVNNajQrdER0ZEhyOWVaam5VZWxVdVVsSmlhK0hPaFpmSHo4UDQ5MWZLSmpvZFZxWi9keHhQbGRUVTFOcjZMemloTi9jWEZ4VDQ0WU1lTENrcEtTcWVqKzRSSjNmbjYrMFBXcloySzh2L05wdGRxYlpESlpZazVPVGxOT1RvNHBMUzN0V3dESXljbXA2VXltRXhFUkVSRVJFUkVOR080Y0p5SWlJcUpoeTI2M2IvRjRQTzBhamVZTXM5bjhrOThqS1FCUHovYTV1YmxIdElQYzYvVzJGeGNYUjNhVnc4TENMcFpLcFZvQWFnQUNPcEovTmdBWU1XTEVSVFUxTlhjZnl6cUlqbFpJU01pWlVxbFUyOXJhMnUyS0VibGNucUxSYU02c3FLaTR0bWVmVWFOR0xSNHhZc1NNWGJ0MlRRWFFNSmp6VlZaV3p2UXZLNVhLMHpJeU1yWVVGUlhGZ3ljNkVCRVJFUkVOVzNsNWVVTWRBaEg5UVRFNVRrUkVSRVREVG5aMmRuUFhhNGxFb2t4T1RsNHJpcUliQU1yS3l2NlVucDYrc2FDZ1FOR3pYMkZoWVVpUHFsaTlYbCtYbjU4dlJZRGR0VjFHakJneHM2cXFhblpxYXVwL0ZRcEZodHZ0cm5lNVhIVlNxVlFqazhuaTA5UFRmMVlxbGJtQjVpUWFURnF0OXFhREJ3K3VBT0QwcjQrS2lyclRhRFF1QjJEcTJTYzJObllSQU9qMSttN0hvdWZuNXlzQnRBLzBmRVJFUkVSRTlNY2hpdUlHUVJDbURuVWNkRnk0dlY1dndWQUhRZFFUaytORVJFUkVOT3dVRnhkSEtwWEtCTHZkWHQxVmw1YVd0dm5BZ1FNTDdYYjdMMGM2amtxbDZycUdxTS9FdUVxbDBndUNJTFBaYkFWNzkrNDlmL3o0OFR0RlVYUkpwVkpOejdicDZlay83OTY5KzdSK0xZYm9HQmdNaHBzQ1ZJZEVSRVRNTGkwdFBTTlFuL3o4Zk9GNHp1ZlBicmYvZkN6ekV4RVJFUkhSaWEyZ29PQ3NvWTZCaVA3WW1Cd25JaUlpb21GSEpwT2xwNlNrck4reFkwY3VPdTVMamxBb0ZCbG1zM2xiZjhieGVyMXlVUlJkaDJvVEhSMjlFSjFIdE1mSHh5OXFhV2w1cDY2dTdvbXU1NW1abWVXN2QrOCtyZXYzbzFnTzBVQ3pGQlVWaFEzaitZaUlpSWlJaUlpSUFtSnluSWlJaUlpR0hhZlR1ZHRvTkw0N1pzeVlkeW9xS2k2S2pJeThySzJ0N1J2ME9PclpuMDZuQzNSY3RDQUlRbkNnWi92Mzc3L1M0WERVaG9TRW5PYjFlbTBBRUJvYWVvbk5ac3RQVEV4OFU2RlFqSkZJSktxdVk5VmxNbG44d0syUWlJaUlpSWlJaUlpSStvdkpjU0lpSWlJYWxtcHJheGRuWkdUOEdoa1plWHRrWk9TY0F3Y09QSEtvOW9IdUE0K0ppYms3TGk3dXhYMzc5bDFsTXBsVzkzd2VHUmw1ZTExZDNXTXhNVEVMQVdEWHJsM2pvcUtpN295SWlKaXplL2Z1WE9DM25lTUFwQU8wTkNJaUlpSWlJaUlpSWpvS1RJNFRFUkVSMFhEbE1oZ01ONDRkTzNhejArazB0TFcxZmQzUC9rR1JrWkh6bXBxYVhveUtpcm96VUhLOHVibDVKWURXbUppWWhhR2hvZE5WS3RYSkVva2tXQlJGUjNwNitzOEEwTFZ6SEFDcXE2dHZ0VnF0eGNlK05DSWlJaUlpSWlJaUl1b3Z5VkFIUUVSRVJFUTBXS3hXcThIdGRyZUlvdWdHb081UDMvajQrSDk0dlY1SGRYWDFRa0VRNUZxdGRsYUFaaVlBSWdDNFhLNlNzTEN3UHltVnloeWowZmpCN3QyN1Q5dTllL2RwVHFlenB1czFFK05FUkVSRVJFUkVSRVJEaHp2SGlZaUlpR2k0Q2tsTlRmM1Nack50bDBxbG9XUEdqRmxaVVZFeEE0RG5NUDJFVWFOR0xZNk1qTHlqckt4c0VnQnZWVlhWM05UVTFCK2NUbWV6eFdKWkg2aVQzVzQzT0ozT1JyVmFQYUdpb21KMm9KM2pEb2RqLzc1OSs2NGUwRlVTRVJFUkVSRVJFUkhSRVdGeW5JaUlpSWlHSGJsY25wS2NuUHlweStXcXJheXN2QVpBY0hwNitvYjQrUGpuYTJwcTdpNG9LSWdBSUZPcjFlbWlLRHE2K3Nsa3NvekV4TVJYMUdwMVhubDUrVVZXcTdVUUFCd094OTc5Ky9mUFNrNU8vcnlwcWVtTnVycTZwd0dZZTg1cnQ5dUxRa0pDVG8yTWpMeGk5KzdkbHdCbzlMdHpuSWlJaUlpSWlJaUlpSVlRaytORVJFUkVOT3drSlNXOWJiRll2cSt1cnI0UGdCdEErKzdkdXk5VXFWUUpBSERTU1NlOUV4NGVQa3NVUlU5emMvTXlBTUdqUjQ5K0t6dzgvRnFMeGZMam5qMTc5TzN0N1pYK1k1ck41cC8yN3QxN2FrSkN3aHM1T1RrMWxaV1ZGNW5ONWgrN25rZEhSOC9YYXJWWDd0bXo1L1NJaUlpNUdSa1pYd2NGQmNVS2doQ2NrNU5qRkFRaFdCQUVlVUZCUVNpQTl1UDU5U0FpSWlJaUlpSWlJaUlpSWlMcUY3MWVMK3IxZW5HbzR6aFI4ZXRESjVEZ3d6d1gwUEZCVVVsWGhWcXRQanNzTE95U0l4bGNvOUZNOXA5RG85RmNCQ0Jhb1ZBa0gwV3NkQWc2bmE1ZXI5ZUxFeVpNaUIzcVdJaUlpSWlJaUlpSTZQZU5POGVKaUlpSWFEaHlIZWE1aUk0ZDVUNVdxL1g3SXgzY2Y4ZDRaM2tOQUxTM3R6Y2U2UmhFUkVSRVJIOVVPcDN1RjBFUVRobnFPT2czb2lodUtDZ29PR3VvNHlBaUlocHNrc00zSVNJaUlqOGVBSmc2ZFNvL1lFWkVSRVJFUkVSMEZKZ1lQL0VJZ2pCMXFHTWdJaUk2SHZqR1BoRVJVZjhZQVVTMXRMUm9BQndjNm1DSTZJUVdCQ0FTUUQwQUdRRG4wSVpEUkVSRVJIUmkyYjU5KzFDSFFBRHk4dktHT2dRaUlxTGpoanZIaVlpSStxY2VBQ1FTeWFpaERvU0lCcDlDb1RncExpN3VTUUNxL3ZhVnlXUXA0OGVQL3dXQUlpTWpZMnRrWk9UY2dZK1FpSWlJaUlpSWlJaUlqaFIzamhNUkVmV0RLSXEvQ0lLUUpaRklUZ1ZRTXRUeEVGSGZWQ3JWaE5UVTFCK09wRzFoWVdGSW9QcjI5blp6UkVURUhFRVFnbXBxYXU3cnoveFNxZFFtQ0lJVVFIdHBhZWw1bzBlUGZxRzV1ZmtUQUszOUdZZUlpSWlJaUlpSWlJZ0dCcFBqUkVSRS9TQUl3bmNBNWdxQ2NCV0FkNFk2bmhPVlhxOWZEQUJlcjdlZ3NMQnc5UkNIUTM5UU5wdHRhMTlKYno5aGVyM2VkMFdDWHE4WFhTN1hBUUJpVjUwb2lxN3c4UEJyd3NQRHIvSHJKd1FIQjQvS3o4OFhBRWh6Y25KYUFvd3RTS1ZTVFU1T2pxbXJJaWNucDJydjNyM1pkcnZkY0pUTElpSWlJaUlpSWlJaW9xUEU1RGdSRVZFL09CeU96eFVLUlkwb2l1ZnBkTG9wQlFVRkc0YzZwaE9NR3gwL1h5d0NBSWxFQWdEQ1VBWkVmMmlhdUxpNFJiVzF0UXY3MDJuSGpoMXBBQ3lIYVJhaTErdk5uYThGcVZRNm9qTlI3aytkbTV2YlZGUlVGTmFmK1ltSWlJaUlpSWlJaUdod01EbE9SRVRVRHlVbEpVNmRUbmVmSUFnZkNvS3c4dVNUVDc1dzI3WnRCVU1kMTRsQ0ZNWHBnaUJNNml3dUd0SmdpQUIxVEV6TWd2NGt4eXNxS3E0RVlNL0t5cW81VkR1djEydnRiSHNvTmtFUVpBQ2tBRHhoWVdHWE9oeU9iWGE3L1pCakV4RVJFUkVSRVJFUjBlQmdjcHlJaUtpZkNnb0tWdVRsNVowc2l1SmZ2Vjd2RnIxZS83ckg0M21ycUtob0YveU9ZdjRqS2lnbytBN0Fkd0NnMSt1WkhLY1Rndit4NWdGMDIrM2QydHE2Q2dCMjdOZ1JmNnp6RkJVVnhYZzhIaU9BS0FDdGlZbUpiMWRVVkp3TmdNbHhJaUlpSWlJaUlpS2lJY0RrT0JFUjBWSFl2bjM3UXIxZVh3bmdlUUIzUzZYU3V6dnZMUzRIMEphZm4zL08wRVpJUkYwT2M2ejVDSjFPMTNDTVV3UjV2VjY3M3p3U25VN25CT0J3T3AzVktwVXFRYVZTWFdxejJiWmJyZGJDWTV5TGlJaUlpSWlJaUlpSWpoS1Q0MFJFUkVkSHpNL1BmM1hDaEFtZnV0M3VQd3VDTUFQQU9BQVRoam93SXVxWDFvS0NBa1ZYSVNzcnE3N3JkVkJRVUlUYjdXN3hLMGU2M2U3bXJyTFg2MjB0S1NsSkE2RHhlRHordThiVlhxL1hDZ0JPcDNPdldxMmVHQnNiKzJCNWVma2xnN3NVSWlJaUlpSWlJaUlpT2hRbXg0bUlpSTdCMXExYjZ3RThDT0JCblU0WEpaVks0ejBlajNhbzR5S2kvb21KaWZsYlcxdmI5enQyN0lqdHJOTG9kTG9tdjdKQ3I5ZmIvY28rYXJWNmxNdmxPdEJWVmlxVjRWM0pjclBadkNVdUx1NHBvOUc0M0c2My93cEFCc0E1Mk9zaElpSWlJaUlpSWlLaTNwZ2NKeUlpR2lBRkJRVk5BSnFHT2c0aTZqK3RWbnUxdytFb3NkdnRBSURvNk9qckxCYkxqNGZxazVpWStISlRVOU56TXBsc3ZOMXUzd1ZBRHNDaFZDb25PcDNPS2dEd2VEeFdpVVNpTUJnTWZ3T0FwS1NrMTAwbTAwZXRyYTNmRFBLU2lJaUlpSWlJaUlpSXFBZkpVQWRBUkVSRVJEUklyQURFa0pDUXFZZG9JMmcwbXNrS2hTTERaREw5Q2tDaTFXcHZqbzJOZmFLMnR2WnZmdTA4QUVRQVhTZERTRFVhemZsMnU5MGVHaHA2dHRWcS9TazVPWG01VHFkcmo0K1BmNjIrdnY1cHVWeWVGaGNYOXcrTHhmSnJSRVRFeFFBZ2s4a1NYUzVYQzRpSWlJaUlpSWlJaU9pNDQ4NXhJaUlpSWhxdXpJMk5qUytucHFaK2owTjhLTlRqOGJUWDFkVTlEZ0NabVprVkhvK250YXlzYkxyZGJ0L20xOHpWMHRLeVBEYzN0OHJyOVRvRVFRZzJtODNmQW5DUEdERmlSbFZWMWQrYW01dVhBUWdHNEZJb0ZFbGp4NDdkZU9EQWdmdk1adlBXMU5UVWRUYWJiWTlDb2NpMDJXeWxnN3BxSWlJaUlpSWlJaUlpQ29qSmNTSWlJaUlhdG1wcWF1NnVxYW01SDRDeWp5WWlBRE1BTHdDVWxaWDl5ZWwwN2dyVXNLcXE2dnFxcXFwdWRScU5acExKWlBvRVFFTm5sUXNBZ29PRDR4b2JHMTl1YVdsNXZ6T09QNmVrcEh6UzJ0cTZGb0R0V05kRlJFUkVSRVJFUkVSRS9jZmtPQkVSRVJFTmQ0N09YNGZWVjJLOEwyYXplWlBaYlA0NVFQMW1zOW04dWF0c01wbStOSmxNWC9abmJDSWlJaUlpSWlJaUlocFl2SE9jaUlpSWlPall1SWM2QUNJaUlpSWlJaUlpSWpvOEpzZUppSWlJaUlpSWlJaUlpSWlJaUdqWVkzS2NpSWlJaUlpSWlJaUlpSWlJaUlpR1BkNDVUa1JFUk1jc096czdQaWdvNk9GQXovUjYvVkwvc3R2dGZxSzR1TGptK0VSR1JFUkVSRVJFUkVSRVJOU0J5WEVpSWlJNlptbHBhWFhsNWVXWENvSVFFK0R4YlYwdlJGRnNTRXRMdTZPNHVQZzRSa2RFUkVSRVJFUkVSRVJFeEdQVmlZaUlhQUI4OHNrbkhvbEU4dmtSTlAzc2t6N0d0bFVBQUNBQVNVUkJWRTgrOFF4NlFFUkRSSy9YaTNxOVhoenFPSWlJaUlpSXFEZUh3NEdsUzVmQ1pyTU4rTmhXcXhYejU4L0huajE3anJoUFEwTURMcnp3d203eDdOKy9IemZmZlBPQXgwZEVSRVFkdUhPY2lJaUlCb1RYNi8xVUVJVGJEOVBzMCtNU0RORVF5TXpNbEhXOXpzdkxDOTYrZmJ0cktPTWhJaUlpSWhvdVhuamhCWHo3N2Jld1dxMlF5V1FJRGc1R1ZsWVcxcTlmRDdWYTdXdG5zVmdRRWhLQ2pSczNCaHhITHBjalB6OGZRVUZCbUR0M2JxL25TNVlzd1ljZmZ0aXYyTFpzMlFKUkZQSFlZNC9CWkRMaHBKTk93blBQUFljdnZ2Z2lZUHRObXpiNVhuLzExVmZJeWNtQlNxWHkxVzNZc0FIWjJka0IrMDZmUHIxWFhXTmpJNktqbzN2VlQ1a3lCUTg4OEVDLzFrSkVSUFJISUF4MUFFUkVSRFE4NU9YbEJYdTkzbnBCRUxSOU5Ha0pEUTJOM2JCaGcvdTRCa1owbkdSbFpZVUhCd2NiQWNEcjlZWVhGaGFhaGpxbTRVQ24wOVVMZ2hBamxVcEhidDI2dFg2bzR5RWlJaUtpWTlkMTJ0TDI3ZHVQdUkvWDY4V1paNTZKbDE1NkNYbDVlUUNBYWRPbTRjc3Z2MFJJU0FnQVlPTEVpZGl5WlFzQXdPUHg0SlJUVHZFOU94U0x4WUpmZi8wVlVxbjBzRzNOWmpPbVRwM2FMZmJubm5zTzY5ZXZ4M3Z2dlJjd1VSMW9MZWVjY3c2c1ZpdUNnNE1oazNWOHpuYjkrdlc0NnFxcllEQVl1c1d5ZlBseUpDVWxCUnpydE5OT3crYk5teUdSSFAwaHNWMWZ6L3o4Zk9ZTGlJaG8yT1BPY1NJaUlob1EyN2R2ZCtuMSt0VUFidXFqeVdvbXhtazRFd1RCdDJYRjYvV0dBR0J5bklpSWlJaG9nSlNXbGtJdWx5TTNON2RmL2JwMmtXL2N1QkVwS1NtSWk0c0RBUHozdi8vRm1XZWVDWlZLNVVzT0g0M0hIMzhjdi96eUM5NTg4MDFzMnJRSlVWRlJtRHg1OGlIN2lLS0kxdGJXYm9uOFNaTW1JVDgvSHlxVnlsY1BBR2VkZFJhQ2duNTdHLy9razAvMnJRRUFYQzRYWnM2YzJXMzh4c2JHYm1NUUVSSFJiNWdjSnlJaW9nRWpDTUtub2lnR1RJNUxKQkllcVU3RG1rd21HK1gxZWdFQUVvbGtKSUNhb1kySWlJaUlpR2o0MkxCaEEyYk1tTkZyZDdjZ0JON3NMQWdDNXN5WkE0dkZncGRmZmhuYnRtM0RzODgrQzZCajUzWmhZU0dXTGwyS1o1NTVCblBtek9rMnpyUnAweUNYeTMxbGg4T0I5ZXZYQjV3bkxTME44K2ZQUjF0Ykc1NTc3am5mSEVlaWE4ZTR4K01CQUt4ZHU3YlhmZU51dHh2QndjRytjbkJ3TUZhdlh1MHJUNWd3b1ZzWjZOaEJUMFJFUklFeE9VNUVSRVFEcHJXMTlidlEwTkEyQUtFOUhyV1pUS2J2aHlJbW91UEY2L1dPN1hvdGxVckhBdGc2aE9FUUVSRVJFUTBiSG84SGE5YXNnVlFxeFRmZmZBT1B4NE4xNjlZQjZEczU3dlY2RVJVVmhaa3paK0tVVTA3QnYvLzliOXgxMTExNDY2MjNJSkZJOE1BREQyRGR1blc0N2JiYmNQLzk5M2M3bHJ5MXRiWGJzZW1IMmxrK2E5WXMyTzEyekpzM0Q3ZmZmanNtVEppQVNaTW1kV3RqdDl1aFZDcDk1Yjd1Ukgvb29ZZnd3Z3N2d09QeFlPclVxYjYxZHlYUmdZNmQ0cGRkZGxtM2RmcVhpWWlJNk5DWUhDY2lJcUlCVTE1ZTd0RHBkR3NFUWJpbXg2T3Z5c3ZMSFVNU0ZORnhJb3JpK0s0MzVyeGU3L2doRG9lSWlJaUlhTmo0ejMvK2c4YkdSbC9DZXZyMDZaZ3laUW9zRmd1bVQ1L3VhK2QwT2pGbHloUk1uVG9WaXhZdFFtdHJLeDU5OUZGTW5qd1pOcHNOZS9mdTdaWUVuejU5T2hJU0VsQlFVSERVc2JsY0x0eDc3NzJvcUtqQUZWZGNBWmxNaGsyYk5uVnJrNWVYaHpWcjFpQXNMQXpBYnp2RnAwMmIxcTJkUkNMQlpaZGRobm56NWlFakl3TXhNVEZ3dTkzZGt1UEJ3Y0g0N0xQUEFBQTJtdzBYWDN5eHI5eUZPOGVKaUlqNnh1UTRFUkVSRFNoQkVENEYwRE01emlQVmFkaVRTQ1FYaUtJSUFCQUU0UUlBRHc1dFJEVFVkRHJkTDRJZ25ETFVjZEJ2UlBIL3MzZnZjVG5lL3gvQVg5ZGQzWjFUa1NSRitBNEwwOG1XSVRLSHZ2bzZaTnJFbk5yTTFwZ3h4eUd5ZnI0emJHTFk1alRNYWRUSVpJdXdITDVEVGprc2hLUVU2ZVMrNytydTdycCtmNlJyM1RySWhoeGV6OGVqaCt2NmZEN1hkYjJ2VzNKM3Y2L1AreVB0UDNueVpOZmFqb09JaUlnZXppKy8vQUl6TXpPOXRuMzc5cUZEaHc1NnM3Qzl2YjMxOXYzOC9QRE9PKzhBS0UxSUZ4VVY2U1dreTJhSXQyNzk5NTl0SFR0MkxHeHRiZi9Xc1dXbDJrdEtTdEMrZmVuYnhxWk5tMkxnd0lHWU4yOGV2dnp5UzVTVWxPaVZWUzh1TGtiZnZuMEJsTTRhVjZsVThqNFJFUkU5R0pQalJFUkU5RWdKZ3JCYmtpUU5nTEpQTGpTQ0lQeGFtekVSUFc3dTd1N05KVWxxQitBU0FBR0FtNGVIUjdPRWhJVGtXZzZOYWhFVDQwOGZRUkM2MUhZTVJFUkU5UEFXTGx5SXdNQkF2Ylk3ZCs3QXhzYW0ydU1jSFIzbEJQVE9uVHV4ZCs5ZWZQWFZWd0JLWjVsWE44TzZlL2Z1TllvdE1EQVFQajQrMkwxN2Q0M0cxOFRRb1VOeCsvWnRhTFZhS0JRS3ZlVDQxS2xUWVdob2lMNTkrMkw3OXUxSVRrN0crUEhqLzFic1JFUkVMeUlteDRtSWlPaVJTa2hJMExpN3U4Y0FHQUFBZ2lEc1NraEkwTlJ5V0VTUGxTUkowKytWVkYrRDB1VDQ1NUlrVFFjd29qYmpvcWREK2ZVcXFmWlV0MVlvRVJFUlBkM3VuelVPQUgvKytXZU5aM3lyMVdxc1dyVUtJU0VobGZadjJMQUJabVptNk5ldkg0RFM4dWF4c2JFMU9uZlhybysrS0kxU3FZU2pveU95czdOaGJHeXMxOWVoUXdlRWhJVEExTlFVMjdadHcyZWZmVmJoK0pyR1RrUkU5Q0ppY3B5SWlJZ2VPVW1TdGdtQ01BQUFSRkZrU1hWNnJubDZldjViRk1WM0FLVHJkTHBGQUdCb2FQZ2hnS0Z1Ym01YlRwNDhHVk83RVJJUkVSRVJQUi84L2YwQkFQYjI5dGk3ZDIrTkV0UG56NTlIV0ZnWVhuNzVaWFRyMWsxdU56QXdBQUFVRkJRZ0pTVUZMaTR1Y3QreFk4ZjB6cUhWYXVWMXY2OWN1YUszQm5oVk5Cb05URXhNa0pHUm9YZTk4anAyN0ZqdE9TNWR1bFNoWkx1OXZUMkNnNE14YytaTVdGcGE0c0NCQTdoNTh5YWNuSnhRdDI1ZFdGbFo2YTJyVGtSRVJQcVlIQ2NpSXFKSFRxbFUvbEpjWEF3QU1ETXorNldXd3lGNmJEdzhQUHFKb3JnZWdDQUlRc2laTTJmVUFPRHU3djRSZ0cyQ0lQems0ZUV4SkNFaDRlZmFqWlNJaUlpSTZObFd2MzU5ckZxMUNnQ1FscGFHVHo3NUJETm16S2h5L05XclZ6Rm56aHdrSnlkanhJZ1JHRHAwcUY2L2dZRUJ2TDI5NGV2ckN4TVRFNnhZc2FMS2M0V0dobUxQbmoxUUtwVW9MQ3pFd0lFREh4aHZlSGk0WEdyOTFWZGZoYVdsWllVeEJ3OGVCS0MvNXZpUkkwY1FHaG9LQ3dzTFpHUms0TDMzM3BQdlovSGl4Zmp6enovaDRlR0JEUnMyd05yYUdvY1BIOGFSSTBld1ljTUdaR1JrSURzN0d6cWREZzRPRHRpOGVYT05FdmxFUkVRdkVxRzJBeUFpSXFMbms3dTdlelFBNmNTSkUzMXFPeGFpUjhYVjFkWEN4TVRFWGhURkRvSWdEQWJRRXdBa1NScDc4dVRKeGVYSGVuaDRqSlVrYWRHOTNWOGxTZnBSb1ZBY0xpd3N6RHgzN3B6cVNjZitySEp6YzhzUUJNSGV3TURBNGRpeFl4bTFIYy9EY0hkM2x3Q1dWWDlhbEpWVlAzSGlCSDhQSmlJaXFtWC85SDFTY25JeUNnc0w0ZXJxcXRjK2MrWk1oSVdGQVFBa1NjTHZ2LzhPTHkrdlNzdXlQd3kxV2cyTlJnTlJGR0ZoWVFGemMvTUtZeElTRXVEbTVpYlAydGJwZENndUxvYUJnVUdsQ2VyRXhFUzBhZE5HM2s5TlRZV1RreE9LaTR0eDQ4WU5GQlVWd2RyYUdnMGFOQUFBaUtLSW8wZVA0cFZYWG9HcHFXbTE4WmFVbEtDa3BLVEdpWEcrVHlJaW9oY0paNDRURVJIUjQ3Sk5FQVNwdG9PZ0o2ZGR1M1lkREF3TStraVMxQWxBWXdCMUFaalVjbGlQbkNSSnVMZStPQUNrS3hTSzk0NGZQNzdyL25FSkNRa1JIaDRleVpJa2ZRZWdweUFJUFNWSmdyR3hNZHpkM1o5b3pFOUFJWUE3QUZJRVFZZ3ZLU25aY2VyVXFjTzFIUlFSRVJFUlBaK2FOV3RXYVh0Wllod0FCRUdBajQvUEk3bWV1Ymw1cFFueDhzb1N6R1VNRFExaGFGajF4Ky9sRStNQTRPVGtCQUF3TWpMU0svRmVScUZRNExYWFhxdFJ2QVlHQnBXV2NTY2lJaUlteDRtSWlKNEtibTV1ZndpQzBMNjI0M2pVSkVtQ3U3djdtdHFPNDFHU0pHbi95Wk1uSDd5dzNRdkUwOU96ZFVsSnlYSkJFRjZYcE9mK2VRZ1ZnRFJCRVA2VUpPbW5vcUtpN2RYTkFrOUlTUGpGMWRXMWhiR3hjVjlCRUFaS2t0UVNnQ01BaXljVzhaTmhndEw3Y3BRa3FZTkNvWmpzNXVaMnlNREFZUFR4NDhmUDFuWndSRVJFUkVSRVJFUkVBSlBqUkVSRVQ0WG5NVEgrdkJJRW9VdHR4L0EwY1hkMzl4ZEZjYk1nQ0dhQ0lGd1VSWEdWSkVueG9paGUxbWcwZVpjdlh5NnE3UmhyMjczaytZLzN2cDVMelpzM056WXpNNnVqVUNpYUM0TFFTUkNFWUVFUVhoZEY4WC91N3U1dm56aHhZbWR0eDBoRVJFUkVSRVJFUk1Ua09CRVIwVk9FNjlJKzNlNHZrL2VpOC9UMGJDMks0bVlBeG9JZ1RFeElTRmdJUUt6dHVPakp1L2NReEsxN1g0Y0JmT25oNFRGZWtxUXZBR3p5OVBSOGpUUElpWWlJaU9ocGMvTGtTYmk0dU1EYTJob0FzSFBuVHZ6NzMvOUdZV0ZocGV1VXo1czNEeE1tVE5BcldaNlVsSVFKRXliZysrKy9oNE9EZzl3dWlpSldyRmlCZnYzNm9YNzkrbnJuRVVVUmI3NzVKaUlqSXgvVG5SRVJFVkZWRkxVZEFCRVJFUkU5bTBwS1NwWURNQk1FWVVwQ1FzSjhNREZPZnhIdmZVOU1BV0F1aXVLeTJnNklpSWlJaUtnOHJWYUxqei8rR0JjdlhwVGJaczJhaFp5Y0hBd2NPQkNyVjYrR0tQNzFLODZtVFp2dzAwOC9ZZVRJa1JnMmJCaUdEUnVHVFpzMllkcTBhY2pMeThPVUtWUGs5dVBIajBPaFVNRFoyUm5EaGczRG9VT0g5SzR0U1JKU1VsS2UyTDBTRVJIUlh6aHpuSWlJaUlnZVdydDI3VG9JZ3ZDNklBZ1g3ODBZSjZyZ3hJa1RDOXpkM2Q4RDBMRmR1M1lkVHAwNmRiaTJZeUlpSWlJaUFvRGZmdnNOam82T2FOKytkSlV6U1pJZ1NSSnNiR3l3WnMwYVRKczJEWVdGaFhqLy9mZXhiTmt5eE1iR1l1dldyVmk3ZGkybVQ1OE9RUkF3ZHV4WXRHclZDai85OUJPKy92cHJkT3JVQ1Y1ZVh2STFldlhxQlNjbko1aWJteU1vS0FpM2I5L1dpNkY3OSs3eWRteHM3Sk81Y1NJaW9oY2NrK05FUkVRUHFWMjdkaDBNREF6NlNKTFVDVUJqQUhWUG5EaGhXdHR4RVQxSjkvNE5RQlRGVmVDTWNhcWFLRW5TU2tFUS9pc0l3bjlRV25LZGlJaUlpS2hXaWFLSXRXdlhJaVFrUkc0ckxpNkdnWUVCRkFvRjdPenNzSHo1Y3BTVWxFQ2hVTURGeFFYcjE2OUhTRWdJOHZMeU1IejRjQUJBVVZFUmNuTnpNV0xFQ0JRWEYrUEtsU3R5Y3Z6U3BVdTRlUEVpZXZmdURRRFlzR0dEZksyU2toSzBiOStlQ1hFaUlxSmF3T1E0RVJGUkRYbDZlcll1S1NsWkxnakM2NUlrMVhZNFJMWHEzc01oa0NRcHZyWmpvYWViZ1lIQndYdmxLRHZWZGl4VSswUlJoRUxCMWIySWlJaW9kdTNZc1FOcGFXbnc4ZkdCcjY4dmdOS1o0Nklvd3NQREEzWHExSkhITm1yVUNHdlhyZ1VBM0xwMUN6RXhNVldlMTgvUFQ5N1dhcldZUDM4K01qSXlFQndjL0pqdWhJaUlpQjRXaytORVJFUTE0Tzd1N2krSzRtWkJFTXdFUWJnb2l1SXFTWkxpUlZHOHJORm84bW83UHFKYTBCZ0FSRkc4WE51QjBOTk5xOVZlTWpRMGhFS2hhRnpic2RDVDUrZm5wL2NCY3UvZXZlWDkrL3NleHRtelo5RzZkZXRIRWlNUkVSRzlXTzdjdVlOdnZ2a0dnaUFBQU9MaTRnQUFxYW1wK09DREQzRHo1azNzM3IwYlNxV3l3ckU1T1RrWU5XcFVqYTdqNnVxSzVjdVhZK0xFaWVqZnZ6OXNiVzBmM1UwUUVSSFIzOGJrT0JFUjBRTjRlbnEyRmtWeE13QmpRUkFtM2x0Zm1XV2s2VVZYRndENGNBZzlpSzJ0Ylg1K2ZqNGtTYXBiMjdFOEN6SXpNN0ZreVJJY09YSUVlWGw1TURNenc2QkJnekI2OUdpOWNmSHg4UmczYmh3bVRKaUFvS0FndVQweE1WRXU4d2tBNXVibThQYjJ4dVRKaytVUFpEMDhQT1QraElRRStaaTJiZHRpOWVyVmxjWVZGQlNFcEtRa0hEbHlSTytENHFyaXVOK0VDUk1BQUxtNXVaVnVqeDA3Rmp0MjdNQytmZnVRbXBvS0p5Y25BSkMzSXlNajBiMTdkN24wNk5peFkrVVBzb21JaUlnZXhnOC8vSUNBZ0FEOCtPT1BldTNYcmwxRHc0WU5jZlBtelVkMnJSWXRXbURidG0zSXk4dlRXMSs4elAxdExMTk9SRVQwK0RFNVRrUkU5QUQzU3FtYjNVdU16Ni90ZUlpZUJpZE9uREN0N1JqbzJiQi8vLzVDQUVKdHgvRXMwT2wwZU8rOTk5QzFhMWRzM3J3WmRlclVRV3BxS3RMVDB5dU1qWTZPUnFOR2pSQWRIVjFwVWpvK1BoNW1abVpJVDAvSGpCa3pNSDM2ZEN4ZHVoUUFzR2JOR2d3ZlBoeEhqaHpSTytiU3BVdTRjT0VDV3JWcXBkZWVrSkNBMU5UVVNtTitVQnhseW1aWW5UbHpwdEp0ZTN0N2pCa3pCbVBHaklHdnJ5OGlJeU1CUUcrYmlJaUk2RkY0NjYyMzRPRGdVQ0U1ZnVUSUViaTV1U0VoSWFIS1kyMXNiUERkZDk5VjJWKytySHFaRlN0V0lEQXdVRTU4WjJabTRzMDMzOFN5WmN2UXZuMzd2M2tYUkVSRTlIZHhzVGNpSXFKcXRHdlhyb01nQ0s4TGduRHgzb3h4SWlLaXh5STVPUmxwYVdrWU5td1k2dGF0QzBORFE3aTR1T0QxMTEvWEc1ZWZuNC9mZi84ZFU2Wk13ZVhMbDVHVWxGVGxPUnMyYklqMzNuc1B4NDRkdzcyMTM2dms0ZUdCVFpzMlZXamZ1SEVqM056Y0tyUlhGMGRBUUFENjlPbURPM2Z1SUNBZ0FDcVZDaTFhdEVCMGREUmF0R2hSWWR2RXhFUSt0cXpFS1JFUkVkSGo0T2pvQ0lWQy8yUHh1M2Z2NHBkZmZrSFBuajMxMmdzTEN4RWRIUzIvajhySnljSElrU09yL0xwZlptWW0xcTFiQjFQVHY1NHQvdUtMTHpCdzRFQzBiOThlUjQ4ZXhjbVRKeC9EWFJJUkVWRlZPSE9jaUlpb0dnWUdCbjBrU1lJb2lxdkFVdXBFUlBRWU9UZzR3TVRFQkJFUkVaZzBhUkxNek13cUhSY1RFd01YRnhkNGUzdkR5OHRMVGpKWFJhMVd3OVRVdE1LSHdQY2JPSEFnSms2Y2lISGp4c0hHeGdZQWtKNmVqa09IRG1IT25EazRkT2hRamVPSWpJekV6ei8vakcrLy9WYWUrZTNsNVlYbXpadFh1RzVtWmliaTR1SVFHQmdJblU0SHRWcU53TUJBQUtVZlZBY0dCcUpYcjE3VnhrNUVSRVQwVDN6OTlkZnc4dkpDMDZaTjlkcXpzcklRRmhhRzNyMTdBeWd0eWY3UlJ4OVZXdjdjeDhlbndxenlmZnYyd2R2YlczNWY5L1BQUHlNL1B4OGhJU0VBQUdOalk4eVlNUU9iTm0ycThyMGZFUkVSUFZwTWpoTVJFVlZEa3FSTzkvNk1yKzFZaUlqbytXWmxaWVV2dnZnQ00yZk94TUdEQnhFVUZJUzMzMzY3d2dlbDBkSFI4Z2Uwdlh2M3hsZGZmWVZ4NDhiQjBGRC8xenRKa3BDY25JeWxTNWRpMEtCQkQ3eSt1N3M3bWpScGdxaW9LSG5tMCtiTm0rSGo0d043ZS9zSzR4OFV4Lzc5KzFGWVdJaDU4K1poMHFSSkVBUUJCZ1lHVlY1L3k1WXQrT09QUC9Eamp6OGlJaUlDUUdsWjlTMWJ0Z0FvblFWUFJFUkU5S2h0M3J3WisvYnRreXZvQ0lLQW5Kd2MyTnZiNDlTcFUzQjJkc2Jnd1lNQmxMNi8wbWcwbGI2MzBtZzBtRFZyRm9EUzB1MzkrdlhEcjcvK2lqZmZmQk5BNlhyaWE5ZXV4YkpseTVDWGw0ZjgvSHhJa2dRVEV4Tjg5ZFZYK095eno1N01EUk1SRWIzZ21Cd25JaUtxWG1NQUVFWHhjbTBIUWtSRXo3K09IVHRpKy9idCtQSEhIN0YyN1ZwczNib1ZYMy85TlY1NjZTVUFwYVhYazVLUzhQWFhYd01vVFI3UG5Uc1hCdzhlUkpjdVhlVHpkT3JVQ1FDZ1VDZ3dlZkprK1VQWkJ4azBhQkNXTDErT1ljT0dRYXZWWXZ2MjdWaTBhRkdGY1ErS0l6VTFGWWFHaGpBeE1ZR2hvU0ZpWTJOaFlXR0I5ZXZYVnppWHI2OHZBRUNyMVdMWnNtVVlNMlpNcGJIMTZORURBSEQ3OXUxcWsreEVSRVJFTmZYNzc3OWo4ZUxGV0x4NE1lclhydzhBNk5tekovcjI3UXRCRUtCVUtqRng0a1Q0Ky9zakt5c0wzMzMzSFh4OWZURnExS2dLNS9MeDhjSEdqUnZsL2JTME5Kdy9meDZkTzNjR0FQemYvLzBmQ2dvS01IVG9VTmphMnNMR3hnWTJOamJ3OVBURXRtM2IwTE5uVDNoNmVqNlpHeWNpSW5xQk1UbE9SRVJVdmJvQW9ORm84bW83RUNJaWVqRllXbHBpOU9qUkNBb0t3cFFwVXpCdDJqUnMzYm9WQUxCanh3NUlrb1FCQXdiSTQ0dUtpaEFkSGEyWEhJK1BqNGRhcmNiczJiTVJHUm1KUG4zNlFLbFVQdkRhdlhyMXd1TEZpN0Z2M3o3azVPVEF5Y2tKcjd6eUNoSVRFL1hHUFNpTzFhdFhvMy8vL2poMzdodysrT0FER0JrWllkcTBhZklzcTh6TXpBcXowYmRzMllJQkF3YkF3OE5EYm12ZXZEbldyMStQSVVPR1lQNzgrZGkyYlJ1TWpJd1FFQkJROHhlVWlJaUlxQkxqeDQ5SHg0NGRzVzdkT3JpNHVNanQ0ZUhoQ0E4UDF4dGJVbEtDUllzV3dkWFZWVjcrNVg2dnZ2cXEzcjZwcVNsbXpwd0pTMHRMQUtWVmQ4ek56U0VJUW9Wam16ZHZqbnIxNnYzVFd5SWlJcUlhWUhLY2lJaW9laVlBY1BueTVhTGFEb1NJaUY0c1ZsWldHREZpQkQ3NDRBT0lvZ2hKa2hBVEU0TUpFeWJBeDhkSEhuZm16Qm1FaG9ZaUp5ZEg3M2c3T3p2TW5Uc1hBd2NPeExKbHkvRHh4eDgvOEpwS3BSSUJBUUdJaW9yQ25UdDNNSFRvMEFwalNrcEtxbzBqSXlNRE4yN2N3T3V2dnc2ZzlJTmhvSFJOODBtVEprR2xVbUhreUpIeXpLcDU4K1lCQUlZTUdWTGhXdDk5OXgyOHZMd3daTWdRVEpvMENaTW1UWHJnUFJBUkVSSFZSTm5EZHVVVDQxVXhNRERBbkRsenFoMVQ5cDZtaksydHJid0VEUUJZV0ZnOE1CWWlJaUo2L0pnY0p5SWlJaUlpZWdwY3VuUUorL2Z2UjgrZVBlSG82SWpjM0Z4RVJVV2hmZnYyVUNnVWlJK1BSMTVlSHZ6OS9lVVpTQUJnYjIrUCtmUG5JeVltQm0zYXRORTdwNldsSmFaTm00WUpFeWFnUjQ4ZWFOV3ExUVBqR0Rod0lOYXVYUXRMUzB0MDc5NjlRdi9odzRlcmpTTXVMazVlTTd4TTJReXJ3TUJBM0x4NUV4cU5CZ01HREpETG8yL1lzQUZCUVVIdzkvZXZjRDFSRkN1MGYvUE5OMmpjdVBFRDc0V0lpSWlJaUlpSXFEd214NG1JaUlpSWlKNENWbFpXU0VoSXdJWU5HNkJTcVZDM2JsMTA2dFFKa3lkUEJsQmFpdlBWVjEvVlMwZ0RwVE9aM25qakRVUkhSMWRJamdOQTU4NmQwYk5uVDRTRmhXSDkrdlVZUG53NEFNRGIyeHNKQ1FrVnh0ZXJWdy9kdW5XRHM3TXpqSXlNS3ZUWEpJNmdvQ0M5dmkxYnRzZ3ozeU1pSWpCdDJqVHMzNzhmNDhlUDF5dXZ2blBuemdyWDgvTHlxclNkaUlpSWlJaUlpT2hoVlZ6Z2hJaUlpR1R1N3U0U0FKdzRjZUt4L3A5WmRwM0traFQwOUNoYkIvZHhmejhRMFYvYzNOd3lCRUd3TnpBd2NEaDI3RmhHYmNmek1QaXpIZkR6ODhQcTFhdXhkZXRXSERod0FFMmJOc1hZc1dQaDZPaUk1T1JraEllSG8wNmRPZ2dLQ3NMczJiTXJQY2ZObXpmaDRPQlFvWDMwNk5HVnpqU3ZDbitHRXhFUlBUMzRQdW5wd3ZkSlJFVDBJdUhNY1NJaUlucnVpS0lJaFVKUjIyRVFFYjN3M24zM1hWaGFXcUpKa3lZSUNncUNyYTJ0M05lc1dUT3NYTGtTSjArZWhJdUxDMmVIRXhFUkVSRVJFZEZqeDArTmlZaUk2Sm5uNStlbnQ5KzdkKzhxKzRpSTZNa1pNR0FBek0zTjRlL3ZyNWNZTHlNSUF0emQzV0ZqWTFNTDBSRVJFUkVSRVJIUmk0YkpjU0lpb3VlRUtJbzRkZW9VRml4WUFKMU85OUQ5bFltUGo0ZUhod2MyYk5pZzE1NlltQWdQRHcvNXEzUG56cGc4ZVRLeXM3UGxNZVg3eXg4ellzU0lLcThYRkJRRUR3OFBhTFhhR3NWeHZ3a1RKbURDaEFuSXpjMnRkRHNsSmFWRzkwMUVSRVJFUkVSRVJFUkV6eCtXVlNjaUlucE85T3JWQzRJZ0lDc3JDMlBHakhuby9zcEVSMGVqVWFOR2lJNk9SbEJRVUlYKytQaDRtSm1aSVQwOUhUTm16TUQwNmRPeGRPbFNBTUNhTldzd2ZQaHdIRGx5Uk8rWVM1Y3U0Y0tGQzJqVnFwVmVlMEpDQWxKVFUvOVdIR1ZHalJvRkFEaHo1a3lsMi9iMjlqVzZiNm81TnplM1B3UkJhRi9iY2RCZkpFbmFmL0xreWE2MUhRZlJneFFXRnNMRXhLUzJ3eUFpSWlJaUlpS2lGd2huamhNUkVUMG5JaUlpTUgvKy9ML2RmNy84L0h6OC92dnZtREpsQ2k1ZnZveWtwS1FxeHpaczJCRHZ2ZmNlamgwN0JsRVVxejJ2aDRjSE5tM2FWS0Y5NDhhTmNITnplNmc0QWdJQzBLZFBIOXk1Y3djQkFRRlFxVlJvMGFJRm9xT2owYUpGaXdyYlRNSThla3lNUDMwRVFlaFMyekZRN1NvcUtzTHk1Y3VoMFdpcUhMTm56eDc1NS9XT0hUdHc4T0JCdmY3aTRtSjgrKzIzL3lpT3pNeE1wS1dsQVFCOGZId0FBTW5KeWNqS3lvSkdvMEdYTGwwcVZBb3BjMzg4UkVSRVJFUkVSRVNQQW1lT0V4RVJQU2RhdG15SnhNVEV2OTEvdjVpWUdMaTR1TURiMnh0ZVhsNXlrcmtxYXJVYXBxYW1VQ2lxZi9adTRNQ0JtRGh4SXNhTkd5ZXZNWnVlbm81RGh3NWh6cHc1T0hUb1VJM2ppSXlNeE04Ly80eHZ2LzBXa1pHUkFBQXZMeTgwYjk2OHduVXpNek1SRnhkWDQvdW5oNU9Ra0ZEYklSQWdMMk5BejZhRkN4Y2lOallXYXJVYVNxVVNSa1pHYU5PbURlTGk0bUJ1Ymk2UFU2bFVzTEN3d0lFREJ5bzlqN0d4TVU2Y09BRkRRME84Kys2N2xZNlpQSG15WFAzRDJ0b2FuMy8rT2JadTNRb0xDd3NBcGNueDc3NzdEdSsvL3o0QTROeTVjL0oyZGJadTNZb0dEUm9BS0swdUVoc2JLeWZaSlVsQ2VIZzRRa0pDb05QcDRPenNES1ZTV2VsNVB2dnNNeHc0Y0FBQkFRRVFSYkhTLzF0eWMzUDVjNTJJaUlpSWlJaUlIZ3FUNDBSRVJGU3A2T2hvOU83ZEd3RFF1M2R2ZlBYVlZ4ZzNiaHdNRGZYZlBraVNoT1RrWkN4ZHVoU0RCZzE2NEhuZDNkM1JwRWtUUkVWRlllVElrUUNBelpzM3c4ZkhwOUt5NXcrS1kvLysvU2dzTE1TOGVmTXdhZElrQ0lJQUF3T0RmM1R2UkVTMVlmejQ4UmczYmh3NmQrNk1MNzc0UW43WXdkZlhGenQyN0pBVDE5N2UzbkppdktTa0JPM2J0NWY3eWt0S1NzSzZkZXZrZlpWS2hhTkhqMWI0R2RtNWMyZHMyTEFCUzVZc3daUXBVeXFOemRYVlZaN043ZTN0amUzYnQ2TisvZnB5LytyVnE3RnYzejY5dG9DQUFPemZ2eDgzYjk0RUFKdy9meDR1TGk3dzhQREFnZ1VMMExadDJ4cTlMbXZXcklHMXRYV0ZkbDlmM3hvZFQwUkVSRVJFUkVSVWhzbHhJaUlpcWlBNU9SbEpTVW40K3V1dkFaUW1JT2JPbll1REJ3K2lTNWN1OHJoT25Ub0JBQlFLQlNaUG5vdzMzM3l6UnVjZk5HZ1FsaTlmam1IRGhrR3IxV0w3OXUxWXRHalJROGVSbXBvS1EwTkRtSmlZd05EUUVMR3hzYkN3c01ENjllc3JuSXRKRkNKNkZseTRjQUhHeHNabzE2N2RReDFYbGl3L2NPQUFtamR2RGtkSFJ3REE3dDI3MGJselo1aVptVlZiV1dETW1ERll2SGd4ZERvZERBME5VVnhjRENNam93cmpTa3BLb05WcWNlUEdEVGtSZnZYcVZheGV2UnFyVjYvV20rRmQ5bjlDU0VnSU5Cb05ac3lZQVFBNGZQZ3dkdTNhQmFWU0NYOS9mNmpWYWhRWEYyUENoQWxZdDI0ZGNuTnpvVmFyNGV2ckMydHJhd1FIQi9PaEp5SWlJaUlpSWlKNkpKZ2NKeUlpb2dwMjdOZ0JTWkl3WU1BQXVhMm9xQWpSMGRGNnlmSDQrSGlvMVdyTW5qMGJrWkdSNk5PblQ1VWxjc3ZyMWFzWEZpOWVqSDM3OWlFbkp3ZE9UazU0NVpWWEtwUjlmMUFjcTFldlJ2LysvWEh1M0RsODhNRUhNREl5d3JScDArUVo3Sm1abVpYT1JpY2llbHJ0Mzc4ZmZmdjJyWkFNRmdTaDB2R0NJQ0E0T0JncWxRb1JFUkU0ZnZ3NHZ2enlTd0NBS0lvNGRlb1VsaTlmam5uejVpRTRPTGpLODdpNnVtTDU4dVh5dmthamdhbXBhWVZ4ZVhsNUVBUUJtemR2aHJ1N080RFNVdW9GMW91N1RnQUFJQUJKUkVGVUJRVVlObXdZQkVGQWZIdzhnTktsTDFKU1VoQWVIbzcwOUhUMDZ0VUxRNFlNUVZSVUZISnpjN0Y3OTI3WTJkbmgrKysvaDBxbFF2LysvZEcvZjM4QXBXdVV4OFhGSVNBZ0FDdFhycFJuanMrZE94ZFRwMDRGQU15Y09iUEdyeXNSRVJFUkVSRVJFUUJVdnlnb0VSRVJ2WEJLU2tvUUV4T0RDUk1tWU9QR2pmTFhuRGx6Y1BEZ1FlVGs1T2lOdDdPenc5eTVjNUdkblkxbHk1YlY2QnBLcFJJQkFRR0lpb3JDdG0zYktpM0gvcUE0TWpJeWNPUEdEYnorK3VzQUFGTlRVeGdhR21MZ3dJSFl1SEVqdnYvK2U5U3JWMDgrcmxldlh2Lzh4U0VpZW94S1NrcXdjK2RPL1BiYmIvRDM5NGVmbjUvY1YxVlNXeFJGMk5uWm9YLy8vbENyMVZpM2JoM0N3OFBsZGJxblRKbUM5OTkvSCsrLy96NmFObTFhNmRyZGxVbFBUOWNya1Y3bTl1M2JjSFoyeHMyYk4zSHg0a1VBd01TSkUzSHMyREdzWGJzV3JWcTFBZ0JvdFZvc1hyd1lZV0ZobUQ1OU9veU5qZkd2Zi8wTG8wZVBSa1pHQmp3OVBaR2NuQXlndEVwSXMyYk5haFJYYkd5c3ZCMFdGbGFqWTRpSWlJaUlpSWlJeW5EbU9CRVJFZWs1ZlBndzh2THk0Ty92RDB0TFM3bmQzdDRlOCtmUFIweE1ETnEwYWFOM2pLV2xKYVpObTRZSkV5YWdSNDhlY25La09nTUhEc1RhdFd0aGFXbUo3dDI3UDNRY2NYRnhpSWlJMERzbU1EQlEvdlBtelp2UWFEUVlNR0NBUEFOenc0WU5DQW9LcXZtTFFVVDBCTzNhdFF1M2J0MUNRa0lDQU1EUHp3OCtQajVRcVZSNmlYS3RWZ3NmSHg5MDZkSUZvYUdoeU12THc4eVpNOUdwVXlkb05CcGN2SGhSTHdudTUrY0hKeWNubkR4NXNzYXhuRDkvSHMyYk42L1FmdTNhTmJpNHVLQlBuejc0NzMvL2l4VXJWc2pYV3JCZ0FZWU5Hd1lBTURJeVFxdFdyUkFTRW9JRkN4Wmd4b3daNk5xMUt6dzlQV0ZwYVluTm16Y2pQajRlWGw1ZU9INzhPTWFNR1FNQTBPbDB1SFRwRW9xS2lqQnMyREJrWkdSZzZOQ2g4c01CZCsvZVJkKytmZVY0WnMyYUJUYzN0eHJmRnhFUkVSRVJFUkc5MkpnY0p5SWllazZVWDB2VzI5dGIzaTVMc2xUWG41bVppZEdqUjJQYnRtMklqbzdHcTYrK3FwZVFCZ0FEQXdPODhjWWJpSTZPcnBBY0I0RE9uVHVqWjgrZUNBc0x3L3IxNnpGOCtIRDVXbVV4bEZldlhqMTA2OVlOenM3T2xhNXJXNU00N2s5MGI5bXlCWklrSVNZbUJoRVJFWmcyYlJyMjc5K1A4ZVBIczd3NkVUMzFmdm5sRjVpWm1lbTE3ZHUzRHgwNmRKRFhGQWRLZjY2VzMvZno4OE03Nzd3RG9IVDJlVkZSRVh4OWZlWCt2THc4SkNRa29IWHIxcFZlVjVJa0pDY242eVhEOSt6Wkk1YzRMeThoSVFGdDJyU0JqNDhQdG0vZmppVkxsbURzMkxGWXVYSWxEQXdNNUdvZWdpQmc2ZEtsV0xKa0NWSlRVM0hreUJFc1hib1VBTEJxMVNwMDdkb1Znd1lOZ3BPVEV4bzJiQWhIUjBmb2REb0VCQVNnUllzV01EUTB4T2VmZjQ1Um8wWWhLaXBLZnNqSjE5Y1gyN2R2ZjZqWGxZaUlpSWlJaUlpb0RKUGpSRVJFejRuS0V0QTE3YmUzdDBkVVZCUUFZTjY4ZVZXT216SmxTclhuKy96eno2dnNiOU9tVFlXMjh1UHZIMVBUT01wa1pHUmc2OWF0T0hEZ0FKbzJiWXFWSzFmQzBkRVJMNzMwRXFaT25ZbzZkZW9nS0NnSVhsNWVWWjZYaUtnMkxWeTRVSzZBVWViT25UdXdzYkdwOWpoSFIwZkV4Y1VCQUhidTNJbTllL2ZpcTYrK0FsQTZ5N3o4QTFIM3UzcjFLdWJPblFzN096dUVoNGNEQU9MajQzSDI3Rm1NR0RGQ2IyeEJRUUgyN05tRE5XdldBQUJDUTBNeGZQaHdYTHAwQ1pjdlg4YTZkZXYweHE5WnN3WkJRVUdJakl4RTQ4YU5jZUhDQllTR2hzTEt5Z29LaFFJZE8zYkVsMTkrS2NkcWFHaUlIVHQyQUNoZGM3eFJvMGJRYXJVd01EQ1FYNWU3ZCsvSzI0Nk9qdkt4UkVSRVJFUkVSRVExd2VRNEVSRVJQZlBlZmZkZFdGcGFva21USmdnS0NvS3RyYTNjMTZ4Wk02eGN1UkluVDU2RWk0dExMVVpKUkZTOSsyZU5BOENmZi81WjVZenYrNm5WYXF4YXRRb2hJU0dWOW0vWXNBRm1abWJvMDZjUEFHRFpzbVdJaW9yQzRNR0RFUndjREtCMC9lOVpzMmJocmJmZXd1elpzMkZyYTR1MmJkc0NBTmF2WDQvV3JWdkQyZGtaUUducDlPYk5tMlBmdm4xd2RYVkZZV0doM3ZWVUtoVmF0MjZOME5CUTlPdlhEei84OEFOQ1EwT2hVQ2dnaWlKVUtoV0EwZ1IrWlRJeU1tQm5ad2NBeU1yS2toOEFBSURjM0Z5TUhEbXlScThMRVJFUkVSRVJFVkVaeFlPSEVCRVJFVDNkQmd3WUFITnpjL2o3KytzbHhzc0lnZ0IzZC9jSHpyNGtJbm9hK1B2N3c5L2ZIL2IyOXRpN2R5KzZkdTM2d0dQT256K1A0T0JndlB6eXkraldyWnZjWGxhT3ZLQ2dBQ2twS1Nnc0xNUytmZnNBQU9mT25jTVBQL3lBRHo3NEFFcWxFanQzN3NUSWtTTXhkT2hRVEpvMENSTW1UTURISDMrTXk1Y3Y0OXk1YzFpN2RpMCsrZVFURkJVVjRhZWZma0wvL3YxaFlHQ0E2T2hvdEd6WkVvR0JnWmc1Y3liKzk3Ly9vYkN3RUEwYk5rUllXQmhjWFYyeFlNRUNxRlFxSkNVbFFhZlRZZmJzMmNqTnpjV0NCUXN3YTlZc1JFWkdWcmluMDZkUG8xbXpaby9vVlNVaUlpSWlJaUlpNHN4eElpSWlJaUtpcDBiOSt2V3hhdFVxQUVCYVdobysrZVFUekpneG84cnhWNjlleFp3NWM1Q2NuSXdSSTBaZzZOQ2hldjBHQmdidzl2YUdyNjh2VEV4TXNHTEZDcGlabVdIczJMRjQ1NTEzb0ZBbzhNY2ZmMkQ1OHVYSXlNakFuRGx6MExselp3Q2xTZnFyVjYvaXM4OCt3K3V2djQ0UFAvd1FDb1VDUFhyMFFJc1dMUkFlSGc1UFQwOEF3TlNwVXpGNDhHQnMyclFKMDZaTncrelpzN0Zueng0a0pDVEk2NVBuNU9UZzBLRkQrUERERDJGcWFvckZpeGZEek13TTgrZlB4K1RKaytWUzY4WEZ4VkFxbGRpOWV6ZDhmSHdBNkpkVEIwclhWaWNpSXFKbm40ZUhSMjJIUUVSRVJDOFlKc2VKaUlpSWlJaWVFbVdKY1FBb0xDeEVhR2lvUFB1N1RQZnUzZVh0SmsyYVlOaXdZZkR5OHFxMExEc0FMRm15cEVMYnNHSEQ1TzNidDIralc3ZHVDQWdJcUhDT2p6NzZDSUdCZ2JDenM0TkNVVnA0Yk1PR0RYQjBkS3h3VG1kbloweWFOQW1mZnZvcEZBb0ZKRW5DMUtsVFlXSmlBZ0N3dGJWRnMyYk4wTHAxYTdpNXVVRVFCQURBYTYrOWhpMWJ0c0RHeGdiRGh3OUhlbm82M25yckxlaDBPdmo2K2dJQUxDMHRzV1hMRnZsYUxLdE9SRVQwYkpNa2FiOGdDRjFxT3c3Nml5UkpSMnM3QmlJaW9pZUJ5WEVpSWlMNlc4NmVQVnZqZFhCcm9xaW9DS3RYcjhiUW9VT3JUUEFRRWIxSXFpb3BIaFlXSm04TGdpRFBydjY3L1AzOXErd1RCQUgyOXZaNmJaVWx4c3NyUzZLWHpVQy9uN3U3ZTRXMnNtdHMyTEJCYnBNa1NVNmdsMTl2SEFDc3JhMHJMY1ZPUkVSRXo0YVRKMDgrZU4wWUlpSWlvc2VBeVhFaUlpS1NMVjY4R1B2MjdVTnFhaXFjbkp3QVFONk9qSXhFOSs3ZEVSc2JDd0FZTzNZczR1TGlzSERoUXNUR3hrS3RWa09wVk1MSXlBaHQyclJCWEZ3Y3pNM041WE9yVkNwWVdGamd3SUVEbFY3YjJOZ1lKMDZjZ0tHaElkNTk5OTNIZjdORVJQUlVLMHVNRXhFUkVSRVJFUkU5S2t5T0V4RVJrV3pNbURFWU0yWU1mSDE5NVJsNTViY3JNMzc4ZUl3Yk53NmRPM2ZHRjE5OElhOFo1K3ZyaXgwN2RzREN3Z0lBNE8zdExTZkdTMHBLMEw1OWU3bXZ2S1NrSkt4YnQwN2VWNmxVT0hyMGFJV3l3a1JFUkVSRVJFUkVSRVJFRDRQSmNTSWlJcXJnWVdmclhiaHdBY2JHeG1qWHJ0MURIVmVXTEQ5dzRBQ2FOMjh1bCtyZHZYczNPbmZ1RERNek16blpUa1JFajQ5V3E2Mnl6OGpJQ0ZxdEZrWkdSbkxKOU9vY08zWU1YbDVlanpJOElpSWlJaUlpSXFKSGdzbHhJaUlpa2dVR0JrS24wMEd0VmlNd01CQUFjUGZ1WFFRR0JxSlhyMTVWSHJkLy8zNzA3ZHUzd3V6dXFwTHNnaUFnT0RnWUtwVUtFUkVST0g3OE9MNzg4a3NBZ0NpS09IWHFGSll2WDQ1NTgrWWhPRGlZcFhXSmlCNGhQejgvZWJ1Z29BQXRXclJBUmtZR2dOSjF2dFBUMC9YV0ZWKzRjQ0ZPbkRpQlBYdjJZTzdjdVhqcnJiZGdhUGpYcjVJNm5RNnhzYkdJam83R2YvN3pIMHllUExuQ0d1RkVSRVJFUkVSRVJFOERKc2VKaUloSXRtWExGdnp4eHgvNDhjY2ZFUkVSQWFDMFBQcVdMVnNBQUEwYk5xeHdURWxKQ1hidTNBa0RBd1A4OXR0dktDa3BRVXhNRElDcWsrT2lLTUxPemc3OSsvZEgrL2J0c1c3ZE9vd1pNd1lyVnF5QVFxSEFsQ2xURUJNVGcvZmZmeCtUSjArdTBVeEZJaUtxbVo5Ly9objc5dTFEaXhZdE1HM2FOSXdkT3hhdXJxNEFnT3ZYcjJQbXpKbFlzMmFOM2pITm1qWEQzYnQzc1hidFdnQkFURXdNUkZHRVFxRkE5KzdkQVFCTGx5N0ZmLzd6bnlkNkwwUkVSRVQvaExtNWVUdGJXOXVocWFtcDQ2dm9mNlc0dUZpbjFXclBsVyszc3JMcWxaK2Z2d2VBN29rRVNrUkVSSThNaytORVJFUWswMnExV0xac0djYU1HVk5wZjQ4ZVBRQUF0Mi9mbG1lSjc5cTFDN2R1M1VKQ1FnS0EwaG1KUGo0K1VLbFVlck1UdFZvdGZIeDgwS1ZMRjRTR2hpSXZMdzh6Wjg1RXAwNmRvTkZvY1BIaVJiMGt1SitmSDV5Y25IRHk1TW5IZGJ0RVJDOGtJeU1qL1BycnI1Z3hZd2FXTGwwcUo4YjkvZjJoMVdwUlVGQUFmMzkvQUlCU3FVUmtaQ1NLaW9vd2N1UklTSktFWDM3NUJRRHd4aHR2Y0lZNEVSRVJQUk5lZWVXVkFsRVU3d2lDWUpLWGw3Y3JKU1ZsS0FEWTJOZ0U2WFE2ZFZYSDFhMWJOemd2THkvNi91UzRoWVhGYThiR3h2KzZmZnYyNHNjZE94RVJFVDFhVEk0VEVkRlR4OFRFcEhGaFlXRktOVVBxQWNpcXBOMGVRT2JqaWVyRnNHWExGZ3dZTUVCdm5lL216WnRqL2ZyMUdESmtDT2JQbjQ5dDI3YkJ5TWdJQVFFQkFJQmZmdmtGWm1abWV1Zlp0MjhmT25Ub0lLOHBEZ0RlM3Q1NiszNStmbmpublhjQWxNNCtMeW9xZ3ErdnI5eWZsNWVIaElRRXRHN2QrckhjSzlIalVsaFlDQk1UazlvT2c2aEtDb1VDNGVIaEdEcDBLR3hzYk9SMmpVYUR1TGc0cUZRcVdGaFlBQ2l0SHBLZm40L0Jnd2NqTkRRVW5wNmV0UlUyRVJFUjBkOG1DRUpKWW1KaUkwZEh4L2s2blM2N1RaczJOd0FJUmtaR0RZdUxpOVBxMWFzM29teXNXcTArZXVYS2xZQjI3ZHFwaW91TE15d3RMZi9kdEduVHhscXQ5cnFob1dIZHYwNHBLQm8yYkRnSEFFNmZQbTFkRy9kRlJFUkVENDgxU29tSW5uSG01dWJ0bkp5Y0ZsYlQvNHBTcVhTOXY5M0t5cW9YYXZFaEtTY25weVhHeHNZdHl2Wk5UVTFmTlRjM2J3TUFyVnExU3E3bVVKdTJiZHNtQVRDL3Y4UE56UzNGek16TXMySERock1mZmNRdmhpRkRobFFvaWZ2ZGQ5OWgwYUpGQUlCSmt5Ymhqei8rd01HREJ6RitmR25WdVlVTEY2Sk9uVHA2eDl5NWMwY3Y0VklaUjBkSHhNWEZJUzR1RGhNblRrVEhqaDNsL2QyN2R6L0N1eUo2dERJek01R1dsZ1lBOFBIeEFRQWtKeWNqS3lzTEdvMEdYYnAwZ1ZhcnJmVFlnd2NQUHJFNGlhcmk1K2VIQVFNRzROcTFheGd6Wmd6YXQyK1BzMmZQeXYyOWUvZldHMjlsWllYUTBGQk1uRGhSL3Q0bklpSWllaFpaV1ZsMVY2dlZPeElURXh1bHBLUzhxMWFyRHljbUpqWlNxVlNIRXhNVEd5VW1KamE2Y3VWS0FBQVVGeGRuNU9ibWJyNTI3VnBBY1hGeDJybHo1NXFkUG4zYSt0NVhuVk9uVGxtVzdkZjJmUkVSRVZITmNlWTRFZEV6NG1rdUFkYXVYVHZWL1cyblRwMnlBQUIzZDNkSnA5UGRBUUJCRUl3TURBeXNrcEtTMm1rMG11TXRXclNJdjNUcFVwK0Nnb0wvTldqUTRKUGMzTnlkYXJVNnNicHIyZG5adldOZ1lHRFZ0bTNiRkFBb0tDZzRkZW5TcFRjQVFCUkZTYVBSbkhKd2NKaGhaMmMzaHVYTi9wNnlVcnJsaWFKWW9mMmJiNzVCNDhhTks4d2FCNEEvLy95enhqTysxV28xVnExYWhaQ1FrRXI3TjJ6WUFETXpNL1RyMTY5RzU2Tm5peWlLT0hQbURQYnUzWXVQUC80WWhvWlZ2ejBkTldvVUVoSVNFQjhmWCtuM1hXWm1Ka2FOR29Xb3FLakh1azU5Zkh3OFltTmo4ZTIzM3dJQUpFbENlSGc0UWtKQ29OUHA0T3pzREtWU1dlbXhuMzMyR1E0Y09JQ0FnQUI1dmViNzVlYm1zbFExUFZZeE1URUFnSTRkTzJMNzl1M28xYXNYbWpWckp2Y0xnbERoR0U5UFQyemR1aFYxNjlhdGRod1JFUkhSMDhyTXpLeWhRcUV3VjZsVVp3R2dYcjE2bys3Y3ViTWFBS3l0cmZ0VWRveEtwVHBwYlczOTFwT01rNGlJaUI0dkpzZUppSjRSVDNNSnNMSkUrRDMxMjdadEswOC9reVNwNk15Wk0vVUF3TUhCNFROYlc5dVJhclg2dkZxdFBpMktZcEdKaVVuemdvS0NSQ3NycTM5YldWbjFjbkp5K2xvUUJJTzJiZHZLWmRPdlhidjJUbjUrZmd3QVpmMzY5VU11WExqUXZMQ3dNTVhhMnJxdnJhM3Q4SHZERklJZzZBRG9rcE9UM3daZy9IZnY1MFczYytmT0NtMWVYbDZWdHBkWGxqeTN0N2ZIM3IxNzBiVnIxd2RlNi96NTh3Z0xDOFBMTDcrTWJ0MjZ5ZTFsNjVrWEZCUWdKU1VGTGk0dUQzTUw5QXpwMWFzWEJFRkFWbFpXbFd2ZEE4Q3Z2LzZLYTlldVZYc3VlM3Q3Yk4rKy9SRkhXRkZBUUFEMjc5K1BtemR2QWlqOVBuWnhjWUdIaHdjV0xGaUF0bTNiMXVnOGE5YXNnYlYxeFIrOTVaY1hJSHJjYnR5NGdmNzkrOFBVMUZSdU16SXlxblRzbFN0WFlHeGMrdCtySkVsTWpoTVJFZEV6eGNqSXFFTmhZZUdmQUdCaVl0TEUwdExTOThxVkswT3JPeVl2TCs5WHJWWjd3OGJHWm5CWm03dTd1NmpUNmJMTDlzcys4eUFpSXFKbkE1UGpSRVRQR0NzcnErNnBxYW1ERXhNVC84L0t5c3JQd2NGaGVsSlMwdXN1TGk1YnJsNjlHbGgrYkZrSnNOemMzTTB1TGk0N3pwMDcxNnlxOC80VGpSbzEram83TzN1ZVJxTkp0N0N3YUtuUmFDcWIvYTJvVzdkdThJMGJOejRGWUdscGFka3lKeWRuSXdEWTJkbU51WHYzN3Q0clY2NzBCd0EzTnpkZFpiOWNObWpRNE9QOC9QeFlXMXZiNEp5Y25CZ0xDNHV1eGNYRmFXM2F0TWtBQUlWQ1lWNjJEUUNKaVlrTkhzZjlQczhxbXpVT1ZENXpIQUJHang0TmYzOS8xSzlmSDZ0V3JRSUFwS1dsNFpOUFBzR01HVE9xdk03VnExY3haODRjSkNjblk4U0lFUmc2VlAvekNBTURBM2g3ZThQWDF4Y21KaVpZc1dMRlA3Z3JlcHBGUkVTZ3VMZ1l3NGNQcjNKTVFVRUJGaTFhaE9IRGgyUEJnZ1ZQTHJncXZQbm1td0NBa0pBUWFEUWErWHY5OE9IRDJMVnJGNVJLSmZ6OS9hRldxMUZjWEl3SkV5WmczYnAxeU0zTmhWcXRocSt2TDZ5dHJSRWNIQ3cvQ0VKVVc1bzJiYXIzWU1ydDI3ZlJ1SEhqU3NmT256OWZYbExqMXExYnNMT3pleUl4RWhFUkVUMEtlWGw1MngwZEhXZFpXRmgwRlFUQlhCVEZnalp0Mmx3Q0FFRVFqTXQvbnFCV3ErT1ZTcVd6cTZ2clNRQXdNakp5dk5lbEtDNHV6a2hNVEd3SUFPVWY3Q2NpSXFKbkE1UGpSRVRQa0tlMUJGaHhjWEZLZ3dZTnZybHk1VXAvYzNQekRtcTErdkQ5WTZ5dHJmc1dGQlJjeU0zTmpUUTNOMi9YcEVtVHpWbFpXV3R1M3J3NVN4VEZ1NW1abWRXdUUyNXNiTnlpWHIxNkgxMitmTmxIRkVXekprMmFmR2RxYXZyeTZkT25XNmFtcG41a2FtcjZXcXRXclk1Y3ZYbzFVS1ZTL2Y3NDd2YjU5cURaNFZVcFM0d0RRR0ZoSVVKRFF5c2svYnAzN3k1dk4yblNCTU9HRFlPWGwxZWw1YkVCWU1tU0pYOHJGbnEydEd6WkVvbUoxYTZtZ0JVclZzREx5d3R0MnJTcGRseGlZaUtHRHg4dWwxM2Z0R2tUVnExYWhidDM3MkxBZ0FINDlOTlBBUURGeGNYNC92dnZzV3ZYTHR5K2ZSdDE2OVpGLy83OUVSd2NESVZDSVo5bjZkS2xXTFJvRWE1Y3VRSm5aMmZNbmowYnJWcTFRbVJrSkZKU1VoQWVIbzcwOUhUMDZ0VUxRNFlNUVZSVUZISnpjN0Y3OTI3WTJkbmgrKysvaDBxbFF2LysvZEcvZjM4QXBXdVV4OFhGSVNBZ0FDdFhycFJuanMrZE94ZFRwMDRGQU15Y09mT2Z2cXhFZjh2a3laT3hiOTgrSkNjbkl5RWhBUjRlSHBnOGVUSUFRS1BSNFByMTYyamJ0aTErL2ZWWDdOaXhBMFZGUmNqSnljR3Z2LzVheTVFVEVSRVIxVWp4clZ1M3ZyYXpzd3UrZXZYcWtNVEVSQWNBQ2dBbGJtNXVoZmNlc0xjQW9BSUFWMWZYeTlldVhYdFRyVmIvMmJwMTZ6L3ZuY05VRk1XaVdvcWZpSWlJSG9ISHR4Z2pFUkU5Y3BXVkFNdkt5dHBjM1RGNWVYbS9abWRuUjVkdmMzZDNGOXUyYlp0Vjl2VlA0OHJNekZ5a1ZDb2RiVzF0MzdLMnR1NlRtNXU3Ni80eGxwYVdieFFVRkp3QkFMVmFmZXJ5NWN1dm1abVp0Yld6c3h2dDZPZzR2MW16Wm52SzRpa3JxMTcrUzZsVTFrMVBUNS9rNk9qNHRaMmQzUkMxV24wZ0p5ZG5QWUJiQUZDL2Z2MTM4L1B6WTJ4dGJVZiswL3NwNCtycVdsWXV2c0thNmxTMVpzMmF3ZFhWdFVKN1dGaVl2QzBJQW54OGZLcE1qQk9WdVg3OU9uNysrV2VNSFR2Mm9ZNjdjZU1HdnZ6eVMzeisrZWZZdTNjdi9Qejg1TDd3OEhEczM3OGZDeGN1eEtGRGgvRGYvLzRYVVZGUjhocmlaU0lqSXhFUkVZSGZmdnNORFJvMHdKdzVjNkRWYXJGNDhXS0VoWVZoK3ZUcE1EWTJ4ci8rOVMrTUhqMGFHUmtaOFBUMFJISnlNZ0FnT1RsWmJ4M242c1RHeHNyYjVmK3RFRDFKcnE2dWlJNk94dno1OHpGNzltenMyclVMUFh2MkJBQ2NQbjBhTDczMEVreE5UYUZXcTdGeTVVcTBhdFVLSTBhTVFIcDZPb0MvMWpJbklpSWllbG9WRmhaZU5qSXljZ1lBWjJmblJjN096bCtWNjdacjFhclZFUURtWlEwV0ZoYi9ybHUzcmp6aHdOall1SUVvaW5mdlA2K3RyVzB3QUs0NVEwUkU5QXpnekhFaW9tZklVMXdDVEV4TlRSM1ZyRm16MkpLU2tyeUNnb0wvM1Q4Z05UWDEwNVl0V3g3VWFEUkhjM056b3dvS0N0S1NrNVA3QXNEdDI3ZS9xZW1Gc3JPenR6VnQyblN6bVptWjI5bXpaOTBBd01ySzZ0K1dscGJkejU0OTI5YlYxZlVQQ3dzTEg1VktkZUNmM3BTSmlZbTlKRWtBa1BaUHowVkVmOC84K2ZNeFlzUUkxSzFiVjA3QTFZU1JrUkVFUVVCR1JnYmF0Mjh2UDdDUm01dUxuVHQzWXVYS2xYanBwWmNBQUczYnRzWG8wYU94ZVBGaWZQREJCL0k1UHZyb0k5U3JWN3JDdzl0dnY0MnhZOGZDd01BQXJWcTFRa2hJQ0JZc1dJQVpNMmFnYTlldThQVDBoS1dsSlRadjNvejQrSGg0ZVhuaCtQSGpjcmxxblU2SFM1Y3VvYWlvQ01PR0RVTkdSZ2FHRGgwcXI5bDg5KzVkOU8zYlY3NzJyRm16NE9ibTlzOWVQS0lxYURRYUZCWVc2cTBadm4vL2ZpeGF0QWh6NTg1Rnk1WXRzWExsU293ZlB4NzUrZmw0KysyM2NlalFJYmk3dXlNN094dmp4NCtIcjY4dlB2bmtFMnpac2dYQndjR0lpSWhBa3laTmNQZnVYUmdhOHRkTUlpSWlldm80T3p1dnNiQ3c4TXJMeTl2ZHFGR2plUllXRnQzT256L3ZYVzdJN1Z1M2JzMXYyTERoalBUMDlDOUVVZFRrNStldnQ3VzFmYjlzZ0ltSlNidmk0dUw3UHlOUU5tN2NlRmwyZHZiS0ozTW5SRVJFOUUvd1V3c2lvbWZMVTFzQ1RLMVdueW9xS3JxbzArbHlBVWlWRENsSVMwdjcyTkhSY1ZGdWJtN1V2VFlUQUlVUGN4MWJXOXNCWm1abVh0ZXVYZnMzZ0R3Ykc1dkJUazVPWDEyNmRPay9BUEpTVWxJK2FOcTA2ZGJrNU9SQmFyVjZ6eis1SjFFVU93aUNBRUVRL256d2FIclcvUEhISDJqZnZyMWVjb2llTGdjT0hFQjZlanJlZnZ2dGh6N1czdDRlYytiTXdhSkZpN0IrL1hwTW5Ub1ZibTV1dUhuekppUkpRdE9tVGZYR096czdJenM3RzZJb3ltMTE2OWFWdHkwdExTRkpFa3BLU3JCMDZWSXNXYklFcWFtcE9ITGtDSll1WFFxZ2RIbUJybDI3WXRDZ1FYQnlja0xEaGczaDZPZ0luVTZIZ0lBQXRHalJBb2FHaHZqODg4OHhhdFFvUkVWRnljc1ArUHI2WXZ2MjdYL25aU0o2YUFFQkFTZ3NMSlRML1cvZHVoVWJOMjdFL1BuejVXb0hkbloyK1BiYmJ6RjU4bVQwNk5FREdvMEduVHAxd3J2dnZvczMzbmhEZnBBa01EQVFkZXJVZ1ZLcGhLK3ZMMFJSUkdCZ1lLM2RHeEVSRVZGVnNyT3pWMmRuWjYvUjZYUXBEZzRPYzVPVGsvc0F5QWRRWDVLa0VnQzRjK2ZPRHc0T0R0TXRMQ3pjaW9xS2tnc0tDcTZucGFWOVptTmpNeGdBNnRXck4wS2owUnd0TzZjZ0NFYkd4c2JPT3AzdWR1M2NGUkVSRVQwc0pzZUppSjR4aFlXRmwyMXRiWWNDcFNYQUFPRDY5ZXRsOVlidFdyVnFGWGZod29YWEFLaUIwaEpnSmlZbXI1UWRYMTBKc096czdGV29QTEg5UU5iVzF2Mk1qSXdjbEVwbFkxdGIyOERzN093dDk0KzVlL2Z1RVdOajQ1Zkw5bHUxYW5Ycyt2WHJRV3ExT3RITnphMjRrcWV2b1ZRcW5VK2NPS0VBWU5LNGNlUHZ6YzNOUFM5ZXZOaERxOVgrV2I5Ky9mRjJkbmJ2Snljbjl5Z29LRGdGQUNxVmF0K05HemMrYk5La3lmZm56cDF6K1R2M1VrWVFoTUVBSUVuU1QvL2tQTSt5VWFORzRidnZ2cXZSMk16TVRGeStmQm12di83NkE4Zis5Tk5QR0Rod1lJWDJyVnUzNHMwMzMzem9PUCtPRHovOEVFZVBIcTJ3TnZxTHBtM2J0bzFhdEdoeDg2ZWZmaXFwN1ZqdXQyUEhEbVJrWktCYnQyNEFJQ2V1L2Z6ODhOLy8vaGZlM3Q3VkhRNC9Qeis4OGNZYmlJaUl3S1JKa3hBYkd3czdPenNBUUVwS0NscTNiaTJQdlhIakJ1enQ3YUZRUEhqVm9UVnIxaUFvS0FpUmtaRm8zTGd4TGx5NGdORFFVRmhaV1VHaFVLQmp4NDc0OHNzdjhkVlhwUlVhRFEwTnNXUEhEZ0NsYTQ0M2F0UUlXcTBXQmdZR2NoTHg3dDI3OHJham82TjhMTkhqc0h2M2JyMzlnSUFBOU9uVEIwcWxVcS9kek13TUVSRVJFQVFCTTJmT0JBQjRlSGpBeXNwS2IxeFo2ZlZEaHc0OXhxaUppSWlJL3BueUZlYXVYcjM2dHJXMWRmK1hYMzc1VHdBbGQrN2NXVmZXZC9QbXpjK2JOR255ZzFxdC9oMUFQUUFhUVJDVTl2YjJIMXRaV2ZWSVMwdVQxM3dxS0NnNDcrcnFlakVySzJ2SkU3MFpJaUlpK3R1WUhDY2llb1k4aVJKZ3BxYW1UZ1VGQmFrUEU1ZXhzWEVMWjJmbjc2OWN1Zkttb2FHaGpiT3o4OHJzN094NEFEZnZEVEVIWUdCcGFkbFpwOU5sQUlDNXVma3JTcVd5c1ZxdHZuUnZUTW5aczJlYjNIL3VkdTNhbGEzM1haaVhsN2RObzlFYzFXcTFWODNNekJybTVlWDljdXZXcmFVQUxDMHRMVisvZS9mdUlRQU5URTFOWHp0Mzd0eS9IdVllN3VmdTd0NGZRRThBNlVWRlJVL2xkRTVSRkhIbXpCbnMzYnNYSDMvOGNZVXl0dGV2WDhlU0pVdHc3Tmd4RkJZVzRwVlhYc0dNR1RQZzZPaW9OeTQ4UEJ3WExseVE5OWV2WDQvUFB2c01LU2twU0VwS3dwQWhRL1Q2cXBLWm1Za3BVNlpnMDZaTkZhNEJBTXVYTDBkY1hCd0E0T3JWcS9qcHA0clBIRnk5ZWhWYnRwUStWMUgycDRlSHg0TmVDZ0JBY0hBd1B2endRd0NsQ2NqeURoejR4MVgybjF1R2hvYlRMMSsrM00vRHd5TktGTVZ0ZGVyVTJiOS8vMzVkYmNjRkFBc1dMTkRiVDB4TXhQRGh3eEVURS9QQTllcHYzcnlKek14TXRHN2RHazVPVHRCcXRaQWtDZlhxMVVPM2J0MFFIaDZPc0xBd05HM2FGQmN1WE1EeTVjc3hkT2pRR3NXbFVxblF1blZyaElhR29sKy9mdmpoaHg4UUdob0toVUlCVVJTaFVwWCsyTkpxdFpVZW41R1JJU2ZwczdLeTVIOFhRR25aOTVFalI5WW9EcUpIUmFGUVZFaU1sN20vdXNiOWlYRWlJaUtpWjhINTgrZTk3bS9MemMyTk9ubnlwRkZsNHpVYXplbGJ0Mjc5YUcxdDNjbkJ3V0YyWGw3ZVZrTkRRL3YwOVBUSmhZV0ZWOHJHWGJ4NHNmb25kb21JaU9pcHcrUTRFZEV6NUFtVUFETnAyclRwdnF5c3JKV1ptWmx6YXhLVG1abFp3NlpObS82V21aa1pYdllVZHQyNmRZZmIyZGtOdUgzNzloSUFxRisvL3RCR2pSb3QxZWwwZDFKU1V0NEhBQnNibThINStma05sNTBkQUFBZ0FFbEVRVlE3OEJCbDFVdEtTbTQ3T0RqTXZuMzc5bUl6TTdQL1dGbFpkYmx5NWNvZ0V4TVRoeVpObW14TlRFeDBCWERMMHRMU3AwNmRPdjN5OHZLMjF2VGM1WGw2ZXY1YkZNVjFBQ0FJd3FoejU4NnBIblJNYmVqVnF4Y0VRVUJXVnBhOHJuRjVCdzRjZ0tlbko2WlBudzZkVG9kWnMyWmgrdlRwV0wxNnRkNjREei84RUZxdEZoczJiTUQxNjljQmxDYk1nZElrYzFsQ3ZIdjM3dFhHMDdadFd3UUVCT0R5NWN1VkpzZEhqeDZOMGFOSEF3QTZkdXdvSjcvTDgvSHhxZEIrOU9oUnZYMlZTZ1ZmWDk4SzdlVVRPQ3FWQ2drSkNRQnFubHgva1FtQ1lDOUowbWhCRUVibjVlVmx1N3U3YnhjRVlWdGVYdDZleTVjdlAvSmxHTW9yLy9kVGZpWjQyZDlmZFRJek16RjY5R2hzMjdaTmI4YTNRcUZBU1VrSndzTENrSmFXQmtkSFIzeisrZWZ5OTBoWVdCaVdMRm1Da0pBUTVPYm1vbEdqUmhnK2ZIaU5xeFkwYk5nUVlXRmhXTFJvRVJZc1dBQVRFeE1rSlNXaGRldldtRE5uRG5KemM3Rmd3UUpNbno0ZCtmbjVDQWdJMER2KzlPblRjdWxxSWlJaUlpSjYvTFJhN1lVSGovckxyVnUzRmdLbENmUnlTOE1SRVJIUmM0REpjU0tpWjhnVEtBRldlUFhxMWM1Tm1qVFpZMlJrWkh2anhvMkpENHBKbzlGa1oyUmtoR2RsWmNtMXQ1T1Rrd2NBa0VzMDM3cDFhOW10VzdlK0JWQzJtSyt4cmEzdGlOVFUxUExUSXczYXRHbHo0Lzd6S3hRS2VYcW9nNFBELzJWbVpuNE9BRmxaV2FzZEhCeG1LcFhLbHdzTEM4L241dVp1YTlDZ3dVY1pHUmxoYVdscDQ1eWRuVmMrYkhMYzNkMjl1U1JKMDBWUmZBZUFJRW5TMkJNblR2enlNT2Q0a2lJaUlsQmNYSXpodzRkWDJqOTQ4R0M5aE9IZ3dZTVJFaElDVVJUMTJtMXNiSEQ2OUdrY09IQUFhOWV1eGFCQmcrUStqVVlqNytmbDVXSFFvRUhvMzc4L0FnTURxeXhwWFZuU3UzdjM3Z2dMQzVQM2k0cUs5SzVUbmZ2TG5wZkYvakRsMEpPU2tqQnExS2dLN2I2K3ZnQ0F6WnMzbzBHREJqVSszL05NRUFSYkFDTWtTUnBoWldXVjcrYm10bE1RaEcyQ0lPeE9TRWpRUE9ycjFTUUpYcVpObXpaNjQrM3Q3UkVWOWRmblZIbDVlVEF6TTRPSmlRa2FOV3FFeU1qSVNzOWpZbUtDVHovOUZKOSsrbW1OcmxPK1RhVlNJVHc4SEFrSkNmRHg4Y0gyN2R1Ums1T0RRNGNPNGNNUFA0U3BxU2tXTDE0TU16TXp6SjgvSDVNblQ1WkxyUmNYRjBPcFZHTDM3dDF5ZFlQeTVkUUJvS1RrcWF0dVQwUkVSRVJFUkVSRTlOeGdjcHlJNkJueHBFcUFhVFNhOVBQbnozY3pOemQzcldGb2hlVVQ0L2ZJMlIyTlJuUDYzcVpZcnQrcXFLam9YRTVPenEvbGowbE1UR3gwLzhuTGxWVTN2SFBuem9yczdPeXloTGMyS1NtcGgxYXJ2UVFBcWFtcG53RW9BSUM3ZCs4ZVBIZnVYS2ZLZ25WMWRWVXFGQXB6UVJETWxVcGxRMUVVL3lWSlVtdUZRdEZMa3FSMjkyYVdwZ3VDRUhMaXhJbWZhL2dhMUlxV0xWc2lNVEd4eXY3NzEwN096czZHalkxTmhmYWNuQnpNbURFRGMrZk9oWldWRlRadTNDajMrZmo0eVB2ZHUzZlg2enR5NUFnS0NncHc0OFlOL090ZkZhdllGeGNYWTgrZVBlaldyVnVGY3IzR3hzWjY1eXAvdmNlaFJZc1dGVXFyZTNoNElDNHU3b1ZmYy93QnJBUkJDQUlRSkVtU3h0M2RQVWFTcEcxS3BmS1hQLzc0STcrMmd5dHorL1p0bUp1YlkrdldyZWpjdWZOanZaYUZoUVc2ZGV1R3FWT253c1RFQkFCZ2EydUxaczJhb1hYcjFuQnpjNU5ucUwvMjJtdllzbVVMYkd4c01IejRjS1NucCtPdHQ5NkNUcWVUSDh5d3RMVFVlNkNFWmRXSmlJaUlpSWlJaUlnZUh5YkhpWWllRVUrNEJOaE50VnA5ODhIREhpd3BLZW5WU3Bwdkp5VWxkU25mY1BMa3lUcVZIWC9xMUttNjl6WjE1V2ZIQTRCV3F6MVhiamZ2dmtOdjNYOHVkM2QzcWZ5K0tKYm02d1ZCZ0NSSkFIQUp3QnFkVHJmb3pKa3o2c3JpZVZicGRQL1AzdDNIVlZuZmZ4eC9YK2ZBQVE0Y3dDT0l5bzEzZU1POEFRNWFWalp2TXN2S0xMdHZWc3RXNjg3V1ZyTmxXMldyYlZsdTNkL1k3ZnJWV25hM3pMS2I1WFJhYlV0QUxUSUdxQWdLQ2lJSWg1dkRPZWY2L1NHY0FTS0NvcWk5bm8rSEQ2L3JlL3U1Nk5wQVB1ZjcvWHIxMm11djZZSUxMdGluN3UyMzMxWjFkYlVlZmZSUlNkTGl4WXNEWjQ3WDF0WUd6aHl2cW1yN0paWTJiTmlnQlFzVzZQMzMzOThueWJ4NjlXbzk5TkJET3UyMDAvYnAxOW1WNHgxdGlkNWUzWFhYWGFlZi92U243YmJmdG0yYnJGWnJ0NndRYi9zdWZVL1lKVjFnR01ZRmpZMk5jcmxjeXlTOTNkTkJTZEtqano2cXp6NzdUT1BHamRNdmYzbkFEUzhPMmY0UzhDNlhhNSt5dUxnNFNkSmYvdktYUUpscG1vRUVlc3Z6eGlVcE9qcDZ2eXZldStKNytvNENBQUFBQUFBQUhTSTVEZ0E0V3V6dlhPUERldDV4RzBiVG4rUE83My8vZTFrc2xuWlhwTTZjT1ZPVEowK1cxV29OMUxkMzV2anExYXYzNlh2aWlTY3FMQ3hNZi8vNzMzWEdHV2UwcXZ2Z2d3OTB6am5uN0xOcVhPcjh5dkgydHR5dXJxN1dwRW1URHJnZGQvUEszR2JMbGkzVDl1M2J0V0RCZ2c3N29kTk13ekRNcGcrVzlLajc3NzlmOTk5L2YwK0gwV25OaVhGMHljYUJBd2VXZmZYVlZ6MGRCd0FBQUhwQWV4Lys5UGw4dTlldlgrOXNXNTZjbkx5OHBxWm1SV2xwNlVPUytnNGVQUGlweU1qSWFYNi92NzZzck95WmtwS1MzMGpxOEI4eWh6Q2Z4ZUZ3bkJ3ZEhYMUJVVkhSUEVtTkxkdUdoSVFNalkrUC83M0Q0Wmhpc1ZqczFkWFZueGNYRjEvYmNvYy9BQUJ3ZUpFY0J3QWNENEswOTJ6MVVrazJTWjcyR21WbFpSa1pHUm5CUHA4djNPLzNSMWdzbG41V3EzV28zKzhmWlJqR21aTFNKZDBmRkJSMG84dmx1amtySzZ1cksrNlBTbi82MDUrVW5aMnQ1NTkvdnQxRTlZc3Z2cWh4NDhacHdJQUJHamh3b0NRRlZvdTNYRGt1U1MrOTlKSmVmUEhGVnYwdnZQQkN2Zjc2NjYyUzQyVmxaVnF6Wm8zZWV1dC94NzYzUEZmWmJyZnIxRk5QVmI5Ky9WUlFVS0FoUTRhb3FLaElNVEV4Z1hZMzNuaWpKazJhZE5EUDNid2l0M21GK1dXWFhhWVpNMlpvMjdadGlvK1BQK2h4cGIzdjBpRU5jQlJ4dVZ6UFNHcC91WDFydFlaaGZPajMrOSsyMiswZmZQNzU1OVZOL1Y4K3JBSGlvQnhQNzJpenJLeXNuZzRCQUFBQVBhVHR6N2VKaVlsUHR0Y3VKQ1JrYUVSRXhLbjUrZm1YUzlMdzRjUGZhMnhzM0xwdTNickVrSkNRM3NuSnljdDhQdCsyblR0M1BuMDQ1aHM5ZXZRMlNXWndjSEMvb3FLaU85VW1PUjRWRlRXenVycjZINXMyYmJwV2tpMDVPZm1sQVFNR3ZKcWJtM3Z5QWI0RUFBQ2dtNUFjQndBY0ZVSkRRd2YxN3QzNzJtM2J0dDB2cWJZcmZXMDJXL0t3WWNNKy91YWJiNGFucEtUOHU2eXM3UEh5OHZMbjIydWJtWm5aS0tteTZVK3hwT1psaVBNek1qS0dtS2I1YTBsWFNubzdQVDM5WjluWjJZOGYvRlAxdkNlZWVFSnIxcXpSNHNXTDVYVHU4d0YzU2RMVXFWUDEybXV2eWVWeWFkeTR2VWZiTjY4V2I3bHlmSC9PT3Vzc1Bmcm9vOHJOemRYdzRjTWxTVysrK2FaT091a2tKU1ltQnRvdFdiSkVwbWxxNmRLbCt2ampqelYvL253bEpDUm93b1FKV3JKa2lYSnpjN1Y0OFdKZGZ2bmxIVzZuZnJBaUl5TjF5U1dYYU11V0xZZWNIUDhlMlNQcGZVbHZHNGJ4Y1dabVpwZit0OW5kbm5ubUdWMS8vZldCKzMvKzg1K0tqSXhVV2xwYXA4ZndlcjE2K2VXWGRmWFZWMnZ6NXMxS1RrN2VwODNHalJ0bHM5azBaTWlRUUpuUDU5T0hIMzZvR1RObUhOcERBQUFBQURoVUlVNm44N0s4dkx3ejJsYkV4Y1hOcmFpb2VFM1M3cENRa0tIaDRlRW5iTnk0OFNKSnV4c2FHblp2Mzc3OTNyaTR1TnNQbEJ3L21Qa2txYUNnNEd6VE5HMHBLU2xmdGpmUXpwMDcveVRKMTN4ZlVsTHl4K0hEaDM4aXlkcXlIQUFBSEQ0a3h3RUFoOHh1dDQ4Yk5tellQenJUZHQyNmRSSHRsZGZYMTFmMzd0MzdHc013Z29xTGkrZDFaWDZyMVZwckdJWlZVdjNHalJ1bkRSdzQ4SS9sNWVWdmF0OXp5RHVVbVpsWklPbnFzV1BIdnVuMys1Y1lodkZZUmtiR3Bzek16QSs2TXM3UjR0bG5uOVdxVmF2MDNIUFA3VGN4THUxZFdmM2trMC9xbFZkZTBYUFBQYWM1YytiSTQ5bTcrTDd0eW5GSit5VExvNktpZE9xcHArckREei9VOE9IRFZWZFhwN2ZlZWtzUFAveHdvSTNmNzlkNzc3Mm5KVXVXNk9TVFQxWjVlWG5nYk9pVzU0LzdmRDZ0V0xGQ1R6NzVwSDc1eTE4cUpTV2xXNzRXelc2ODhjWnVIZTg0dFV2U2V4YUw1ZTNLeXNyUDh2UHpqK1RSQmgxNjlkVlhBOGx4djkrdlJZc1c2ZWMvLzNtWHgzbjY2YWQxeVNXWDZJRUhIbEJDUW9KKy9ldGZLeVFrSkZELy9QUFA2K1NUVDI2VkhHOW9hTkM5OTk2N1QzTDg3My8vdXhZdFd0U3FyTGEyVnRIUjBaTFVhcWVDN2R1M2kyM0JBUUFBZ0VQamREclBhMnhzM0Y1Ylc5djJoMnRIcjE2OXJ0cTRjZVBKa2hRVUZCVFdWTzV2YnVEeGVNckN3c0pHSFk3NUpLbTJ0allyTEN4c2ZBZkR0VXFBMjJ5MnVNYkd4cDF0eXdFQXdPRkRjaHdBY01ocWEydS8ybC9TdTRWb2w4dTF1L25HNVhLWmpZMk4yOVhpbkMvVE5CdDc5ZXAxZWE5ZXZTNXYwYzhJRGc3dTM3U2xtVFUxTlhWWE8yTWJWcXZWa1pxYVd0bGNrSnFhV3JoKy9mcm9nM21ldFd2WGZwaVJrVEhiTk0xM1RkTmNQSExreU9FNU9UazFCelBXNGRSeWRmVkpKNTBVdUc0K2kzdng0c1dTcE5OUFA3MVZ2eSsvL0ZLN2QrL1c5ZGRmcjdmZmZsc1dpMFZEaHc1VmJtNnVsaTFicG5uejVtbnc0TUd5Mld5ZFdqa3VTWGZlZVdjZ0dmakdHMjlvOE9EQmNybGNnWHFMeFNKcDc5bm5Bd2NPMU55NWN3TjFFeVpNMk9mODhmWHIxMnZBZ0FHdHl2eCt2eXdXaXlvcUtoUVVkT0FmWWRxZVg5NVNTVW1KckZacklLN3ZPOU0wZDBoNlI5TGJVVkZScTFhdVhPbnQ2WmdPNUtPUFB0THUzYnYxOE1NUHQvb2dSbU5qb3o3KytPUDk5Z3NLQ2dyOGQzLzIyV2UxY09GQzdkeTVNN0RMZ2QvdlYzWjJkcWVUN2xPblR0WFVxVk0xY2VKRXJWcTFTdExlZCsrOTk5NlR0UGY5YnI3dTZKMEVBQUFBMERsT3AzTk9lWG41eTIzTFkyTmpmK3gydTlkNlBKNGNTWEs3M2Q5NlBKN0N1TGk0QjdaczJmSXp1OTF1NzkrLy81MkdZWVJvNysvRk8vWHZuczdPZHhDQzQrTGlmcjVyMTY1bkQ3SS9BQUE0Q0NUSEFRRGR3UkVmSDMvUHRtM2JidTlLcDYrLy9ucTRwQU1sblNOY0xsZDEwN1ZodFZxajJqbExOend0TGEzc1lKUGg3Y25NelB5YnkrWDZXTklaSVNFaE15VzkxbDFqZDVmbUpQakIxTWZGeGVuZGQvY2VxYjV3NFVKdDNyeFpTNWN1MWRLbFM3Vnc0VUlWRlJYSjUvUEpack5wMnJScE1rMVRYcTlYWHE5WE45MTBrNUtUazFzbHVOdlRNbUV2N1UzS3R6eDN2RmxEUThNKzViMTc5OWJUVDdmZTVlNk1NODVRZlgyOUdob2E5aG03cmNzdXUweTMzNzczZFh6ampUY0M1WGZkZFpjKytlUVRHWWFoR1RObXlEQ091Mk9adTh6cjlkNC9mUGp3bTk1ODg4MmpkcVhDOU9uVEpVbjE5ZldhUG4yNjVzeVpvM2ZmZlZjeE1URjYvdm5uQXpzalBQYllZNEVWNEJNbVRHaDNMTk0wWlpwbVlFeHBiNkw5K3V1djErelpzN1Zod3daVlYxZnIwa3N2bFNSNVBCN05uejlmMDZaTjYxTE16ZTkweS9lN3RyWkhkNlZIRHpvY1IwVUFBQUI4SDRXRmhTVTRISTVKK2ZuNVY3V3BNdnIwNlhQenRtM2JXdTVFNTkyOGVmT01oSVNFWjlQVDAzZDZQSjVORlJVVnIwWkVSRXhRSnhQalhaeXZTNUtTa3A0eVRkTzNmZnYyM3gzc0dBQUFvT3RJamdNQXVrTjRYRnpjYlYxSmpoY1VGRndrcVc3MDZOSEZIYlh6Ky8zdXByWWRxVFVNdzZhbU03cWlvNlBQYTJob1dGdFhWOWZoMkFkaW11WnJobUdjWVJqR1JUb0trK1BkWmNhTUdSbzZkS2lDZ29KMDlkVlg2K3FycjI2M25kKy9keWU2NWxXM1gzN1o3aEZxSFZxeVpNbEJ4L25HRzIrb29hRkJRVUZCaW8yTjdiQnRjMkpja2k2NTVKTEE5UU1QUEtENzc3OWZwbW15YXJ6SmhnMGJpamRzMk5EVFlYUm8rZkxsMnJoeG82Njk5bHA5K09HSFdyeDRzYTY1NWhyNS9YN2RkTk5OV3JCZ2dmN3YvLzVQdGJXMWV1aWhoeVJKYTlhc2FYZXNYYnQyNmFLTEx0S0tGU3ZhcmYvb280ODBaODRjM1hERERaS2t1WFBucW5mdjNvSDZCUXNXNklJTEx0Q29VUjN2eE5qOHJrK1lNQ0Z3emNyeDd4L1RORmNhaGpHcHArUEEvNWltK1orZWpnRUFBQnk4Nk9qb3EvYnMyZk9wcE5LVzVaR1JrV2RJc2xWV1ZyN2ZzdHp0ZG4rZG01c2IyUFk4SmlibTJ2cjYrdHltMnlDWHk5WFlYRmRkWGYxWlhsN2UxRU9acjdQaTQrTVhPUnlPSCtiazVKd3E2YWc1eWdvQWdPOERrdU1BZ0c3VGNsdnpkclJhb2x0VlZmV1dKSDM5OWRjSmh6clArdlhyNDN3K1g0V2tXRWxWU1VsSkx4UVVGSndtNlpDUzR4YUw1WXVtVmFZakRtV2NvMTFuei9YdTZXUnlSK2VtZDRWaEdLd1lQd1o5L1BISDhucTkrdG5QZnFZRkN4YW9WNjllOHZ2OVdybHlwUzY3N0RMMTd0MWJyN3p5eWdIZlU0ZkRvWnFhR3BtbXVjOTdVRnRicStYTGwrdjg4ODhQbEczYXRLblYyZU1ublhTUzVzNmRxNnV2dmxwWFhubWxObXpZb0R2dXVFTnV0MXZUcDA5WFRFeE05ejQ0am1uWjJkbVRlem9HQUFDQTQ0blQ2Znh4Y1hIeG5XM0xZMk5qNTVhVmxUMnBGdWVMdHljNk92cWlGZ2x0YnpzNzAzWHJmTzJKajQvL1hWUlUxRms1T1RtVEpPM3NhbjhBQUhCb1NJNERBTHJOQWJZMWowcFBUOTl4aUZNRStmMyt1aGJ6V05MVDB6MlNHandlVDVIZGJrKzAyKzNuMWRiV1pycmQ3bldIT0pmcTYrdDNORzNSSEgrb1l3RTRlRzYzVy8vKzk3OFZGQlNrczg0NlM2dFhyMVpRVUpEKy9PYy9Lekl5VW84OTlwaldyRm1qaXkrK1dPUEdqZE81NTU2cmlSTW5CclpXcjZ1clUxaFltQ1FwTEN4TTRlSGhxcWlvYUxVaVhOcTcyanMrUGw1ZmZQR0ZicjMxVmhVWEY4c3dEUFh2M3ord0pmcTBhZE0wYk5ndzNYcnJyYXFxcXRMY3VYTzFmUGx5VFp3NFVjdVhMNWUwZDRYNHpKa3pKZTNkQ3I3NW1tM1ZBUUFBZ0lNWEVSSHhRNnZWNnF5cXFscmFzandrSkNUWjRYRDhzS0NnNEVkdCt6Z2NqcE9ycTZ1L2xXVEV4OGZmSGhZV05qSS9QLyt5d3pYZmdmVHYzLy9lcUtpb21kOSsrKzBrU1lmNk94SUFBSEFRU0k0REFJNlVxdXpzN05EbW05R2pSd2UySkFzS0N1cnQ5WHAzdGJpUDhYcTk1YzMzZnIrL0tpY25aN2draDgvbmE3bHFQTnp2OTdzbHllUHgvRGM4UFB5a3ZuMzd6cy9QenorM093TE95Y21wY2JsY2toVFJIZU1kalNvcUtoUWRIUjFZYmV2MysxVlVWS1FCQXdiSTUvUEphclVlc1ZncUt5c1ZIZDF0eDhhM1VsOWZyOURRMEFNM3hGSHBoUmRlMEdtbm5hYVhYMzVaWjU1NXBtNjQ0UWIxNnRWTDgrZlBWMnBxcWlUcGxGTk8wWFhYWGFlUFAvNDQ4TjQyYjYyZWtaR2hUejc1UkhhN1haSTBlL1pzYmQyNmRaL2tlSGg0dU9iUG42Lzc3cnRQdWJtNVdybHlwVTQ3N2JSOTRoazRjS0JlZWVVVlZWZFh0eHZ2cFpkZUd0aVdmY0tFQ1hydnZmY2tTVTgvL1hRM2ZEVUFBQUNBN3llbjAzbjE3dDI3WDVma2FWa2VHeHQ3YzBWRnhXdVM5dG5OTGlvcWF1YVFJVU0rbHFTYW1wcVYvLzN2ZnlkSzJ0VzJYWGZONTNLNXpCYlhkYzNYelN2VSsvYnRlMDlUWGF0dDJyT3lzc0lrMVhjbUxnQUFBQUJBeit2YjhoK0FIWW1MaTdzekxDenNoQlpGanZUMDlKYi9BQXpkMzFqaDRlR3BJMGFNV050OEh4WVdsalJxMUtoQ1NZcU5qYjBsTFMzTm5aU1V0TGlwMnRiRloyaVh5K1V5Ty90czNUSFB3ZHExYTVlNWNPRkNzNkdob1V2OWZ2clRuNW9mZnZoaDRMNm1wc1ljTjI2Y2FacW1lZnZ0dDV1TEZ5ODJmVDVmaDJPVWxaV1pMNzMwa3VuMys3c2VlQXN1bDh2MGVyMkIrOUxTVW5QNjlPbW0yKzBPbEczZXZObTgrdXFyOStsYldscHFGaGNYbTZacG1qLzg0UTlOMHpUTi9QeDhzNnlzekhTNzNlYUpKNTdZNWEvTi9tSThFdS9Ec2VSUTM5MEQ4WHE5NW5ubm5XZFdWMWVicDV4eWltbWFwdW4zKzgzeDQ4ZWJreWRQM3VmUDJMRmoyLzN2MXZJOXV1KysrOHhYWG5sbHYzTXVXYkxFbkR0M3JqbDE2bFN6c0xEUU5FM1RkTHZkSFQ1bjgzdlhWblBNUndydktBQUFBTDVuSWxKVFV5dHROdHZJNDNRK0FBRFF6Vmc1RGdBNG9weE81NlVORFEwNWRYVjdQMERkcDArZjJUVTFOYXM3NnBPVWxQUllXVm5ad3phYmJWUmRYZDIza2tJa05ZU0ZoWjNrOFhnS0pjbm44N2t0Rmt2bzFxMWI3NVNrQVFNR1BGMVlXSGpOWVg2Y280YkQ0VkJ1YnE1KzlyT2ZhZHEwYVZxMGFGRzc3ZXJxNnBTWm1TbEp5c25KVVZsWm1jNDQ0NHhBZlZoWW1IdytuMHpUMVAzMzM2L2YvdmEzeXM3T1ZrWkd4bjdudHR2dCt0dmYvcWFVbEJTZGVPS0pyZXAyN05paDJiTm5TOXE3TmJiVmFtMjFndnZUVHovZDc3anZ2LysrVWxOVEE2dDlKV25seXBVYU0yYk1QbTFYcjE2dFR6LzlWTTgrKzZ3a3lUUk5QZkRBQTdycHBwdms5WHFWbEpRa202MWJQaStCSTh4cXRlcTU1NTVUUk1UL05uQm9QaXQ4eFlvVis3UWZOMjdjQWNjY08zYXMzbjMzWFYxeHhSV1NwQysrK0VMaDRlR0JWZWd6Wjg3VU04ODhvOVRVVkNVbEpYVTZWci9mcngwN2Rtak9uRG1Cc3ZyNmVrMmZQajF3ZitPTk4yckdqQm1kSGhQSGxEN3ErTXpJQ0VrMVJ5aVdvMFpvYU9pQSt2cjZ3ZzZheEVncWI2YzhUbXcxQ2dBQURxem1BRWU4SGV2ekFRQ0Fia1p5SEFEUUhkeVN6SWlJaUVrMU5UVXI5OVBHY0RnY0UwSkRRMU1xS3l2L0k4bmlkRHAvM0xkdjMvdno4L1BQYU5IT0o4bVU1SlJVSWNucWNEak8yTHAxNjIvNzlPbHptdHZ0L256dzRNR3ZSVVZGbmVQeitkeGJ0bXk1TWlRa1pIaDhmUHdETlRVMS8rbmR1L2VNWGJ0MnZXeXoyVHFmMFRvT0JBY0hhK0hDaFhyd3dRZDE5dGxuNi96enoyKzNYY3NrOTVOUFBxbTVjK2NxTnpkWFZxdFZ3NFlOazl2dFZuQndzRmF0V3FYZHUzY3JQajVlUzVjdWxjVmlVWHA2dXFxcnF6VnAwaVJGUlVYdE0vYWRkOTY1VDlucnI3OGVTSURQbmoxYk45OThzOGFQSDkrcXpVa25uYVF2di93eWNPLzMrelYxNnRSQUxGT21USkcwTnhHNmZQbHliZDI2VlcrOTlWYWcvV3V2dmFaWnMyWnA1Y3FWS2lrcGtTUjkrKzIzR2pSb2tESXlNclJvMGFKMkUrbzRkc1RFeEhTNVQzVjF0Ylp2MzY1dDI3Wkprdjd3aHorb3BLUkVXN1pzMGF1dnZxcmYvZTUzK3VhYmJ6UnExQ2g5OU5GSEdqeDRzRkpUVTlYWTJLaEZpeGJKNFhEb3UrKyswMjIzM2FicDA2Y3JQajVla3VUeDdOMVIwZS8zeStQeHFMaTRXTys5OTU0OEhvL216Sm1qb1VPSEJzNGVsL1p1cTk3eUhzZW5zTEN3a3dZT0hQalV4bzBiMC9mWHh1VnlWVGR2cDNtdzdIWjdSa3hNekZWYnQyNjlwVzFkUWtMQ0k4WEZ4YmNleXZnSEt6RXg4WW1kTzNjKzN0RFFrQ3RKWVdGaEoxb3NsbHEzMi8xMVNrcEtRWFoyOXY3KzNkbHJ6Smd4dVJzMmJFalMzcDhsQXRMVDB3dHpjM01uUkVkSHo5aStmZnM5aC9zWkFBQUFBQURBOXdQSmNRQkFkNmpldVhQblk4T0dEZnRNa21WL2pYdytYMzFKU2NsdkpXbmt5SkVGUHArdktpOHZiM3BkWGQzYUZzMGFkKzNhOVZwYVdscWgzKzl2TUF3anVMcTYrbE5KM3Fpb3FKbUZoWVYzbHBlWFB5c3BXRkpqYUdqb2dLRkRoNjdhdm4zN3ZPcnE2cStHRFJ1MnZMYTJOamMwTlBSN3RjVlpSa2FHTWpNejllQ0REM2FxL1QvKzhROUowc1NKRTNYbGxWZnFCei80Z1Q3NTVCTTVIQTZacHFrUFAveFFpWW1KNnRldm4wYVBIcTJCQXdlMjZ0L2VpdDJPYk4yNlZkdTJiZFBZc1dNUDJOWTBUVlZWVlFVUzVqNmZUeE1tVEZCV1ZwYnNkbnVyUlBya3laTVZGQlNrQ3krOFVKSjAwMDAzcWJhMlZyLzV6VzhrN1YwUi9PR0hIOHBtcyttY2M4NlIyKzFXWTJPamJydnR0djErZ0FESGp1WVBUclJud1lJRnlzek0xS0JCZzNUZWVlZHA0TUNCT3YzMDB6Vmd3QURGeGNYcHFxdXUwcTkrOVN2Tm56OWYvL25QZnpSejVreDk5OTEzdXZ2dXV4VWJHNnRYWG5sRndjSEIrdUNERDdSczJUSnQzcnhaZHJ0ZEo1OThza3pUbEdFWU91R0VFM1QzM1hkcjJyUnB1dlhXV3hVV0ZxYjc3cnRQNTV4elRpQ08rdnI2VnZlU3RHelpzc1AyTlVIUHFLdXIrOUxuODlVN0hJNVRxcXVyUDI5UlpkWGVEMzIxa3BhVzFxa1Y1SDYvdjM3RGhnMkJUNGRFUjBmUHNGcXRUa25oa2d4SmZrbTFraFFWRlhWT2R5VEgyNHR0M2JwMUVkTGVZeFM4WHU4dVNUSU1JOWhxdFVibTV1YW0xZGJXcmgwK2ZQanF2THk4Yyt2cTZ2N1Z0Mi9mbjFkV1ZpNXp1OTFmZHpSWGJHenNGVmFyTlhMTW1ER0ZrbFJYVjdjdUx5OXZhdE96bTdXMXRldjY5ZXYzbTlqWTJMbGxaV1dQSCtxekFRQUFBQUFBa0J3SEFIU0w0dUxpVzR1TGkrK1FGTGFmSnFha2F1MzlSYjd5OHZMTzluZzgzN2JYc0xDdzhJckN3dFk3c0RvY2pnbVZsWlZ2Nm45YnJEWktVbkJ3Y1B6T25Uc2YyN1ZyMXl0TmNkeVNuSno4WmxWVjFRZUgvRkRIcUxGang2cFhyMTZCKzkyN2QydnQycld0MnJ6enpqdmF0R21UWnM2Y3FiNTkrK3FPTys3UXIzNzFLeG1Hb1Ztelp1bVdXMjVSUWtKQ29MM2Y3OTlubnYwbEp0MXV0N3hlcjc3NjZpdFpMSHMvSy9IbW0yK3FzYkZSMDZaTkM3UjU4TUVITlduU3BQMCtSL00yNkQ3ZjNyelNCeDk4MEdxN2FrbnllcjBLRGc3V08rKzhvOExDUWozd3dBUGF2bjI3emp6elRNMmVQVnZ2dnZ1dUtpc3I5ZEZISHlrMk5sYlBQZmVjYW1wcVNJd2ZKenJhVnYwUGYvaURnb0wyLzZQdW5EbHpWRjFkclYvODRoY2FNR0NBVWxOVDFkRFFvSi8rOUtjNjdiVFRBdTB1dlBEQ3dJY3ZtalVueDV2MTdkczNjSDMzM1hjZjlQUGcyRE5tekpqQWR1QVdpeVZzOE9EQkg1aW02WlgyZnA4Yk1XTEVxdXpzN05DMi9acVR6UzMwZGJsY0pWbFpXVlkxZlo5c1QxUlUxUG1GaFlVL0hqWnMyRWVob2FFcFhxKzN0TEd4c2NScXRUcHNObHZDaUJFai9oVVdGcGJXM3B5ZDFTYTJQbVBHalBtbStjWTB6WWJtWkgyL2Z2M3VjanFkYzl4dTk3ZHV0M3U5Mys5dkNBME5UYTZycS9zNk1qTHlyTWpJeURNVEV4TWZNUXpEMnZMcnRHWExsaXYyN05telhKS3RUNTgrTjIzY3VERzV2cjYrTURvNmVxYlQ2Znh4VXpPTFlSaGVTZDZDZ29KTHRmYzRGUUFBQUFBQWdFTkdjaHdBMEowYW12NGMwUDRTNC90VFhWMjlwcnE2K2wvdGxIOVJYVjM5UmZOOVpXWGwwc3JLeXFWZEdmdDRFeGtaMmVvczcvYVMyQTgrK0tEcTYrdDE1WlZYNnE2NzdwTEZZbEZWVlpXS2lvcGtHSVplZXVrbGViMWVGUlVWcWFTa1JLZWVlcXJtejUvZmFvd1ZLMWFvdExSVXYvdmQ3M1RGRlZjb0tTbEp6enp6akxaczJhSmJiNzAxa0JqZnZYdTNsaTFicHIvKzlhK0JoUHM1NTV5enoycjBBN25ycnJ2MHh6LytVVDZmTDVCVTkvbDhNZ3hEanovK3VOYXRXNmQ3N3JsSFYxeHhoWVlPSGFycnI3OWVxYW1wR2p0MnJBb0tDaFFiRzZ1Q2dnS2RmUExKWFpvWFI0ODFhOVlFcmx2dUlORFNWMTk5SlVrZEpzWWx5V0t4Nk9jLy83bHV2dmxtQlFVRnlUQU1CUVVGdFVxTTcwL0x4RGkrM3paczJCQVRGaGFXV0ZkWFY5UmNObno0OEMrMmI5OStlMTFkM2I4N080N2RibS9lZFdXL2lYRzczZTR5RE1OV1cxdWIvZC8vL3ZlTVVhTkdmV09hWnFQVmFuVzBiVHRpeEloL2ZmZmRkK1BiRytkQUVoSVNIcW1vcUZoWVcxdTdQU0lpWW1KaHBFY0FBQ0FBU1VSQlZFUnRiVzE3cTc4dHZYdjN2cWE0dVBoMlNRNkh3ekZpOSs3ZHIwdFNiR3pzM09ycTZzODJiZHAwdmlTbHA2ZDdXNjUrYjlhM2I5K2Y3ZG16NTFPbjAzbk43dDI3bDBkRVJFeHViR3pjTm5yMDZGSkpzbGdzNGMzWGt2VDExMS8zYlRzR0FBQUFBQUJBVjVFY0J3QWNTN3c5SGNDeFlNK2VQVHI5OU5OYjNiZGx0OXYxd0FNUDZNSUxMOVNBQVFPMGJOa3lMVjY4V0ltSmlUSU1RL1gxOVRycnJMUFVwMDhmMWRiV0tqVTFWZExlRmJQTlNXOXA3NHJabi8vODUzcmtrVWYwNVpkZjZyYmJidFBkZDkvZEtubjQzSFBQYWZMa3lhcXFxbEpDUW9KeWMzTVZHaHA2d09SNDI2Uyt4V0xSckZtemRNTU5OeWdsSlVWeGNYSHllcjJ5MisxS1NVblJUVGZkcEVXTEZ1azN2L21OSmsrZXJMRmp4OHJoY09pTk45N1E2dFdyTlc3Y09LMWR1MVp6NTg0OW1DOHJqbFBCd2NFOUhRS09ZVGFiYlVSeWN2S0tyNy8rT2szU1RrbTlRME5EVTZxcnE5Y2VxRzlMZnI4L3hEVE54bzdhOU9uVDUzWTFiZEdla0pCd3o2NWR1MTRzS1NtNXY3bCs1TWlSK2Q5OTk5MzQ1cjhQNG5Fa1NZMk5qWVY5Ky9aOWN0T21UZWVIaDRlZjdIYTd2MmpiSmpvNmVtWmRYZDNHeXNyS2Q4TER3OU1HRGh6NFJubDUrY3NsSlNYMyt2Mys2aDA3ZGl6b2FJNlFrSkRoTVRFeE4rZm41MC8wKy8zMmdRTUhMZzRMQy92Qit2WHJSeFFWRmQwY0ZoWTJQaVVsNWN2Tm16ZGZYRk5UODgrRGZSWUFBQUFBQUlDMlNJNERBSENjNmN6SzhXWExsdW16eno2VEpGMXh4Ulc2OU5KTHRYVHAzZ1gzYjd6eGhyWnUzYXJ4NDhkci92ejVDZzRPRGlUSDYrcnFBb24xVHo3NXBOV1lQcDlQVHozMWxKNTY2aW41ZkQ3VjFkWHBwWmRlMHFlZmZxb25ubmhDOCtiTjB5V1hYS0s4dkR4ZGV1bWxCM3lPNWkyemZUNmZUampoQkVuUzRNR0RkZEZGRjJuaHdvVjY2S0dINVBQNVpMUFo5TlJUVCttSko1NVFVVkdSdnZ6eVN6MzExRk9TcEJkZmZGR1RKMC9XWlpkZHBzVEVSUFh2MzEveDhmRmQvWklDUUxzOEhzOTNGUlVWTHcwWk11VEZnb0tDYzJKaVltYnQyYlBuRTBtZS9mVkpUMCt2YjZmWU1Bd2p1TDI2TFZ1MlhOVFEwTEF0SWlKaXZOL3ZyNVdreU1qSWMydHJhN09Ta3BLZUN3ME5IV0t4V096TjI2cmJiTGFFZllmdnZCMDdkanc2WXNTSXk1eE81eVhSMGRIbmJ0MjY5YmEyYlJ3T3g5UzZ1cm9Oa3VSMnU5Zmw1K2VQNzkrLy8xT3hzYkhYOSt2WHIxVml2TzIyNnBLMGVmUG1jN2R2M3o0dlBqNytrZnI2K20vZGJ2ZXErdnI2TE8zOWdJSDY5T256a3oxNzlpeDNPcDF6U0k0REFBQUFBQUFBQUhDRXVGd3UwK1Z5bVVkcW5vUFZzdS9reVpOYjFiVzhiMjczcjMvOXkzeisrZWZOeno3N3pOeTBhWlBaMk5nWWFGTlFVR0RPbURIRHZQbm1tODE1OCthWlZWVlZabGxabVdtYXBwbWRuVzFlZlBIRis4emYwTkRRS29iSEhudk12T09PTzh6UFAvL2MvUHZmLzI2YXBtbVdsNWViRjExMGtYbkpKWmUwbW0vOCtQR0IyTHhlcituMWVsdU4xZmErb2FIQkxDNHVOdXZxNnN5eFk4ZWFwbW1hVlZWVjV0bG5uMjF1MmJMRk5FM1QvUGJiYjgyTExyckk5UGw4cG1tYTV0MTMzMjI2WEM1ejFhcFZCLzVpZHVCSXZRL0hra045ZDlHOWVFZDdSSEJLU2twMlRFek05U05HalBncU1qTHl6T2FLbHNudWp2Njd4TVhGM2VweXVjem82T2laN2RYSHhNUmMzN3QzN3gvLzRBYy9hRDcvMjRpTmpaMDdZc1NJZGMxdFJvNGNtZDkwYVQyMHg1SEN3OFBUeG93WlU5WTBabUFya0JiUEV6Wml4SWpNNk9qbzh3OXhxcURCZ3dlL1BXclVxRTJTb2lRcE1qTHlyRkdqUmhWS2lobzVjdVIzRVJFUkV3OXhEZ0FBQUFBQWdBQldqZ01BY0p4cHU2MjYxYnB2bnVURUUwL1VpU2VlcUowN2R5b3JLMHRmZi8yMXpqMzNYRW5TMXExYlZWcGFxdlQwZE4xNzc3M0t6czdXVTA4OXBlZWZmMTVmZi8yMWZ2Q0RIM1E0djJtYTJySmxpMzcxcTE4cE5qYTJWVnhlcjFjTEZ5NXNkUjUwODZyMHpyTFpiSXFQajFkRlJZVkNRa0lrU1RVMU5SbzFhcFR1dWVjZW5YZmVlZnJ6bi8rc2UrNjVSeGFMUlg2L1h6VTFOWklrajJlL2l6a0I0R0ExYnQyNjlhcWhRNGQrNGZGNHR1N1pzK2ZqTHZZUGlvbUp1YUdzck94UHNiR3hOMWRXVnI3WHRrRjVlZmxmSlZYRnhjWGRIaGtaT2QxdXQ0KzFXQ3pCcG1rMmpCZ3g0bCtTMUx4eVhKS0tpb3F1Yzd2ZEd3NzJnZHh1OTdxR2hvYi9lcjNlU2tudEpmWHJ0bTNiOXJQNCtQaEhLeXNyMzIwcUM1WFUzcXI0L1hJNm5SZlk3Zlp4Vzdac09VdFNWYTlldlg2VW1KajRwN3k4dkJtU3Fnb0xDMjhZUEhqd1d3VUZCWmU1M2U2L0grenpBQUFBQUFBQU5DTTVEZ0RBY2FidHR1cnRlZWFaWi9UKysrOHJKQ1JFNmVucG1qSmxpdjc1ejMvcTVaZGZsdGZyMVEwMzNLQTMzM3hUSlNVbDJyaHhvMUpTVXVUMys3VjA2VkxkY3NzdGdYSHE2K3NWRWhLaXFxcXF3Rm5raG1GbzBhSkZyZVpidm55NUhuMzBVVDN3d0FOS1RrNXVWZmZJSTQrb29xSkNGb3Nsa015V3BBa1RKblQ0REhsNWVYSTZuWktrL3YzNzY3Nzc3dE9qano2cVJZc1dLVFEwVkxtNXVSbzFhcFIrKzl2ZnFyS3lVb3NXTGRLdmYvMXI3ZG16UjdObXplcmNGeE1BT3NIdGRtLzFlcjI3VE5QMFNncVhWTlBadmdrSkNRLzQvZjZHb3FLaTI0Y05HN2JTNlhSZVhGRlJzYVJOczhybWk4Ykd4cHpvNk9oN0doc2JkMVJVVkx4YVZsYjJ1UFMvTThlNzQzbWlvNlBQQ3c0TzdtZXoyUWJzSng1VlYxZC9HUklTRXZpMFZFcEt5bGRidDI2OTNPMTJmNTJlbnQ3WTJOaTRyVzBmbTgyV2xKV1ZaWkVVT21EQWdPZkN3OFBIL3ZlLy81M204WGkrNjlPbnp5OWlZMk4vV2xCUU1LMnVybTZkSk5YVTFQeWp1TGo0eG9FREJ6NlhrNU9USWFtaU81NFBBQUFBQUFCOGY1RWNCd0RnT1BQKysrKzN1cStycTFOSVNJaTJiTmtpbTgwbVNUcnR0Tk0wYTlZczllblRSNUowMDAwM3FhYW1Sck5uejliVXFWTmxHSWFDZzROMTJXV1h5ZS8zNjVsbm50SDY5ZXRsczlsMHlpbW5CTVorNktHSHRIVHBVbG10VmsyZlByM2RlSDczdTk5cDNicDFldkxKSnpWa3lKQjk2cSs3N2pybDVPUm8vUGp4TW96QTdyMWFzMmFOcE5abmpuLzU1WmU2NTU1N0ZCRVJvZExTVWwxNzdiV3FxYW5SUXc4OXBNek1URTJjT0ZIdnZmZWVkdS9lcmM4Ly8xdzMzbmlqd3NMQzlQampqOHR1dCt2aGh4L1dIWGZjSVl2Rm92UE9PKzhRdnNvQUVCQXhiTml3cGJXMXRabFdxelZ5eUpBaGZ5MG9LSmdweVhlQWZrYi8vdjN2alltSnVTa3ZMMitDSkg5aFllRlBoZzBiOWcrUHgxTmVVMU96b3IxT2RYVjFXejBlejg3dzhQQnhCUVVGUDI1djVYaERROE9XelpzM1h4b1dGcFpZVjFkWDFKV0hDUWtKR1o2VWxQVGNwazJiTGd3S0N1cVZsSlQwUWtWRnhXcEpKVTFOd2lWWkhRN0hENzFlYjZra2hZZUhwOXBzdGdGdXR6dXZxWTN2bTIrK0dkaDI3TFMwdE9ZUERkUlhWVlc5WFZ0Yit4K1B4N1BaYnJmM3I2cXErbURuenAxUFNYSTRISTVUcXF1clA1ZlVOeXdzYkh4T1RzNVFTZDZ1UEFjQUFBQUFBQUFBQU9paVkrWE04Vk5PT1dXL2RkZGNjNDE1d2drbm1LZWVlcXI1OU5OUHQ5dW10cmEyM2ZMS3lrcHo1ODZkZ2Z2cTZ1b3V4MVpaV1dsNlBKNzkxbnM4SHJPK3ZyNVYyWVlORzFyZGI5MjZOZEIyMDZaTjVzYU5HODJTa3BKQS9hcFZxOHk2dXJwOXhzN016RFQ5Zm4rcnN0TFNVck9ob2FITHoyR2FuT2ZjSHM0Y1A3cndqaDVaSVNFaHlTa3BLZXVUazVNLzFONXR4UjBqUm96SVRFaEllS1NwU2Jna1czaDQrSmlXNTQvYmJMYVU1T1RrejFKVFV5c2pJaUltdFJ6VDRYQ2NNbWJNbUozOSt2VzdYNUtqWlYzem1lUDkrdlg3N1pneFkzYkV4TVJjSzZtUDFPck04V2FoSTBlT3pJK0xpN3V6czg5anQ5djdqeG8xcWpBdUx1N1c1ckloUTRiOExUWTI5bVpwNzVuamZmcjB1Y0hsY3Bsanhvd3BqNHFLdWtDU0VoSVNGZzRhTk9qVjVqNHRuN1dsRnNseE9SeU9VMUpTVXRaTFVreE16RThIRHg3OHVpU0Zob1lPR2oxNmRJa2tweVRMaUJFajFrWkZSVjNZMldjQUFBQUFBQURvaUhIZ0pnQUFmSDgxSjVteXNySU82L2ZNNW5reU16TVA1elE0UkJrWkdaSU8vL3R3TE9IZFBicndqaDVadzRZTlcxVlhWNWRaVkZRMFQvOWIyUnhudDlzVGEydHIxdzRhTk9pTlhyMTZYV3lhcHErOHZQelpvcUtpV3djT0hQaDhyMTY5ZmxSVFU3TzZxS2pvbXZyNitrMXR4dzBORFIyVW1KaTQyRzYzbjdCcDA2WnpxcXVyVjB0N2srUGw1ZVZQeGNiRzNwS2ZuMzkyNzk2OWZ4SVZGWFZtVUZCUVg4TXdnZzNEc0RUOUhaS2RuUjFwdDl1ZEF3Y08vUHVlUFhzK0tDNHUvbVVuSGlrMEppYm15dkx5OHNVdHlxeHFXZ1dmbnA1ZW41MmRIU3JKSXNuZlZCOHlac3lZNHFLaW9qbTdkKzkrdjZsZG85ZnIzZEYyOE9EZzRQNU4yNnByMkxCaHE4ckx5NStvcUtoNFU1SnQ5T2pSbTNOemMwLzNlRHpmSmlZbVB0SFkyTGl6dExUMFBvZkRNU0VwS2VtRm5KeWNFV3IvL0hNQUFBQUFBQUFBQU5BZGpwV1Y0emd5V0pXN0w5N2Rvd3Z2NkJFWGZJQjZRM3VQc3JJMEY0U0hoNThXSFIxOWJtY0dkemdjcDdhY3crRnduQ09wVDJobzZPQXV4Tmd2UER4OGFoZmE3OWZ3NGNQLzNVNXg3UERodzFkS3NqVVhkR0xsZUZEdjNyMnZVSXNQYTl0c3RwSDYzN05HdFJ4UFRhdmpBUUFBQUFBQURoVm5qZ01BZ01QQzcvZkxZckVjdUNFQUhMc2FEMUJ2cXMxWjJXNjMrN1BPRHQ2OFlyekYvVEpKcXErdjM5blpNU1NWdU4zdWtnTTNPN0RjM053VDJ5a3V5ODNObmRTeUlEczdPNnE5L3V2V3JldmRkT25kdFd2WC83V3M4M2c4T1MxdXE5cDA3Y3J6QWdBQUFBQUE3QmUvc1FZQUFQdFlzMlpObC90TW56NjkxZjNaWjUrOTM3cXUrT2FiYnc2Nkx3Q2dSelIwc1J3QUFBQUFBT0NJWU9VNEFBRFl4MTEzM2FWVnExWnAxcXhaKzEwQlhsbFpxUlVyVnV4VGZ0dHR0d1hxMjd1KzVaWmJ0SFRwVXYzakgvOVFVVkdSRWhNVEpTbHcvYzQ3NytqMDAwL1hwNTkrR21qZjNqd0FBQUFBQUFBQUFIUUZ5WEVBQU5DaGwxOStXZEhSMGZ1VVQ1a3lwZDMyMTExM25TUnB3NFlON1Y3SHhjVnA3dHk1bWp0M3JxWk1tYUozM25rbk1GN3pOUUFBQUFBQUFBQUEzWTNrT0FBQUNKZzFhNVlxS3l2bGRyczFaY29VUlVkSDY1cHJycEhWYXUyd2o5ZnIxYTVkdXpScjFpemRkZGRkeXNqSTBQdnZ2Ni9RMEZCSmFuWGRrbUVZaCsxWkFPQlk1WEs1ekxabFBwOXY5L3IxNjUxdHk1T1RrNWZYMU5Tc0tDMHRmVWlTeGVGd25Cd2RIWDFCVVZIUlBCMzRUUFJEblUvaDRlRmordlhyOTZlSWlJaVRUTk5zMkxKbHk3VlZWVlZ2ZFdaZUFBQUFBQUNBSTQza09BQUFDR2hldVQxeDRrU3RXTEZDczJiTjBnc3Z2QkJZT2Y3NzMvOWVkOTU1cHlUcDdydnZEdlQ1MjkvK3BtZWZmVGJRZjl5NGNVcE9UdDVuL0IwN2RtakZpaFc2K09LTDVmVjY1WGE3ZGZIRkYwdVNxcXVyZGZIRkYrdk1NODg4N004SkFFZXpyS3lzVnA4Y1NreE1mTEs5ZGlFaElVTWpJaUpPemMvUHYxeVNSbzhldlUyU0dSd2MzSytvcU9oT2RUSTVmckR6aFlTRURFbE9UbDY1WThlT0IvUHo4ODhMQ3d1TDlQdjlZWjJaRXdBQUFBQUFvQ2VRSEFjQUFKMzI2YWVmQnBMajk5MTNYNkI4NWNxVnFxK3YxOEtGQ3pWdjNqd1podEhoYXZNbFM1Ym8zLy8rdDE1NzdUVTk5dGhqa3ZadXE3NWt5UkpKVXYvKy9RL2pVd0RBTVNYRTZYUmVscGVYZDBiYmlyaTR1TGtWRlJXdlNkb3RTUVVGQldlYnBtbExTVW41OGtqTUZ4OGZmMzlsWmVVSHBhV2xEMHBTWFYxZDlTSE1Dd0FBQUFBQWNOaVJIQWNBQUFGZXIxZDVlWGxxYUdqUVZWZGRwZExTVWwxNTVaV0I3YytycTZzMWMrYk1RUHQ3NzcxWE1URXhDZ29LVW1ob3FJS0NndlRwcDU4cUlpSkNyNzc2Nmo3ak41OVQ3dkY0OVBUVFQydnUzTG50eGpGdDJqUkpVbGxaV1lkSmRnQTQzam1kenZNYUd4dTMxOWJXZnRXbXl0R3JWNityTm03Y2VISnpRVzF0YlZaWVdOajRJelJmVUdSazVNejgvUHh6RG1VK0FBQUFBQUNBSTRua09BQUFrTFEzTVQ1cjFpd05IejVjUVVGQnV2LysrM1hkZGRmcDNYZmZEU1NvcDB5Wm92ZmVlNjlWdi92dXUwL25uMysrY25KeWRNTU5OeWc0T0ZqejU4L1haWmRkSm1udlZ1cHhjWEd0K2l4WnNrUVhYSENCTWpJeUFtWEp5Y2w2OWRWWE5YdjJiRDM4OE1ONisrMjNGUndjckZtelpoM21Kd2VBbzVmVDZaeFRYbDcrY3R2eTJOallIN3ZkN3JVZWp5ZW5KK1lMQ1FrWmJMRll3a0pDUWhJSERCaVFiN1BaRXFxcnEvKzViZHUycSt2cTZyWjFaMHdBQUFBQUFBRGRoZVE0QUFDUUpBVUZCV25wMHFXUzlwNDVucENRSUkvSEk2dlZ1cys1NEpJVUh4K3YzLy8rOXlvdUx0WXBwNXdpU1FvTDIzdlU3RVVYWGFSNTgrYXBwcVpHYytiTTBldXZ2eTVKV3Jod29TUnA5dXpaKzh5L2VQRmlqUnMzVHJObno5YThlZk0wYjk2OHcvdkE2Rll0UCtnQW9IdUVoWVVsT0J5T1NmbjUrVmUxcVRMNjlPbHo4N1p0MjdyMS95aTdNcC9WYW8yVXBQRHc4Sk56Y25MR1NRb1pObXpZa3ZqNCtCZno4L1AzMlpJZEFBQUFBQURnYUVCeUhBQUF0S3UwdEZTeHNiR1NwUEx5Y3ExWXNTSlFWMWxacVRsejVpZzBORFJ3Wm5pejV1VDV4UmRmckpLU0V0WFcxdXFDQ3k0SXJENy95MS8rb3NzdnYxem5uTFB2VHJ4K3YzK2Y4aWVmZkZJREJnem8xbWREOXpGTmM2VmhHSk42T2c3OGoybWEvK25wR05BOW9xT2pyOXF6WjgrbmtrcGJsa2RHUnA0aHlWWlpXZmwrRjRZTGNybGNqYzAzMWRYVm4rWGw1VTA5MlBtOFhxOWJrclp1M1hxdm1zNGdMeTB0ZlhESWtDSHZTYkpJOG5jaE5nQUFBQUFBZ0NPQzVEZ0FBR2pYK3ZYck5XVElrQU8yQ3cwTmJYVy9aTWtTbWFhcDVjdVg2N0hISHRQOCtmTzFjdVZLL2VJWHYyaTF2ZnF5WmN2MkdXdmN1SEh0bHVQb2xaMmRQYm1uWXdDT1YwNm44OGZGeGNWM3RpMlBqWTJkVzFaVzlxUzZsb0QyWm1WbEdkMDFuOGZqeWZmNy9UVTJteTNLNC9HVU5CV2JwbW5XZHpFdUFBQUFBQUNBSTRia09BQUFDQ2d2TDFkalk2TnNOcHMrK3VnalRadzRVVkxyN2RRbHllZnp0ZHUvdExSVWI3MzFsbGF0V3FYQmd3ZnJoUmRlVUh4OHZJWU5HNlk3Nzd4VFVWRlJ1dnp5eTdWZ3dZSjIrN2UzY2x5U3JyLysrbmJMQWVCNEZSRVI4VU9yMWVxc3FxcGEyckk4SkNRazJlRncvTENnb09CSFBUeGZZM2w1K1l1SmlZbUxDZ29LcnJMYjdiWisvZnI5dXFLaTRyWHVqQXNBQUFBQUFLQTdrUndIQUFBQnQ5eHlpN1p2MzY1TExybEVYcTlYVTZaTWtTUTVIQTR0V2JJazBLNTVXL1dXZnZLVG44amhjR2pnd0lHNi9QTEw1WFE2QTNWRGhnelJDeSs4b096c2JBMGFOSWpWNFFCd0FFNm44K3JkdTNlL0xzblRzancyTnZibXBnUjBaZHMrTHBmTGJIRmQxM3g5b0JYakJ6dGZjWEh4dktTa3BNZFRVMU0zU2ZKVlZGUzhYbFJVZEZzbkhnOEFBQUFBQUtCSEhQQ1hKQUFBZko4MUp4bzZrMWpvam5reU16TVA1elJkWXBxbURJTWZGVnJLeU1pUWRQamZCd0RZajRqVTFOVGlqUnMzbnVMeGVIS093L2tBQUFBQUFBQU9LMWFPQXdDQWRwRVlCNENqVHMzNjlldWpqK1A1QUFBQUFBQUFEaXRMVHdjQUFBQUFBQUFBQUFBQUFNRGhSbkljQUFBQUFBQUFBQUFBQUhEY0l6a09BRURINmlVcE9UazVwS2NEQVFBQUFBQUFBQUFBQjQva09BQUFIZHNsU1hhN1BhcW5Bd0VBQUFBQUFBQUFBQWVQNURnQUFCMHJsQ1NMeFpMYzA0RUFBQUFBQUFBQUFJQ0RSM0ljQUlBT0dJYXh1dW52VTNzNkZnQUFBQUFBQUFBQWNQQklqZ01BMEFHZno3ZFVraXdXeXh6eGZSTUFBQUFBQUFBQWdHTVd2K1FIQUtBRDY5YXQrOEkwemM5TjB4eVdrWkh4aTU2T0J3QUFBQUFBQUFBQUhCeVM0d0FBSElEVmFyMWVVcTFwbWcrNlhLNWZpdStmQUFBQUFBQUFBQUFjYzRKNk9nQUFBSTUyYTlldS9jYmxjbDBpNmErU0ZycGNybXROMDN6QmFyV3U4WGc4ZVU2bmM4L0tsU3ZyZXpwT0FBQUFBQUFBQUFDd2Y2eDhBd0NnRTdLeXNwWlpMSmJ4a3RaSUdtb1l4aC84ZnYrYW9LQ2dIWHYyN0tucjZmZ0FBQUFBQUFBQUFFREhXRGtPQUVBbnJWMjc5aHRKcDZhbHBaMXNHTVlNU2FkYUxKWUJwbW4yN3VuWUFBQUFBQUFBQUFCQXgwaU9Bd0RRUmV2V3JmdEMwaGM5SFFjQUFBQUFBQUFBQU9nOHRsVUhBQUFBQUFBQUFBQUFBQnozU0k0REFBQUFBQUFBQUFBQUFJNTdiS3NPQU1CUkpDTWpvNmREQUFBQUFBQUFBQURndU1US2NRQUFqZ0ttYWE3czZSalFPYVpwL3Flbll3QUFBQUFBQUFBQUFBQUFBQUFBQUFBQUFBQUFBQUFBQUFBQUFBQUFBQUFBQUFBQUFBQUFBQUFBQUFBQUFBQUFBQUFBQUFBQUFBQUFBQUFBQUFBQUFBQUFBQUFBQUFBQUFBQUFBQUFBNE1neWVqb0FBQUNPZGk2WHEwNVM2SjQ5ZTBMejgvTWJlam9lQURpY0prMmFGTHBuejU0NlNYVlpXVm4ybm80SEFBQUFBQUFBNkM2V25nNEFBSUJqd0M1SnN0dnRVVDBkQ0FBY2JoVVZGWkdTWkJqR3JwNk9CUUFBQUFBQUFPaE9KTWNCQURpd1FrbXlXQ3pKUFIwSUFCeHVOcHR0cUNUNS9mN0NubzRGQUFBQUFBQUE2RTRreHdFQU9BRERNRlkzL1gxcVQ4Y0NBSWVieitlYjBIUzV1a2NEQVFBQUFBQUFBTG9aeVhFQUFBN0E1L010bFNTTHhUSkhmTzhFY0h5ekdJWnhqU1NacHZsK1R3Y0RBQUFBQUFBQWRDZCt3UThBd0FHc1c3ZnVDOU0wUHpkTmMxaEdSc1l2ZWpvZUFEaGNYQzdYYlpLR1NscXpidDI2TDNvNkhnQUFBQUFBQUtBN2tSd0hBS0FUckZicjlaSnFUZE44ME9WeS9WSjhEd1Z3ZkxFMC9YL2JIeVM1TFJiTERUMGRFQUFBQUFBQUFORGRqSjRPQUFDQVk0WEw1VHBIMGw4bGhVdktNMDN6QmF2VnVzYmo4ZVE1bmM0OUsxZXVyTy9oRUFHZ1V5Wk5taFJhVVZFUmFiUFpodnA4dmdsTlc2a1BsZVNXZEdsV1Z0YXlIZzRSQUFBQUFBQUE2SFlreHdFQTZJS3hZOGVPOHZ2OVQwdWEwTk94NExoUVl4akdka2tiVGROOHE2R2g0Vzg1T1RrMUhYVVlPWEprUkVoSXlIbUdZVndvS2NVMHpmNlNJbzVJdERqZXJiRllMRGVzWGJ2Mm01NE9CQUFBQUFBQUFEZ2NTSTREQUhBUTB0TFNUallNWTRha1V5MFd5d0RUTkh0TEN1dnB1SERNMjI0WXhuV1ptWmtmdEZlWmtaRnh0bW1haXlYMVA4Sng0ZmhUWnhqR0xyL2ZYeWhwdFdtYTczUEdPQUFBQUFBQUFJNTNKTWNCQUFCNnlKZ3hZOEtEZzRQN21xWjVrcVFmU1RwVGtrelR2Q1U3Ty92eGxtMHpNakp1TVUzejBhYmJqeVM5WmhqR2w0Mk5qYVViTm14d0g5bklBUUFBQUFBQUFPRFlRM0ljQUFEZ0tKR1JrWEdlYVpxdlNySkx1aUFySyt0ZFNYSzVYT2RMZWx0U3JXRVlzek16TS8vV2szRUNBQUFBQUFBQXdMR0k1RGdBQU1CUkpEMDlmYnBoR01za2xYcTkzbUdTRkJRVWxDY3B6alROYzdLenM1ZjNiSVFBQUFBQUFBQUFjR3l5OW5RQUFBQUErSi9TMHRMOHZuMzdEallNNDFTTHhlSzJXQ3duU1pvcDZjL1oyZGtQOTNSOEFBQUFBQUFBQUhDc3N2UjBBQUFBQUdqTk1JejdteTUvM1BTblpSa0FBQUFBQUFBQTRDQ3dyVG9BQU1CUktDTWpJOXMwemJTbTIreXNyQ3hYandZRUFBQUFBQUFBQU1jNFZvNERBQUFjaGZ4Ky8wZk4xNlpwZnRSUld3QUFBQUFBQUFEQWdaRWNCd0FBT0FvWmh2Rk44N1hGWXZtbW83WUFBQUFBQUFBQWdBTWpPUTRBQUhBVXNsZ3NlYzNYUHA4dnI2TzJBQUFBQUFBQUFJQURJemtPQUFCd0ZQSjRQTnVici8xK2YwbFB4Z0lBQUFBQUFBQUF4d09TNHdBQUFFY2gwelRkemRjV2k2V21KMk1CQUFBQUFBQUFnT01CeVhFQUFJQ2prTi92RHlUSHJWYXJ1Nk8yQUFBQUFBQUFBSUFESXprT0FBQndGTXJKeWZFMFgyZG1aamIyWkN3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Y0tRbEppYitTVkpVVDhjQkFBQUFBQUFBQU1jeW82Y0RBQUFBT0I2bHBxWld0cnkzV3EyUlBwOXZUOXZyWm9XRmhYTXFLeXZmYVdjb0l6MDkzWk9kblIwbHFmYndSUXdBQUFBQUFBQUFBQUFBd0NFYU0yYk1UalY5TUhITW1ERmxYZWdhTjJiTW1QTERFeFVBQUFBQUFBQUFmSDhFOVhRQUFBQUF4NnVXU2UyZ29DQm5jMUs4NlRwUTUvZjdhNzc1NXB1QjdZMFJGUldWYWhoR3VLUXdTWFdIT1dRQUFBQUFBQUFBQUFBQUFMb21MUzJ0cHVuUzFyUnlYSktzbzBlUEx0bFB1MzMwNzkvL1hwZkxaVVpIUjU5N3VPSUVBQUFBQUFBQWdPOERTMDhIQUFBQWNMd0xDUWxKOUhxOXpWdXB4M2k5M3RMTzlvMk1qRHgzMTY1ZEx6cWR6aXNQVTNnQUFBQUFBQUFBOEwxQWNod0FBT0F3Y3pnY3A5bHN0a0c5ZS9lK3d1RndqQXNLQ29xejIrM2pEdFRQYnJlUEN3a0pHVlJZV0hoYmVIajR5YUdob1lPT1JMd0FBQUFBQUFBQWNEd2lPUTRBQUhCNEdiR3hzVGR0MnJUcGZLZlRPYWQzNzk2WDc5NjkrLytHREJueWZwOCtmVzd2cUdQLy92M3ZMaTh2ZjBGUzVhNWR1NTd2MTYvZjc0OVF6QUFBQUFBQUFBQUFBQUFBZEU1YVdscE4zNzU5NXlVbkozOG9TU0VoSWNOSGpoejVuYVNna0pDUW9hTkdqZHJVdjMvL0JlMmRPZTUwT2k5T1RVMnRsTlNucVNoNnpKZ3haVTZuODZJaitBZ0FBQUFBQUFBQUFBQUFBSFFzTFMydEppa3A2Ykd3c0xCNFNSbzRjT0Jmb3FPanoydlJwSThrZTl2a3VOMXVUMDlMUzZ2dTNidjNqMXVXTzUzT1M5TFMwbW9pSWlKK2VOaURCd0FBQUFBQUFBQUFBQUNnTTlwWkVSN1pUck0rcWFtcHU1dHZJaUlpcHFTbXBsWW1KQ1E4MHQ2WUNRa0pDMU5UVSt0aVltS3VsMlIwWTdnQUFBQUFBQUFBY0Z3TDZ1a0FBQUFBdmtmMlNGS3ZYcjErbEpTVTlMUnBtbldHWVlTVWxaVTlJMGw5K3ZTNU1TRWg0ZkVkTzNZOHVHM2J0dm50RFZCY1hEelA2L1c2azVLU25nd09EdTVkVWxMeXdKRjhBQUFBQUFBQUFBQUFBQUFBMnVwOWdIcHJ5eHU3M2Q0L0tpcHFXbWNHdHR2dFl5WFpEall3QUFBQUFBQUFBQUFBQUFBQUFBQUFBQUFBQUFBQUFBQUFBQUFBQUFBQUFBQUFBQUFBQUFBQUFBQUFBQUFBQUFBQUFBQUFBQUFBQUFBQUFBQUFBQUFBQUFEUWpZeWVEZ0FBQU9BNEVTVXBySk50U3lVcExTMnRwak9OL1g1Ly9ZWU5HMklPTmpBQUFBQUFBQUFBQU1seEFBQ0FiakZvMEtCWGUvWHE5YVBPdE0zS3l0cmZ6MkI5WFM1WFNWWldsbFdTdi91aUF3QUFBQUFBQUFBQUFBRGdLR0czMi91N1hDNnpwK01BQUFBQUFBQUFnT09ScGFjREFBQUF3RjUrdnovRU5NM0dubzREQUFBQUFBQUFBSTVIYktzT0FBRFFmVHB6TG5pdHBOcjA5UFQ2ZHVvTXd6QnN6YnFHVVFBQUU0eEpSRUZVcG1rMnRLM1lzbVhMUmJ0MzczNy9rQ01FQUFBQUFBQUFnTzhwa3VNQUFBRGRwRE5ib3BlV2xpN1l2bjM3dmUzVnhjWEYzUm9mSC8rblRaczJuVmRaV2ZsZXR3Y0lBQUFBQUFBQUFOOWpKTWNCQUFDT0RrRWpSNDdNMmJObnp3ZWhvYUdqOC9MeVR1L3BnQUFBQUFBQUFBRGdlTUtaNHdBQUFFZUJoSVNFQi94K2YwTlJVZEh0aG1HRU9KM09pM3M2SmdBQUFBQUFBQUFBQUFBQXVvdlJ2My8vQldscGFUWGg0ZUZwa2hRU0VqSnM5T2pSMnlJaUlxYjBkSEFBQUFBQUFBQUFjTHl3OW5RQUFBQUF4NEZnU1U1SjlpNzhxYlhaYkNtREJnMzZhM1IwOVBrRkJRWG51dDN1ZjBtU3orZmJWVmRYOSsvQmd3ZS9aYkZZb21wcWFyNlM1RG55andVQUFBQUFBQUFBeHcvT0hBY0FBRGhFNGVIaFU0Y1BILzcvN2QxN2NKM3BXUmp3NStoeWJ0YXhqMlJkZkpOc3JXMzVvdFcxQ1FtQnBTMGJTZ2NDSVEyaG1TNU5JSVVwNmFhUTB0RENoQm1TUDlKUW9DUk5ZQ0NiRkRxbHpOQU9VREpwU1ZNbzNaa3NiVXFJdmI1SXNkZVcxclo4a1dTdHBkWDlITjM2eCtxa3g4ZlNXdmF1V1pQOS9XWTA1L3VlOS9LODM5RS9tbm4wdnQrZjNNdVlXN2R1L1lmNit2b25abWRudnp3eU12S1BGaGNYaHl2N3BOUHA5dGJXMXFleTJleTNEQThQdjIxbVp1YkxyOTZxQVFBQUFBQUFBT0FCMjdadDIrUDVmUDc3dDlJM2w4czlGaS90VGdjQUFBQUFBQUFBQUFBQUFBQUFBQUFBQUFBQUFBQUFBQUFBQUFBQUFJQlhLdHZlM3Y0Zkg5VGt6YzNOLzJTVCtQdnZaWjcyOXZiZnU4ZlV1WWpZVmZiVGZJL2pYN0ZVS25Xd3ZyNyszWlh4ZkQ3LzkvTDUvRHRlWm1qNXU4d3o5ZlgxVDd6NnF3TUFBQUFBZU8zVnZOWUxBQUJlVjVMMTlmVlBQUC84OHorOFdZZisvdjYxclV4MDQ4YU5qOTI0Y2VQbjkrelo4OUY4UHYvT2lJaDBPbjJzc2JIeGpnTDVldnpKaUlqQndjRkhtNXFhL21sVFU5TS9MdTh6T0RqNGFPbDYrL2J0ZjdkeWp2Mzc5LzlXWFYzZFc1TEpaSHV4V0h5KzlCa1JjZlBtemFjYUdocitRYWx2S3BVNmVPclVxZnFJaUs2dXJwRmlzVGdVRVpISlpONjRzTER3MWZYcmIxbFlXUGlMMHBpYW1wcDlBd01EaDladmQvVDE5WTF0NVhzb0ZBcERnNE9EblMwdExUK3pzTEF3VU5sZUxCWXZ0YmUzLzZlcHFhbi9HaEZMbFYvTjhlUEhUMXk5ZXZXbnA2ZW4vM3NtazJrNmNPREFiMDlPVHY3dVJybDZlbnFteXUrcnE2dTNyNnlzVEZkZWwxeStmUGw5VTFOVGY5amIyenU3bFdkWlhWMWRQSDM2ZE9OVytnSUFBQUFBQUFBOHpQSmJLSDdYVlB6c1hCOVRHYStxSExoWkViYXlxQnNSVVZkWDl6YzdPenVITnVwWDNyKzd1M3Vpdk0veDQ4ZlBsbjl1cEh4TVYxZlhTRWRIeHpNZEhSM1A5UGIyenBWZHo1ZXVPem82bnVuczdMeFlOc1dHMzlONjBmNk9mMjdNWkRKdHg0NGRPMWxxNit2clcrenM3THk0MFU5L2YvOXErZGhzTnZ1Rzd1N3U4YnE2dXU5TXBWSkhlbnA2WHR6c3VUWjR6dkdJU0t4ZjM5enF1SWpZdGY1OGQvd09BUUFBQUFBZUZEdkhBWUFIcHIrL2YyMWxaYVc4MkpxSXVLTllYYlc2dWpwLzVzeVpYZXYzeXhYVHJHd1N2ME5WVlZYbTZOR2p6MjVsYmR1M2IvL2JVMU5UZHowK1BaRklmT1B2cGVQSGo1OU5wVktIeWorTHhlS1ZpeGN2ZnM5bTQ1ZVdsa2FmZSs2NWJ5K1BaYlBaL3ZuNStSUGxzWTZPanY5enQ3VWNPblRvaXlkT25LaVBpTnVLL1MwdExiODRNakx5d1h3Ky8zMDFOVFZORVJGRFEwUGZ0Ymk0T0I0UmMrVjlqeDA3ZHFyOGZuNSsvaStIaG9ZZW41dWJ1NURMNWQ2NHNyTHl3c3V0b2J6d1gxTlQwMUFxaXE5ZmY2TnRkWFYxOXV6WnN3YzJtaU9ielphSzRxc2J0UU1BQUFBQVBBaUs0d0RBQTNYcTFLbDlFVkhhMFozdjcrK2ZQSFhxVkw3VW5rNm5EeHcrZlBncnIwYXUxZFhWaFhQbnp2Vld4amZhT2I1ang0NjNEdzBOL1hCRTFNVkxSZHI1dTgyZlNDVFNpNHVMRjc3KzlhOTNIVDkrL096ZzRPQ2pGVHUrYjNQMDZOR3ZSTVRLK3VjM1pES1ovb1dGaFJPYkRMc242KzhhZjJjNm5UNmFUcWVQWExodzRlMG5UNTdjMGRiVzlwbFVLclUvbVV6dWpvamFWQ3Axb0ZBb1hDZ2IydExYMTNldDR2a1NFWkhvNit0YnJvaFhuejE3OWxpeFdEeFhWVldWZnZiWlorc2lJdG5kM1gzMTlPblR6UkZSM2RYVmRmWE1tVE83UzJOZTdpajExZFhWMU5yYVd1VVI3d0FBQUFBQUQ1VGlPQUR3MEhpNUk5YzNhaHNkSGYzbzlldlhQMUs2MytyTzhXdzIrNFpNSnRONzRNQ0J6MFJFMU5iV05nNE1EQnhkVzF0Yjd1N3VucWl1cnQ1ZTJnVmRYVjI5dldKNHFYQ2NLQTkyZDNmZlhGdGJLMFM4VkV5T2lEaDM3dHliTjhyZjFkVTF1bGxibVMyOWU3MVFLQXlmUEhseXorN2R1ejlZTEJZdnpjM04vV2sybTMzRGpoMDcvczZaTTJmMlJMeDBoUHpldlh0LzZmejU4MjhxR3pwMjh1VEoyLzRXYkcxdC9mVGEydHJLMWF0WFAxZ2U3KzN0bmF1cXFsb3NqNlZTcWRibDVlWFNVZXFOeTh2TG94dXRyNit2YjNHRGNDS1JTTlJ1MUhicDBxVjNUVTVPZm1FTGp3NEFBQUFBY0U4VXh3R0FoOGFKRXljU0c0VHovZjM5azV1MDNXYXJPOGQzN2RyMUx5TWlTc2VkZDNaMm5vdUlPSDM2ZEdPcGYrbjYyTEZqcDB2akVvbEU3Y3JLeWt4RVJMRllIRDEyN05pWnNta1RaODZjMlJjUjBkemMvTlBsK2ZyNitncHpjM05mTGQwWENvV0xIUjBkejVUdVU2blVnZExZZFRYck82dDM5dmIyWGk2ZnE3ZTM5MnI1L1pVclYzN3ExcTFiZjlUWTJQaGpGeTVjK05hSVNPM2Z2LyszWXYzSTh1N3U3ckdWbFpYcFJDSlJ1LzZlOU1UZzRHRG5CbDlmWXZ2MjdXOGJHUm41UUQ2Zi80R3BxYWt2UmNUQytuT25GaGNYQytXZGM3bmM0OGxrc24zbnpwMy9zRmdzVHRiVTFMUmtzOWszenMvUGY3VzgzOG1USjlPVmlWcGFXajY0ZCsvZVR6ei8vUE4vZjJwcTZ2TWJyQVVBQUFBQTRGV25PQTRBUEZEZDNkMlh5bTRUNjdGdnZKczZrVWhVcmE2dUZ1OTMvdldDYjBSRXJLeXN6UFQwOUV3dkxTMWRTYWZUbll1TGl3TzF0YlVIbDVlWFIwdjlybCsvL3VHNXVibXZaVEtaMjRyb1BUMDlVK1hIdlpja2s4bTIwblYxZGZXT0YxOTg4WThqSWk1ZXZQaDRSTVJHeDZxUGo0Ly9hbVVza1VqYzlaM3BKZWwwT3JleXNqSWJFUytzSDJFZUVTL3Rubi8yMldmM3hVdUY3MFJFdkJnUjBkYlc5dG01dWJtbjYrcnF2cXV4c2ZIUjhyblcxdGJXQmdZR0RwZnV1N3E2TnR6aG5jdmx2cmVxcWlvOVBUMzlQL2JzMmZQaGxwYVduenQvL3Z6M1JNVE0razc0OG1QbkUwMU5UVThPRHcrL282V2w1V2VYbHBadVRFNU8vczdCZ3dlL01EWTI5aXZqNCtPLzhqS1BWOVBZMlBqK216ZHZmcUtwcWVrRGl1TUFBQUFBd0Y4VnhYRUE0SUU2ZmZyMGdhaDQ1M2hwVjNiRUszL24rT0RnNEtNUmtXaG9hUGpSaG9hR2Q0K01qTHkvVUNnTTlmYjJ6ZzRPRGo2YXpXYjdkdS9lL1F0alkyT2ZuSjJkZlhwOTJPY2JHeHQvNUY1ekxTOHZUNHlOalgxeUMxMFRzY1ZqMFRkU1cxdTdiM2w1K2NabTdZMk5qZTl1Ym03K3FlSGg0ZTlkWEZ5OGxNL24zNzYwdERTV3pXWVhiOTI2OVRzVEV4T2ZPSHo0OERPYmpkOUFxclcxOVpmSHg4ZC9LU0tXcmwrLy9wR1dscFpDYTJ2cno0K01qSHg4dmM5Y3FmT3VYYnQrWm1scDZkcjA5UFNYQ29YQ3BVT0hEbjErWUdEZ1BUZHYzdnpjNGNPSHYxUlRVNVBiTE5HK2Zmcyt0cnE2V2hnWkdmbFFSMGZIMHcwTkRUOTA2OWF0LzN3UGF3VUFBQUFBdUMrSzR3REFYMmZWalkyTjcydHNiSHh5ZW5yNmk3VzF0YnZiMjl2L0lPTDI5NDlYVlZYVjVQUDVkK3pkdS9kakl5TWpQemsvUC8rMSswbVdUQ1piang0OWV0ZENma05Edzd1U3llU3gwZEhSajBaRUxDOHYzengvL3Z6ZjJxeC9WMWZYYlVlbFp6S1pOeTB1THA3WnJQL0V4TVJUVlZWVmRRY09IUGlqYytmT3ZlSDA2ZE50RWJIUnU3MmpwcVptWi9udStnMGs5dS9mLzduVjFkVzVzYkd4VDVlQ1kyTmpINCtJUkNxVjZsaGRYWjJQLy8rdTlVZ21rL3V1WGJ2MjR4RVJ1M2Z2L29WcjE2NzliRVFzRndxRkMyZlBubjF6Uk13Mk56Zi84OG84ZS9icytVaGpZK09URnk1YytQYUlXTDE4K2ZLUGRYUjAvSzlpc1RneE96djdaeSt6UmdBQUFBQ0FWMHh4SEFCNFdGVkh4RW9xbFdwWmYvLzJSbFlpSW9hSGg5OWRMQmJQWGI5Ky9lZEtEYjI5dmJPVjd4L1A1WExmTmo4Ly8xenAvaTVGNHpzVWk4V1J5amxMeDZxdkh6MWVGeEd6NlhTNlA4cUsxVFUxTlUxSGpoeDVlb3RwRW8yTmpUOTY0OGFOajcxY3AvSHg4VjhkSHgvL2pZaEk3OXk1OHdkVHFkUWpxVlRxa2ZuNSthK05qWTE5b3RSdmVYbjVoZlhkOVJGeHg3SHEyOXJiMi8vZHRtM2J2blZvYU9peGVLa0Fub2lJcG9pWWpJaWFwcWFtOXhVS2hlSHkzRmV1WFBuSjB2V2xTNWQrSWlLbXk1Y1dFYzNsdjdOa01ubXNyYTN0MTdadDIvWTNMbDY4K0xhNXVibG5JeUlLaGNKemx5NWQrcUZISG5ua3Y5eThlZk9wR3pkdS9PdUltTm5pOXdRQUFBQUFjRThVeHdHQUI2cW5wK2UyWGRFckt5c3Y5dlQwVEpXRnF0WjNKdCttcTZ2clduVjE5YlpFSXBHZW5wNyswbWJ6VDB4TWZIYWpJbmRWVlZXbU1yNjB0RFE2TXpQejFvaUkyZG5adjdoOCtmSjdJaUoyN3R6NW5sMjdkbjI0VkRoZVhWMWRMRjFYVjFkdkw0MVBKcE90bXhYVUp5Y25mNitucCtmNjJ0cGFjVzF0YmVIOCtmUGZYYjdMUEpGSXBEZDdocHFhbXFhalI0OStaV3BxNmc4TGhjSklJcEhJVGs1Ty9uN0Y5MVQ2N2k1VnhLWW5KaVkrUFQwOS9hZXpzN05maTdMano5Zm4zbkRuZUNhVGFYM2trVWVlWGxsWmVYRm9hT2l4aFlXRks2VzJucDZlaTlYVjFibUlpT1hsNWZGTGx5NjlkN08xeDNwaHZMNisvb20ydHJiZldGdGJXMGdrRXFtYk4yLytaa1RVSGpodzRIUDE5ZlZQek03T2Z2bjgrZlA5aTR1THR4WGFaMlptL3Z5NTU1NTdVMnRyNjFNOVBUMVhoNGVIM3pZek0vUGxsOGtIQUFBQUFBQUE4SEJaUHk0OCszSjlNcG5NdnFOSGo1N1lvS2tsblU3dnoyYXpleDdNNnJZbW5VNjNsNjV6dWR4Ykt0czNpcjFDK1Z3dTkyMnZkSksydHJaUFJVVHMyN2Z2MzViSHkrOGJHaHJlRlJISkRZYW5JaUlmRWZYeDBrN3ljanZ2a3JxNi9HYmJ0bTJQNS9QNTc5L0ttbk81M0dNUlVidVZ2Z0FBQUFBQUFBQUFBQUFBQUFBQUFBQUFBQUFBQUFBQUFBQUFBQUFBQUFBQUFBQUF3Rjh2aWRkNkFRQUFENlArL3Y2MXl0akt5c3JrcVZPbkdpcmpodzRkK3VMczdPeWZqWTZPL25KRVZPVnl1YmZrOC9sM2pveU0vSXVJV0hxUStWS3AxT0c5ZS9kK1BKZkxmV2RWVlZWMlptYm16NjlldmZyamk0dUx3MXQ3VWdBQUFBQUFBQUJZMTlyYSt1dXRyYTIvWGhsUHBWS0hlM3Q3WnlPaVBpS2lxNnZyUmxkWDEvWDFZbmY2UWVkcmJtNytVRk5UMDVQcjl5MkhEaDM2NHlOSGp2enYrODBMQUFBQUFBQUF3T3RYcXFlbjUxWTJtMzFqWlVOYlc5dW4ydHJhUGxPNnoyYXovWmxNNXMydnNEaSs1WHdSVVYzZXZtM2J0cmYyOS9ldlZzWUJBQUFBQUY3dnFsN3JCUUFBUE93YUdocCtZR2xwNmZyOC9QeFhLNXB5OWZYMTd4MGRIZjFVS1RBL1AzL2lyekpmUkt5VWQwZ21reTFMUzB2amxYRUFBQUFBZ05jN3hYRUFnTHRvYUdoNDM4VEV4TCt2akRjMU5mM0kzTnpjWHhhTHhZR0hKRjl0UzB2TFAzdmhoUmMrczBrN0FBQUFBQUFBQU53cGs4bnM2K3ZySzBURXJvcW1SR2RuNS9sOFB2LzJEY2JjOTdIcTk1T3ZwSzJ0N2JOSGpoejV2eEdSdXRlOEFBQUFBQURmN0dwZTZ3VUFBRHpNOHZuOGU2ZW5wLzhrSWtiTDQ5dTNiLy91aUVoT1RVMTk0UjZtcStudjcxOHEzY3pNelB6UEN4Y3V2UFhWeUxkMzc5NS9rOHZsdm1OZ1lPQ3hpQ2pjdzVvQUFBQUFBQUFBZUwzcjdPeThzR1BIamgrc2pCODhlUEMvTlRjM2YyaWpNYTlrNS9qOTVOdTdkKysvT243OCtOY2pZdmU5NWdNQUFBQUFBQURnZGE2dXJ1NDd1cnU3WDRpSVpIazhsVW9kNnUzdG5ZbUkvRWJqN3JjNGZqLzU5dXpaODVIang0OFBSRVRMdmVRQ0FBQUFBSGk5U2J6V0N3QUFlRmkxdGJYOTl0cmEydHpJeU1nSHl1UDc5dTM3WkZWVlZmcktsU3MvVVRsbXZTaCtoeE1uVHR6MTc2NVhPVjhtSWhidmxoTUFBQUFBQUFBQU5sTFgwOU16bFV3bU83OUo4d0V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4rVS9oOU4wT3BWK2pqeThnQUFBQUJKUlU1RXJrSmdnZz09IiwKICAgIlR5cGUiIDogImZsb3ciCn0K"/>
    </extobj>
    <extobj name="ECB019B1-382A-4266-B25C-5B523AA43C14-2">
      <extobjdata type="ECB019B1-382A-4266-B25C-5B523AA43C14" data="ewogICAiRmlsZUlkIiA6ICI3NTYwMzk0OTgxNiIsCiAgICJHcm91cElkIiA6ICI2NjExMDc1OSIsCiAgICJJbWFnZSIgOiAiaVZCT1J3MEtHZ29BQUFBTlNVaEVVZ0FBQjhjQUFBTXdDQVlBQUFDOVFXRjVBQUFBQ1hCSVdYTUFBQXNUQUFBTEV3RUFtcHdZQUFBZ0FFbEVRVlI0bk96ZGVYUlYxZDMvOGM4NU53bEpJR0dRcVF5aUtJTkZJRG1YUVJSTlJLM1FhbFZVY0tvZ1ZrcWhDbGFmVXFrVUVSUi9ZclJVUkVHcUtPS2pvQ0NDRGNvakRRSWl3cjBKSUhPZ3pNZ2doSkNRNmQ2emYzOUFyc1F3SkF5NUVOK3Z0Ykk0WjU5OTl2bWNoTFZnM1cvMjNoS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R3czJhRk93QUFBRUJaSlNZbUxyRXNxME80YytCSHhwaTA5UFQwNjhPZEF3QUFBQUFBQUFCT3hRNTNBQUFBZ0xLaU1INytzU3dyT2R3WkFBQUFBQUFBQUtBc0lzSWRBQUFBb0x4OFBsKzRJMENTMStzTmR3UUFBQUFBQUFBQUtETm1qZ01BQUFBQUFBQUFBQUFBS2oySzR3QUFBQUFBQUFBQUFBQ0FTby9pT0FBQUFBQUFBQUFBQUFDZzBxTTREZ0FBQUFBQUFBQUFBQUNvOUNpT0F3QUFBQUFBQUFBQUFBQXFQWXJqQUFBQUFBQUFBQUFBQUlCS2orSTRBQUFBQUFBQUFBQUFBS0RTb3pnT0FBQUFBQUFBQUFBQUFLajBLSTREQUFBQUFBQUFBQUFBQUNvOWl1TUFBQUFBQUFBQUFBQUFnRXFQNGpnQUFBQUFBQUFBQUFBQW9OS2pPQTRBQUFBQUFBQUFBQUFBcVBRb2pnTUFBQUFBQUFBQUFBQUFLajJLNHdBQUFBQUFBQUFBQUFDQVNvL2lPQUFBQUFBQUFBQUFBQUNnMHFNNERnQUFBQUFBQUFBQUFBQ285Q2lPQXdBQUFBQUFBQUFBQUFBcVBZcmpBQUFBQUFBQUFBQUFBSUJLTHlMY0FYRE9XVzNhdEtsajIzYVRpSWlJR3E3clZwRVVKU25YZGQzOXJ1dnVhOUdpeGRacDA2WUZ3eDBVQUFBQUFBQUFBQUFBQU00Vml1T1ZURUpDUWczTHNycmF0bjIxTWFhVHBDc2xSVXVTNjdvbCt0cTJMZHUydFhIanhqekhjVlpMOGx1V05iZXdzUEQvVnE1Y2VhRGkwd01BQUFBQUFBQUFBQURBdVVGeHZIS3dITWY1amFTSEpQMUdVaFZqakNUSjQvR29idDI2cWxldm51TGk0dVR4ZUdSWmxnNGZQcXlzckN6dDI3ZFBQL3p3UTR3a3J5U3ZNZWFSeU1oSU56RXhjWTV0MitPYU5tMDZoMW5sQUFBQUFBQUFBQUFBQUM1MEZNY3JXSEp5Y3NUKy9mc2IyN1pkM2VQeFZKTVVLK213TVNiYnNxeXNwazJiN2loUE1kcHhuSzZTUnVwSWNWdVJrWkc2NXBwcjFMRmpSN1ZwMDBiTm1qV1R4K001NlJpSERoM1NwazJiOU4xMzMrbmJiNytWeitlejgvTHlmbTJNK2ZXbVRadldPNDd6aE4vdi8weVNPZjAzQndBQUFBQUFBQUFBQUlEd3NjSWRvREpMVGs2T3lNcktTclJ0TzFuU2RaSmFTcnBFSi8rbGhFSkpHeVY5WjFsV21xUjVQcDl2blg1U21HN1ZxbFcxNk9qbzE0d3hEMHBTdzRZTjFidDNiOTEwMDAyS2k0czdvOXg1ZVhuNnYvLzdQMDJiTmsyclZxMHFidjZzU3BVcUR5NWV2SGovR1EwT0FNQVpjQnpIU0pMUDV3dDNGRWp5ZXIyU0pML2Z6LzhwQVFBQUFBQUFBSnozK0NEejdMTVNFaExhMmJiOW9HVlo5eGxqYWhWZmlJK1BONDBiTjdZYU5HaWcrUGg0UlVkSEt6SXlVbmw1ZWNySnlkRytmZnUwZWZObTdkNjkrNmRqcnJZc2EwSlVWTlRreFlzWDcvZDZ2WmNaWTFJbE5ZdU5qZFhBZ1FOMSsrMjNLeUxpN0M0RVlJelJWMTk5cFgvODR4L2F1bldyZEtSb2Y2dmY3MTl6Vmg4RUFFQVpVUncvdjFBY0J3QUFBQUFBQUhBaDRZUE1zOGh4bkM2U25wZlVVWkpxMXF4cGJyamhCc3R4SENVa0pLaGV2WHBsR2ljbkowZkxseS9YTjk5OG8vbno1MnZIamgzRmw3S05NVy9hdHQzVEdOT29aY3VXZXVHRkY5UzRjZU56OGo3RkRoOCtyR2VmZlZaejU4NlZwRzJSa1pIdGx5eFpVcXFDRHdEQXVVWngvUHhDY1J3QUFBQUFBQURBaFlRUE1zK0N4TVRFSnBMZXRDenJKa202NXBwcjFMTm5UM1hzMlBHTVozTzdycXNsUzVab3lwUXBXcng0Y2FpOVZhdFdldU9OTnhRYkczdEc0NWNueDVBaFE0b0w1Ri81L2Y1a3NRYzVBS0NDVVJ3L3YxQWNCd0FBQUFBQUFIQWg0WVBNTStRNFRnL0xzdDQweHNRbkpDUm80TUNCYXRPbXpUbDUxdGRmZjYyWFgzNVp0V3JWMHVqUm8xVzlldlZ6OHB3VEtTZ28wRjEzM2FXZE8zZktHSE5qZW5yNmx4VWFBQUR3czNlaEZNZno4L01WSFIwZDdoam5ITVZ4QUFBQUFBQUFBQmNTTzl3QkxtUmVyL2NwU1IvYXRoMDNjT0JBdmZubW0rZXNNQzVKVjE5OXRUNzY2Q05ObURDaHdndmprbFNsU2hVOStPQ0RraVRMc3ZwWGVBQUFBTTRUdTNmdkRtMTdrcFNVSkVuYXVIR2o5dTNicDhPSER5czVPVm1GaFlYSHZYZmh3b1hsZnQ2ZVBYczBhdFNvRW0zRGh3L1g3dDBuM3VWazRzU0ptamx6Wm9rMlk0eWVmUEpKTFZteXBOd1pBQUFBQUFBQUFPQkNkMlpyZnYrTWViM2VwNHd4ejhmRXhKaXhZOGRhQ1FrSjRZNVVJVHAwNkZCODJOMXhuRThsWFNMcFlrblJranc2OG5jcVI5TDJvMTlyalRIemc4SGdWeXRXck5oVDhZa0JBUGlSNjdwYXNXS0Z2dnp5U3cwY09MRFU5aWNyVjY1VTc5NjlTN1RkZWVlZEdqSmtTSW0yQlFzV2FPN2N1Um8vZnJ5a0kwWG41NTU3VGdNR0RGQWdFTkRGRjErc3FLaW80MmI0MjkvK3B2bno1NnQ3OSs1eVhWZTJYZnAzRmJPeXNqUnYzcnpRZVZwYW1uYnQyaFU2MzdWcmw3Nzg4a3M5L2ZUVEozelhGU3RXNk9HSEh5N1I5c29ycitpaWl5N1NSeDk5cEtaTm02cE9uVG9udkI4QUFBQUFBQUFBS2h1SzQ2ZkJjWnhiaWd2anI3MzJtdFcyYmR0d1I2b3dEUnMyVkdSa3BJcUtpaVRwMW1PdldaYWx5TWhJRlJZV1ZwUFU4dWpYalpabC9Ta2lJa0tKaVlscHRtMlBrL1NKeitjcnF2ajBBSUNmdTY1ZHU4cXlMTzNidDArUFB2cm9DZnN0V0xCQXNiR3hKN3pldlh2M0VnWHIxYXRYNjlKTEw1WFg2MVZLU2txWlY1S1pOR21TYXRTb1VhcTlTNWN1SmM3bnpKbWplKzY1UjcxNzk5YnUzYnVWbjUrdm9xSWkzWExMTFNYNnBhYW02b01QUHREMDZkTzFiZHMyYmQrK1hSRVJFZnJmLy8xZnZmamlpd29FQXZyYjMvNm1YYnQyNmFtbm50S1FJVVBVdEduVE1tVUZBQUFBQUFBQWdBc2QrME9XVSt2V3JXdEdSa2F1a3ZTTGtTTkhxbHUzYnVHT1ZPRVdMRmlnTFZ1MnFHSERobXJRb0lIcTE2K3ZxbFdyeXVQeHlMSXNCUUlCN2QrL1h6Lzg4SVBXclZ1bjlQUjBMVjI2TkxUMHEyVlpXNDB4QS94Ky8rd3d2d29BNEFKenBudU9yMTI3VmtWRlJlcmR1N2NXTDE1Y2FuWjM4Y3p4c2hUSGkyM2J0azJOR3plV0pEMzU1Sk1hT25Tb29xS2k1UEY0bEp1YnE2S2lJajN4eEJPYVBIbXlzckt5bEoyZHJmajRlTldvVVVPV1pjbmo4WlFhZjkrK2ZhR1o0NW1abWVyWnM2ZSsrZVliUlVaR1NwSkdqaHlwUm8wYWxacmxYbXpWcWxXYU1HR0N4b3dabyszYnQydklrQ0hLejg4djBXZi8vdjJxVzdldTdycnJyaEx2VXg3c09RNEFBQUFBQUFBQWxaampPSzg0am1PZWZQSko0N3F1UWRrRWcwR3paTWtTTTNqd1lPTTRUdkhYMUd1dXVTWXUzRDlUQU1DRm8vamZrRE94WXNVSzR6aU9LU2dvT09HMTNOemNVNDZ6ZWZObTg4Z2pqNWlPSFR1YThlUEhtOXpjWFBQZWUrOFp4M0hNbmoxN2pESEdUSmd3d2J6ODhzc2w3cnZ1dXV1TU1jYmNjY2NkNXNDQkE2SDI1NTkvUG5ROGRPalEwUEdRSVVOS3ZmTmRkOTFsL0g3L0NiTzk5dHByWnNhTUdlYU9PKzR3bXpkdk5sT21URG5oTzJ6WXNPR1U3M29peFQrUGNQKzlBQUFBQUFBQUFJQ3lZRm4xY3ZCNnZiSEdtSWNrNmRGSEg1VmxNVW1xckd6YlZvY09IZFNoUXdmOTduZS8wNmhSbzdSbXpacTc4L1B6TCt2WXNlT3ZseXhac2p2Y0dRRUFLSGJ0dGRlcVdyVnF1dWFhYS9TWHYveWx4TkxuaFlXRkdqOSt2REl5TWpSczJERDk3bmUvVTdObXpkU3ZYeisxYmR0VzdkcTEwOGFORzFXblRoMXQzTGhSVjE5OWRabWVPWGZ1WEQzMTFGT1NwR2VmZlZhU3RINzkraEo3ajNmcjFrMUZSVVhLenM0dXRROTZzZFRVVlAzblAvL1J4SWtUOWU2Nzc2cEpreVpLU1VuUnJGbXpKRW1OR3pkVzA2Wk4xYTlmUDZXa3BPaWYvL3puYVgyUGprV0IvTHkxT1Q0Ky9vcTB0TFQ4VTNjRkFBQUFBQUFBS2orcXUrWGdPTTVEa3Q3cTJMR2p4bzBiRis0NEY3UkFJS0NSSTBkcTFxeFpzaXhydmFRT1BwL3ZZTGh6QVFET2IyZTZyTHIwNDlMcHgxdFdQUmdNcXFpb1NKR1JrY3JNek5UdzRjTlZwMDRkalJrekp0VEhHS012di94U1hicDBVVXBLaWhJVEUzWGpqVGZxMEtGRGlvdUwwNGNmZnFpdFc3ZnF6My8rczI2KytXYTk4ODQ3YXRpd29RS0JnRFpzMktDSEhucElMVnEwMElZTkcxUzdkdTNRTDl2dDNMbFREUm8wQ0Qzbm1XZWUwWlFwVTlTbVRSdU5HVE1tOU03dnZQT09ObTNhcE9IRGh4LzMvZmJ2MzY5dTNicXBZY09Hb1RFaklpSTBkZXBVU1ZLUEhqMGtTVk9uVHRWdHQ5Mm1tVE5ubnZiM3NuaFpkWnkvWE5kTnpNakl5QWgzRGdBQUFBQUFBT0I4d016eGNqREczR2habHJwMjdScnVLQmU4aUlnSURSczJUTldyVjlkNzc3M1hYTko3a202VDVJWTVHZ0RnWjh6ajhZVDJBRy9Sb29VR0RCaWd4eDkvWEs3cnlyWnRTWkpsV1JvM2JwekdqaDJyYmR1MmFmSGl4YUZmbW52cnJiZDAvZlhYNjk1NzcxWGp4bzNWb0VHRFVHRzhlL2Z1YXRHaWhTSWlJalJ5NUVqMTdkdFhNMmJNQ0QydlM1Y3VwUXJWVmF0V1ZmUG16VXNVNTlQVDA1V1JrYUZ1M2JxVnlwK2FtcXBhdFdwcHlaSWxrbzdzalQ1OStuVDk5cmUvVmE5ZXZjNytOK3dvOWh3Ly96aU9zMVpTQzQvSHc2eHhBQUFBQUFBQTRDaUs0K1ZnV1ZZYlNXclpzbVc0bzFRS2xtVnA0TUNCMnJ4NXN4WXVYSGlMMSt2OWc4L25lejNjdVFBQUtGWllXS2dxVmFxRUN1UEZKazJhcFB2dXUwL1RwMDlYa3laTnRHYk5HZzBiTmt6eDhmR3liVnVkTzNmVzZOR2o5Y29ycjBnNjhrdGhuMzc2cVNRcEtTbEpqUm8xVW1GaG9Ud2VUMmdtOTZGRGgwTEhEUnMyMUN1dnZLTG16WnVYeXZUaWl5K1dtUEYrK1BCaERSdzRVRzNhdERudU8rVG01aW82T2xydnZQT09wQjluamdNQUFBQUFBQURBenczRjhUSnExYXBWbEtTV0hvOUhsMXh5U2JqalZCcTJiV3ZFaUJHNjVaWmJ6T0hEaDRkMzdOaHh5cElsUzdMRG5Rc0E4UE0wYjk0OHRXalJRdlhyMTllYU5XdjB6My8rVTdmZGRsdXBmams1T2JyeXlpczFiTmd3M1g3NzdYcm5uWGMwYk5ndzJiWXQxM1dWazVNajZVaHgvWGkrLy81NzFhbFRSNUswYjkrK0V2dUtaMlZscVUrZlBzZTlMeTh2VC9mY2M0ODZkZXFrZnYzNktTb3FTbi82MDUrVWtKQ2dSeDk5VkpMMDdiZmZhdnIwNmRxM2I1OTI3TmloM3IxNzYrREJneWNjRXdBQUFBQUFBQUIrTHV4VGQ0RWtWYXRXTFZwU1JFeE1US245U1hGbTR1UGoxYWRQSDhzWVV5Y1FDQXdJZHg0QVFPWGw5WHJWdTNkdlNWS25UcDNrOVhwTDdKdTljdVZLM1hmZmZicnFxcXMwZVBCZzNYenp6WHI4OGNjbFNidDM3OVlkZDl3aDEzWFZvRUVEUGZ2c3MyclZxcFZTVWxLVWs1T2pkZXZXS1JBSWFQanc0Y3JLeWxKS1NvcWVlZVlaVFo4K3ZWU081Y3VYNjdMTExpdDMvcGlZR0UyZVBGbVdaZW5PTysvVVF3ODlwTmF0Vyt1eHh4NEw5V25idHEzKyt0ZS9hc0tFQ1dyWXNLR21UWnVtR2pWcTZLMjMzdEpiYjcwbFNhSDl4d0VBQUFBQUFBRGc1NFNaNDJWazIzYVJKQlVWRllVN1NxWFVvMGNQVFpnd3dSUVdGdmFTOUlJa0UrNU1BSURLeCtmem5mVDZ3SUVETlhEZ3dPTmVxMWV2bm1iTW1LR2NuQnlOSGoxYVBwOVBTVWxKbWpsenBnNGNPS0JGaXhhcGYvLytpb21KMGF1dnZxclkyRmk5OU5KTEdqeDRjR2lwOWFLaUlrVkZSV25PbkRsS1NrcVNWSEk1ZFVrS0JvTW56UmdmSDYvQmd3ZnI5dHR2MS9QUFA2K2xTNWRxM2JwMWF0R2loU1NwU3BVcXFsS2xTcW43Z3NHZzh2UHpGUjBkclMxYnRzaTJiZVhuc3gwMUFBQUFBQUFBZ0o4UGl1TmxsSitmMzl5eUxJcmpaVlQ4NFh0WnhjYkdLaWtweWZyaWl5OWFPSTdqK1AzK2sxY3ZBQUFJazJyVnF1bUdHMjdRVTA4OUZmcTNybGF0V3Jyc3NzdDA1WlZYS2pFeFVaWmxTWkt1dXVvcVRaMDZWVFZyMWxUdjNyMjFjK2RPOWV6WlU0RkFRRjI2ZEpFa3hjWEZsWmpKZmJ4bDFXKy8vZlpTT1ZxMGFLRzMzMzViSDN6d2dWelhQVzdXWC8vNjE1S2szLzcydDhyTXpGUjZlcnIrL3ZlLzYvMzMzOWZxMWF0MXh4MTNuUGszQkFBQUFBQUFBQUJRZVNRbUpqN3NPTTVoeDNITUgvLzRSM00yZlB6eHgyVnFPMTFaV1ZubXE2KytLdmQ5YytmT05RODk5SkRKejg4L2FiL3Z2Ly9lYk4rKzNSaGp6SFhYWFdlTU1TWXpNOVBzM2J2WDVPYm1tbzRkTzVxQ2dvSnlQVHMxTmRVNGptTVNFeFAvSE82Zk9RRGcvT1E0am5FY3A5ei92cDF2WE5jTmQ0U3pvdmpuRWU2L0Z5ak5jWnkxanVNWXI5ZmJNdHhaQUFBQUFBQUFnUE1GTThkUHprNU1USHpSc3F3bkpDazVPVmtqUm93bzFXbkRoZzFLU1VuUmloVXJGQlVWcGFlZmZsbzMzbmpqU1FjZU5XcVV1bmZ2ZnRLMmJ0MjZhZS9ldmFwVHA0NGtoWTZEd1dDcGZjK1RrcEwwUC8velA2SHplZlBtS1RVMVZkZGVlMjJaWDNiUm9rVWFPblNvNHVMaVF2dXhGaHMwYUpBNmR1d1lPbCt3WUlIbXpwMnI4ZVBIUzVLTU1YcnV1ZWMwWU1BQUJRSUJYWHp4eGVYZW03MVpzMmJGaDk2VDlRTUE0RUpYUExNY0FBQUFBQUFBQUZCeEtJNmZRS3RXcmFLaW9xTGV0aXpyUGtsNjVKRkgxTGR2WDltMlhhTGY5dTNiMWJkdlgvWHExVXN2di95eWNuSnlWRkJRVUdxOFdiTm1hZHk0Y2FGejEzWFZyVnUzRW4xKzJwYWFtcXFrcENTbHBxWktranAzN3F6VTFGVE5uVHRYR1JrWm9XTDRuRGx6dEhMbHloSmp6WjQ5Vzd0MjdkSXR0OXh5MHZjY1BueTRITWZSbENsVE5IUG1USDN3d1FkcTBxUko2UHI2OWV2MS9QUFBxM1hyMWlYdTY5Njl1OUxTMHJScjF5NUowdXJWcTNYcHBaZks2L1VxSlNWRmJkcTBPZWx6ajZkSmt5YnllRHdLQm9QbHZ4a0FBQUFBQUFBQUFBQUFUb0xpK1BIWjBkSFJVNDB4dDBWSFIydjQ4T0VubkFrK2J0dzRkZTdjT1RUVE9qWTI5cmo5YnIzMVZpVW5KNnRhdFdxeUxFdjkrdlhURzIrOFVhTFA4ZHFPNXhlLytJWG16SmtUT3Qrd1lZT2FOMjhlT2wrN2RxME9IVHFreno3NzdKUXowM0p5Y3ZUNzMvOWV5NWN2VjRNR0RVck1Qcy9MeTFOK2ZyNmlvcUxVdTNkdjVlZm42OU5QUDVVazNYWFhYWktrQVFNRzZQRGh3eG82ZEtnazZldXZ2OWEvLy8xdlJVVkY2WlpiYmxGdWJxNktpb3IweEJOUG5ISmYwNGlJQ0ZXdFdsV0hEaDJxY2NwdkFnQUFBQUFBQUFBQUFBQ1VBOFh4NDNBY1o0UXg1cllhTldybzlkZGZMMUY0UGxZd0dGUmFXcHJHakJsVHBuR25UNSt1bFN0WHFuLy8vdHEvZjcrMmI5K3VSbzBhU1pKdXV1a21mZjc1NTBwTFM5T0NCUXMwY09CQXhjZkg2L0RodytyUm80Y2toV2FrWDNMSkpkcTRjV05vM0pVclYrclh2LzUxNkh6Y3VISHEzcjI3YnIvOTlwUG1lZm5sbDNYWlpaZXBiOSsrR2pGaVJLandMVWs3ZHV4UW56NTk5UG5ubjRkbXl4ODdDMzM2OU9uYXNtV0xubnZ1T2UzY3VWTmR1M2JWQXc4OG9Ca3paaWdySzB0ejVzeFJuVHAxOU9hYmJ5b25KK2VVaGZGaTBkSFJ5czdPamk5VFp3QUFBQUFBQUFBQUFBQW9JNHJqUCtFNFRrOUpReUlpSXZUU1N5K2RzREF1SFZsU3ZhQ2dRTHQzNzladHQ5Mm1QWHYyS0RFeFVjODg4NHpxMXExYnFuK3ZYcjMwNktPUHFsZXZYbnJqalRkQ2hYRkp5czdPbG0zYlNrNU9WbVJrcEhiczJLSDQrSGpGeHNacTZ0U3BrbzRzcXk1SjFhcFZVMFJFaFBidjM2L1kyRmh0Mzc1ZFRaczJsU1N0V3JWS1dWbFo2dEdqaCs2NTU1NHl2WFB4WHVMRlJYaEp5c3JLVW1GaFlZa3g5dTdkSzBrcUxDelUrUEhqbFpHUm9XSERodWwzdi91ZG1qVnJwbjc5K3FsdDI3WnExNjZkTm03Y3FEcDE2bWpqeG8yNit1cXJ5NVRqR09YYnJCd0FBQUFBQUFBQUFBQUFUb0hpK0RIYXQyL2ZPQmdNdmlWSlR6MzFsQklURTAvYVB6YzNWNUswZlBseVRaNDhXVVZGUlJvOGVMQ0dEeCt1MTE1N3JVVGZEUnMyYU15WU1hcFJvNFlhTldxa2dvSUNqUmd4UWw5OTlaVWtLUkFJcUV1WEx2SjRQS0Y3NXM2ZGU5eVo0OUtSZ3ZiOCtmTVZGeGVucTY2NktyUjgrbVdYWGFZaFE0Ym9ONy81elVtejc5bXpSejZmTDNRK2FOQWczWGpqalZxK2ZMbkdqQm1qZmZ2MmFmTGt5V3JjdUxHa0k4WDd6ejc3VEpJVUdSbXBLNjY0UWdNR0RGQktTb3FHRGgycTY2Ky9YdTNhdFZOY1hKdysvUEJETFZpd1FPM2J0OWV5WmN2MDZLT1BualJMTVdPTURodzRJRWtIeW5RREFBQUFBQUFBQUFBQUFKUVJ4ZkZqQklQQlVaSmliNzc1NWxNdVNTNUpNVEV4a3FRLy9PRVBpbzgvc2hKNDc5Njk5Zmpqajh0MTNkQnk1TVY2OSs2dEs2KzhVci8vL2U4MVk4WU1qUmd4UXBLMGVmTm0zWG5ubmVyZnYzOW9MKzlpeDVzNUxrbGR1M2JWcUZHalZMVnFWUTBZTUNEVUhoMGRyWll0V3lvMU5mV0V1VjNYVmZ2MjdTVWRtUVcrYU5FaXJWeTVVcSsvL3JwKzhZdGY2QTkvK0lQZWUrODk5ZXZYVDYrLy9ycSsvUEpMZmZ6eHg2R2wwUzNMMHJoeDR6UjI3Rmh0MjdaTml4Y3Yxcmh4NHlSSmI3MzFscTYvL25yZGUrKzlhdHk0c1JvMGFLQ0dEUnVlOG5zcFNZY09IVkpSVVpFc3k5cGZwaHNBQUFBQUFBQUFBQUFBb0l6c1UzZjVlV2pmdm4xalNmZEZSa2Jxc2NjZUs5TTlqUnMzVm14c3JISnlja0p0bG1XcFNwVXFwUXJqelpvMVU5T21UZlduUC8xSnljbkpXcjU4ZWVqYS9QbnpWYmR1WFMxZXZGaXU2NTcwbVg2L1h3c1hMbFRyMXEwVkV4T2pZRENvaElTRXNyK29KTnUyWmR1MmlvcUtGQkVSb2JTME5OV3RXMWVqUjQvV2RkZGRwK2VmZjE1ZXIxY2RPblJRNzk2OU5YdjJiRTJjT0ZFUFAveHdhSXhKa3lZcEVBaG8rdlRwbWo1OXVwNTc3amxGUkVRb1BqNWVkZXZXVmVmT25UVjY5R2o5L3ZlL0wzT3ViZHUyU1pKYzE5MVpyaGNDQUFBQUFBQUFBQUFBZ0ZPZ09INVVJQkRvSmNsS1RrNVcvZnIxeTNSUFJFU0VmdnZiMytybGwxOVdWbGFXOXU3ZHE0a1RKNnBidDI2bCtuNzc3YmQ2NUpGSGROOTk5NmxQbno0NmVQQ2dKR24vL3YxNjk5MTNkZi85OTZ0VHAwNTY5OTEzSlVrNU9UbWFPbldxOHZQejFiOS9mM1h0MmxYNStmbWFNbVdLTm0vZXJLMWJ0MnI3OXUzYXZYdTM5dTh2LzBUcjZ0V3I2OUNoUTNycnJiZVVsSlNrOWV2WDY1RkhIdEhhdFd2MTRvc3ZhdGV1WGNyTXpGVHQyclUxYU5BZ2ZmREJCeVh1ejhuSjBaVlhYcWxodzRicGswOCswWkFoUXpSa3lCRFp0aTNYZFVPL01GQllXRmptVEd2V3JKRWtXWmExL0JSZEFRQUFBQUFBQUFBQUFLQmNLSTcvNkRwSnV2SEdHOHQxMDhDQkExVzNibDNkZXV1dHV2dnV1OVc4ZVhNOStlU1RrcVRkdTNmcmpqdnVrT3U2YXRXcWxjYVBINjh1WGJvb0l5TkROV3ZXMUE4Ly9LREhIbnRNTFZ1MjFIMzMzYWM3Nzd4VGZyOWZiNzc1cGdvTEM3Vmx5eFk5L2ZUVEdqaHdvR2JObXFYbzZHaWxwS1NvYytmTzZ0ZXZuLzcwcHovcDNudnYxY0NCQTVXZG5WMnUzQTBhTk5DR0RSdjA2YWVmYXMyYU5XcmR1clgrOWE5L3FXSERoaG8wYUpEaTQrTTFmdng0WldWbDZkcHJyOVhtelpzMWJkcTBFdmMvKyt5emF0V3FsVkpTVXBTVGs2TjE2OVlwRUFobytQRGh5c3JLVWtwS2lwNTU1aGxObno2OVRKbUtpK09TS0k0REFBQUFBQUFBQUFBQU9LdlljL3dveTdKYVM5SXZmL25MY3QwWEZSV2xwNTkrV2s4Ly9YU3BhL1hxMWRPTUdUTWtTVldyVnRVLy8vbFAvZnZmLzFaVVZKVDY5Kyt2ZSsrOVYxZGZmWFZveHJVa3ZmVFNTeG81Y3FUKyt0ZS9hc0tFQ2FYR25EMTd0a2FQSHEyK2ZmdnExbHR2bFNTdFg3OWV2WHIxMGh0dnZLRjY5ZXFWS1hkQ1FvS21UNThlMmhNOExTMU5yNy8rdXJwMDZhTFhYbnRORjE5OHNXYlBuaDNhTDN6a3lKRWFNR0NBMHRQVE5XVElFSTBlUFZvK24wOUpTVW1hT1hPbURodzRvRVdMRnFsLy8vNktpWW5ScTYrK3F0allXTDMwMGtzYVBIaXdiTnMrNlQ3dXhoZ3RXYkpFa21UYjl0SXl2UVFBQUFBQUFBQUFBQUFBb0h3Y3h6bm9PSTRwTEN3MDUxSXdHQXdkYjkrKy9ZVDlzck96UzdYMTdOblR2UEhHRzJiT25Ea2wyZ09CZ0huLy9mZExqSDBxbXpadE1rbEpTZWJqano4Mkw3NzRvcGs3ZDY3Sno4ODNtemR2TmwyN2RqVy8rdFd2VEs5ZXZjenExYXRMUEdmcjFxM0dHR1BtejU5djh2THlTbzNyOC9tTTY3b2wycjcvL250VFVGQncwanpyMXEwemp1TVl4M0UyU3JMQy9mY0JBSEIrT3ZwdlJabi92Y081VmZ6ekNQZmZDNVRtT001YXgzR00xK3R0R2U0c0FBQUFBQUFBd1BtQ21lTS9LcFNPekdBK2w0cG5pRXNLemNvK25yaTR1Rkp0UDkzM3U1akg0OUc5OTk1YnJoeVhYbnFwMHRMU1NyVTNhZEpFcWFtcEozeE80OGFOSlVuWFhYZmRjZnM0amxPcXJTeXoyZWZQbnk5Sk1zYk1saFQ2SWZDQk84NERPWkx1OWZ2OXM4TWRCQUFBQUFBQUFBQUFBS2VQUGNkL3RFR1N0bTNiRnU0Y1B6dXU2K3JmLy81MzhlbXNjR1lCanFPYXBHZkNIUUlBQUFBQUFBQUFBQUJuaHBualJ4bGp2cllzcTlPeVpjdDAyV1dYaFR2T3o4clNwVXUxZGV0V1NkcWNucDQrNzlocmZyK2ZKZFlSTm83alBDTnBtQ1JtalFNQUFBQUFBQUFBQUZ6Z21EbitvMW1TOU9tbm41N3pwZFhQcG9VTEY0WTd3aG43K09PUGl3L2ZsT1NHTVFvQUFBQUFBQUFBQUFDQVNvcVo0MGVscDZkLzVUaE8rdHExYXhPWExsMnFEaDA2aER0U21menRiMy9UL1BuejFiMTdkN211VzJKUDgySlpXVm1hTjIvZWNlNCtQeHhUNFA4OG5Ea0FBQUFBQUFBQUFBQUFWRjRVeDM5a0pMMGc2Y01YWDN4Ujc3MzNucUtqbzhPZHFWd21UWnFrR2pWcWxHcnYwcVZMR05LVVhWSlNrcjc0NGd0WmxuVzdKRis0OHdBQUFBQUFBQUFBQUFDb2ZDaU9IOFB2OTA5ekhPZkIvLzczdjc4Wk0yYU1CZzhlSE81SUo5UzllM2RsWldVcE56ZFhYYnAwVVkwYU5mVHd3dy9MNC9HRU8xcTUzWHZ2dmJHSXhob0FBQ0FBU1VSQlZQcmlpeTlralBuRDVaZGZQakl6TTdNZzNKa0FBQUFBQUFBQUFBQUFWQzdzT1Y2U0NRYURmN0FzSzN2cTFLbkg3b1Y5M3BrK2Zicm16WnVucWxXcmhwWk0vOWUvL3FXcFU2ZHE2dFNwU2t4TURCMTM3dHc1ekdsUHJuWHIxbXJSb29VazFZbUxpenUvcDdrREFBQUFBQUFBQUFBQXVDQlJIUCtKNWN1WDc1QjB0NlRBcUZHak5HZk9uSEJIT2kxejU4NE5IVC83N0xOaFRISnFsbVhwaGh0dUtENjlOWnhaQUFBQUFBQUFBQUFBQUZST0xLdCtIRDZmN3d1djE5dkxHRE5sNk5DaENnUUN1dVdXVzhJZHE0UkFJS0FOR3phb29LQkF2WHIxMHZmZmY2OEhIM3hRbG1WSmtnNGRPcVRiYnJzdDFQK1paNTVSWW1KaXVPS2VVbkp5c3NhTkd5ZkxzbjRkN2l3QUFBQUFBQUFBQUFBQUtoK0s0eWZnOC9uZWR4eW5wdXU2WTRjTkc2Yi8vdmUvR2pCZ2dHdzcvSlB0QTRHQXVuZnZyaFl0V2lnaUlrSWpSNDVVMzc1OU5XUEdqTkNlNDEyNmROSE1tVFBEbkxUc21qWnRxcG8xYStyQWdRTk5PblhxVkd2eDRzWDd3NTBKQUFBQUFBQUFBQUFBUU9WQmNmd2svSDcvYTRtSmlic3R5M3B2MHFSSlZUWnYzcXpodzRlcldyVnFZYzBWRVJHaFR6LzlWSktVbEpTa1JvMGFxYkN3VUI2UFJ6MTY5SkIwWk9aNDhYSERoZzMxeWl1dmhDMXZXVmlXcGViTm0ydkpraVVxS0Nob0pXbEJ1RE1CQUFBQUFBQUFBQUFBcUR6Q1B3MzZQSmVlbnY2Uk1lWjZTZnZTMHRMVW8wY1BMVjI2Tk55eFN2aisrKzlWcDA0ZFNkSytmZnMwZGVwVUxWMjZWRk9uVHRXRUNSTzBaY3VXTUNjc204c3Z2N3o0c0dVNGN3QUFBQUFBQUFBQUFBQ29mQ2lPbDBGNmV2cGkxM1hiRzJNVzdkNjlXLzM2OVZOS1Nvb0tDZ3JDSFUyU3RIejVjbDEyMldYaGpuSEdhdGFzR1RvTVp3NEFBQUFBQUFBQUFBQUFsUS9McXBkUlJrYkc1cnZ2dmp0cDA2Wk4vMk9NZWZiOTk5K1AzTHg1czE1OTlkV3c1Tm0zYjUrS2lvb1VGUldsT1hQbUtDa3BTVkxKNWRRbEtSZ01oaVhmNlRobXVmcnE0Y3dCQURqL2ViM2VjRWNBQUFBQUFBQUFBRnhnS0k2WHc3UnAwNEtTWG1qWHJ0M25ydXY2di83NmF4VVVGS2hLbFNvVm51V3h4eDdUenAwNzFiTm5Ud1VDQVhYcDBrV1NGQmNYcDZsVHA0YjZaV1ZscVUrZlBoV2U3M1RZZG1naGc4aHc1Z0FBbkwrTU1XbVdaU1dIT3dkK1pJejVOdHdaQUFBQUFBQUFBS0FzS0k2ZmhtWExscVU3anJOVFVvT3NyQ3pWcTFldndqTzgvLzc3b1dOampDekxraVRObXpldlJMOGFOV3BvK3ZUcEZacnRkR1ZuWnhjZjdndG5EZ0RBK1NzOVBmMzZjR2NBQUFBQUFBQUFBRnlZMkhQODlPMlhwSU1IRDRZN1I2Z3dmcUU3Y09DQUpNa1lRM0VjQUFBQUFBQUFBQUFBd0ZuRnpQSFRaSXpaYWxuV2xaczNiMWJ6NXMzREhhZFNXTE5talNUSnR1MzFZWTRDQUFBQUFBQUFBQUFxU0dKaTRoTExzanFFT3dkK1pJeEpZeFZIVkViTUhEOU50bTB2bEtUbHk1ZUhPMHFsRUFnRXRHclZLa2tLU1BLSE9RNEFBQUFBQUFBQUFLZ2dGTWJQUDVabEpZYzdBM0F1TUhQODlDMlFKTCtmT3U3WjhNMDMzNmlnb0VDUzBuMCszK0Z3NXdFQUFBQUFBQUFBQUJYTDUvT0ZPd0lrZWIzZWNFY0F6aGxtanArbS9QejhieVh0WGI5K3ZkYXRXeGZ1T0JlOG1UTm5TcElzeTVvUzVpZ0FBQUFBQUFBQUFBQUFLaUdLNDZkcDFhcFZoWkxlbEtTUFB2b296R2t1YkJzM2JsUmFXcG9rRlVtaU9BNEFBQUFBQUFBQUFBRGdyS000ZmdZOEhzOGJrZ0t6WnMzU2xpMWJ3aDNuZ21TTTBZc3Z2aWpYZFNWcHZNL24yeGZ1VEFDQXM4ZHhuRHpIY2N6bGwxOWVKZHhaY0g1TFRrNk9kaHpIT0k3RDlpb0FBQUFBQUFBQXpnbUs0MmRnNmRLbDI0d3hvNHVLaXZUODg4L0xHQlB1U0JlY3laTW5hOW15WlpLMDEzWGRvZUhPQXdBNDYzNlFwTmpZMk9yaERvTHoyLzc5KytNbHliS3NIOEtkQlFBQUFBQUFBRURsUkhIOERFVkhSNCtRbExsczJUSk5uRGd4M0hFdUtGOTg4WVhHakJralNjWjEzVWN5TWpLeXdwMEpBSERXYlpFazI3WXZEM2NRbk4raW9xS2FTWkxydWl6SEF3QUFBQUFBQU9DY29EaCtoaFl2WHB4bjIzWVBTVGx2dlBHR1B2bmtrM0JIT3U4Wll6UnAwaVFOR1RLa3VPbUpqSXlNbWVITUJBQTROeXpMV25EMHoydkRuUVhudDJBdzJQbm80WUt3QmdFQUFBQUFBQUJRYVZFY1B3dVdMVnVXTHVrMnk3SUNJMGFNMFBqeDQ0djMwTVpQYk5xMFNZTUdEZEtycjc0cVk0eHJXZGIvK1AzK2Y0UTdGd0RnM0FnR2c1OUtrbTNiZmNUL08zQml0bVZaRDB1U01XWld1TU1BQUFBQUFBQUFxSno0a1Bvczhmdjk4eXpMdXNteXJCOG1USmlnUVlNR2FjZU9IV2YxR1V1V0xORmRkOTBscjllcmdvS0NzenIyeVJRVUZLaDc5Kzd5ZXIwYU1tU0lQdjc0WTIzWnNxWE1lNndYRmhacTRjS0ZHanAwcUhyMjdLbUZDeGRLMGw3YnRydjZmTDZYSkxGWk93QlVVaGtaR1Y4Yll4WVpZNXA3dmQ0L2h6c1B6aytPNHp3aHFabWtoUmtaR1YrSE93OEFBQUFBQUFDQXlpa2kzQUVxazJYTGxxVWxKaVo2TGN2NmNOR2lSUjN2dlBOTzg4QUREMWc5ZXZSUTNicDFUMnRNWTR5V0wxK3V5Wk1uS3kwdExkVCsybXV2NmM5L3JwZ2F3OWl4WTdWbHk1SHRQei8vL0hOOS92bm5rcVQ0K0hoZGZQSEZhdHk0c1M2KytHTEZ4Y1hKc2l4NVBCN2w1dVpxMjdadDJyWnRtMWF2WHEyOHZMemk0WElzeXhvZEhSMzl5cUpGaXc1VnlBc0FBTUxLNC9IMGMxMTNpVEhtL3ptT1kvbjkvaFJKTExFQ1NiS1BGc1pma0pScjIvWWZ3eDBJQUFBQUFBQUFRT1ZGY2Z3c1MwOVAzeUxwNnNURXhJY0NnY0QvZS92dHR5OTY1NTEzbEpTVXBPVGtaSFhxMUVrWFhYVFJTY2R3WFZlWm1abjY2cXV2TkcvZVBLMWJ0Njc0VXE2a1daTHVtVEpsaWk2KytHTGRkZGRkNS9SOVB2cm9JNzMvL3Z1U0ZKRDBnS1RxbG1VbEcyT1NzN096Zi9IZGQ5L3B1KysrTzlVd2haTG1TdnFvcUtobzVzcVZLdytjMDlBQWdQUEtzbVhMdm5NY3A2ZWtEeVM5NkRqT0k4YVlmM2s4bm9XRmhZVWJhdFdxbFoyV2xwWWY3cHc0OTVLVGs2UDM3OThmSHhVVjFTd1lESFkrdXBSNk14MzVQODQ5eTVZdE8rVi9LZ0FBQUFBQUFBRGdkRkVjUHpmYzlQVDBmN1ZxMWVyRHFLaW9CNHd4ai83blAvLzU1WC8rOHg5SlVyMTY5ZFNrU1JQVnIxOWZNVEV4aW95TTFPSERoNVdkbmEwZE8zWm8wNlpOUDEwMmZZZWsxd09Cd0pzclZxelk0empPRjVMK05XclVLR3Z2M3IzcTI3ZXZQQjdQV1gyQllEQ29DUk1tYU9MRWlkS1JaYzhmOGZ2OUh4NjlQRUdTNWZWNkwzSmQ5eEpKbDlpMmZZa3hwcXBsV1VhU01jYmtTOG9NQm9QcmMzTnpNek16TXl0dUhYZ0F3SG5INy9mUGJ0ZXUzVld1Njc0dXFiTmxXUys0cnF1SWlBaGxaMmZMY1p4d1J6emJjaXpMMmlscGpUSG1vNEtDZ2s5V3JWcVZjN0liV3JWcVZhMUtsU3EzVzVaMWw2UXJqREVOSkZXcmtMUVZKRHM3V3hFUkVYSmRWNVpsRlRjdnRHMzdqeFRHQVFBQUFBQUFBSnhyRk1mUG9hTWZncjhoYVh6YnRtMS9HUkVSMGMwWWMrT2VQWHRhNzk2OXU4RkpiajBnNlR2THN1WUhnOEhVR2pWcWZKdVdsaFlvdnVqMys5OU9URXdNV3BiMTVzU0pFNk8rK2VZYlBmSEVFMnJUcHMxWnliMTgrWEtscEtSbzFhcFZzaXlyMEhYZDM2ZW5wMC8rU1RmajgvbjJTZG9uYWRsWmVUQUFvRkk3V3Z5OE5pRWg0V3JMc202VmRLMXQyMDJNTVJkSmlnbHp2TE90bWpHbXVhVG1rbTZyVXFYS1RxL1gyOWZuODMxMnZNNWVyL2MzeHBnSmtob1lZeW8wYUFYTHN5enJCOWQxdDBoYVlJeVp4UjdqQUFBQUFBQUFBQ29LeGZHS1laWXZYNzVLMGlwSkwwbVMxK3V0SGdnRUduazhuamhqVERYYnR2T05NZG1XWmUzMStYemY2OGhzN1JOS1QwOS90MTI3ZG43WGRkLzk3cnZ2RWg5NjZDRjE3TmhSTjkxMGs2Njk5bHJWcmwyN1hBSDM3dDJyaFFzWGF1N2N1VnF5WkVub01aWmxQWmllbnM1TUxnREFXWE8wR0ZxcEM2SnQyclNwR2hrWldkOFkwMG5TL1pLNkdtTm1KeVltUHBhZW52N3FzWDI5WHU5anhwZ3hSMC9uU0pwaVdkYmlvcUtpNzFlc1dKRmIwZGtCQUFBQUFBQ0FpdUk0VHA2a0h5UnRzU3hyUVRBWS9KVEpGRGlYS0k2SGljL25PeWpwNEptTXNXelpzdS91dnZ2dTlwbVptVDBzeXhxNlpNbVNLNG9MMjFkY2NZV3V1ZVlhTld2V1RJMGJOMWFOR2pVVUUzTmtVbDVlWHA2eXNySzBiZHMyYmRpd1FZc1dMZEthTld1T0hYcU5NV2JFNVpkZlBuWGF0R25CTThrSUFNRFAwZEdpOXNhalgrOTV2ZDdialRIdldaWTF4bkdjN1g2L2Y0WWtPWTV6aHpIbUg1SnlMY3Q2d09memZSTE8zQUFBQUFBQUFFQUZpNWJVVUZKRFk4elZ0bTBQVGt4TVhPVHhlUHF4RFIvT0JZcmpGN2lqeGV2L2xmUkJRa0pDSjQvSDh6dGp6Sy9XckZuVDlDY0Y3MVBaWkZuV0Y4RmdjSEpHUnNaaVNTWTlQZjJjWkFZQTRPZkc1L045a3BpWWVMZGxXYk1salczVHBzMFhSeSs5SnNrWVkrNzIrLzJwWVl3SUFBQUFBQUFBVkxqczdPem8yTmpZNnJadFgyNVoxcldXWlQxc1dkWTFydXQrNHpqT1BYNi9mM2E0TTZKeW9UaGVlWmhqbDZsdDA2Wk5JNC9INDFpVzFkUVljNmx0MnpXTU1YR1NaRm5XSWRkMXN5ekwrcTh4WmxNd0dQU3ZXTEZpZTFqVEF3QlF5YVducDZjbUppWk90aXlyVjBSRXhFQkpscVJmU0pxVW5wNU9ZUndBQUFBQUFBQS9PNW1abVFXUzloejkrbHJTYUsvWCsyZGp6UCtUOUVHN2R1MnVZZ1k1emlhSzQ1WFUwV0kzQlc4QUFNNGpsbVdObE5STFVtOGRLWTRYdHdFQUFBQUFBQUNRWEovUDk1TGpPSmFrRjEzWGZWM1N0ZUVPaGNyRERuY0FBQUNBbnd1LzM1OXBXVmFHcEdhU0xwZVU3dlA1Tm9ZNUZnQUFBQUFBQUhCZThmdjlLWkkyU09xY2tKQndkYmp6b1BLZ09BNEFBRkNCWE5lZFUzeHNqSmx6c3I0QUFBQUFBQURBejVScmpQbVhKRm1XZFd1NHc2RHlvRGdPQUFCUWdTekxDdTJSWk5zMit5VUJBQUFBQUFCVU12bjUrZXJmdjc5Mjd0eDUwbjZQUFBLSTB0TFNTclFkUEhoUTExOS8vU252L1Rud2VEd0xqeDZ5ckRyT0d2WWNCd0FBcUVDMmJXOXdYVmVTRkF3R040UTVEZ0FBQUFBQXdBVnY2OWF0R2p0MnJKWXVYYXI4L0h5MWJkdFdRNGNPVmNPR0RVdjE3ZHUzcjN3K254WXNXS0RZMk5oUzF3c0xDOVdwVXlkVnExYXRSSHRPVGs2SnRweWNISDM3N2JmeWVEeWx4b2lPamxiTGxpMDFkdXhZUGYvODg4Zk5uSmFXcG95TURPWGs1R2o4K1BHU3BMWnQyOHJqOGFpZ29FQlBQUEZFaWY1WFhIR0ZGaTllWEtMdDhPSERxbEdqaGlScHg0NGRvZmZkdVhPbmxpNWRldHpuWGtnS0N3czNSRVJFeUxidEp1SE9nc3FENGpnQUFFQUZLaXdzM0JrUmNlUy9ZSzdyN2dwekhBQUFBQUFBZ0F2ZS9QbnoxYTVkT3ozOTlOTUtCQUo2NXBsbjlQVFRUK3Z0dDk4dTBlL3p6ei9YNXMyYlR6bWViZHVhUDM5KzZEd1lES3BEaHc0bDJyeGViNGw3amxkUU44Ym9wcHR1Q3AzbjVPUm8wYUpGMnIxN3QvN3hqMzlvMXF4WitzdGYvcUpSbzBhcFpzMmE4dnY5R2pWcWxHYk9uS2tubm5oQ1k4YU1VYzJhTlV1TW1aU1VGTXFSbEpTa21UTm5TcEk2ZCs0Y09rNUtTanJsTzE0SWF0V3FsWjJkblMxanpFWGh6b0xLZytJNEFBQkFCVExHNUJZZjI3YWRFODRzQUFBQUFBQUFsY0g5OTk4djI3WkxuQThZTUVDdTY0YmE4L0x5TkdiTUdQWHUzVnNwS1NsblBVTmhZYUhtekpsejNKbmt4YnhlcjR3eE9uandvUHIyN2F2NjlldXJSNDhlU2s5UFYvUG16VFY4K0hCOThNRUh1dWlpaTNUSEhYY29Nek5UN2R1M1ArbHplL1RvSVVrcUtDZ0lIUjgrZlBqc3ZWZ1lwYVdsNVR1T0kwa3g0YzZDeW9QaU9BQUFRQVZ5WFRkVUhQZDRQTGtuNndzQUFBQUFBSUJUTzdZd0xrbjc5KzlYelpvMVM3UlBuRGhSN2R1M1YrdldyVTg1bnV1NjZ0S2xTNm4yNDdXZGpwWXRXK3IrKysvWHBFbVRTclRYckZsVGYvempIMHYxLys5Ly8zdkNaZEtuVHAwcTZjak04ZUxqeWpKekhEZ1hLSTREQUFCVW9GV3JWaFVlL1kxWCtYeStvakRIQVFBQUFBQUFxRlFDZ1lDbVRKbWlPKys4TTlTMmRldFdmZkxKSjVvNmRhcDI3dHg1eWpGczI5YThlZk5DNThYTHFoL2I5dE5sMWNzcktpb3FWTXcrbFU2ZE9tbkZpaFVhUEhpd2NuTnoxYTFiTjlXdVhmdU1uZy84WEZFY0J3QUFxR0Irdjk4S2R3WUFBQUFBQUlES2FOU29VYkp0VzMzNjlBbTF2ZlRTUzNyb29ZZDAwVVVYbmJJNEhnd0dGUmtaV2E1bkZoVWRtZjl3N1A3aXA3SjQ4V0sxYjk5ZUxWcTBPTzcxdFd2WGF0bXlaYUcra3BTYW1xcWtwQ1NscHFaS09qSkQvTGJiYnBNazVlZm5oNDRyeTdMcXdMbEFjUndBQUFBQUFBQUFBQUFYdkZkZWVVWHA2ZW1hT0hHaW9xS2lKRW56NTgvWHpwMDdkYzg5OTVScGpJS0NBaFVXRmg2MzBIMmk0bmR1YnE1aVkyTkx6Q3cvbnFlZWVrcVdWWExPeEh2dnZYZmN2cDA2ZFRwbDFudnV1U2UwREh2bnpwMDFjK1pNU2RMcnI3OSt5bnVCbnl1SzR3QUFBQUFBQUFBQUFMaWdqUjA3VmdzWEx0U0VDUk5VcTFhdFVQdW5uMzZxNzcvL1hqZmNjSU9rSS91SlMxSzNidDMwd2dzdmxDcENaMmRucTBXTEZwb3laVXFvclhoWjlibHo1NGJhamwxV2ZjZU9IYXBmdi80cE00NGFOYXBVMndNUFBIRGN2c1d6MFUvbWVQdVRuNndkQU1WeEFBQUFBQUFBQUFBQVhNREdqeCt2K2ZQbjY4MDMzeXhSR0pla2xKU1VFdWNyVjY1VTc5NjlsWnFhcXRqWTJGSmo3ZGl4UXcwYk5pelg4Ny83N2p2OThwZS9MSC93azZoYnQ2NGVlT0NCNDg0c2QxMVh1M2Z2THJGMGZINSt2cnAxNnhZNjc5Ky92MjY5OWRhem1nbW9EQ2lPQXdBQW5IL3FTdHB6a3V2VkpPVlVVQllBQUFCVWtNVEV4Q1dXWlhVSWR3Nzh5QmlUbHA2ZWZ2MnAram1PVXlBcFM5SU95N0tXR0dPK3NDeHJ0cy9uTy9XMFB3REFHWnN3WVlLazBzdWVMMTY4T0xTOCtvbnMzcjFiL2ZyMTA4Y2ZmeXpidHBXUmthRldyVnFWNi9tZmYvNTVtWmR0LzZrVExhc3VsVnhhZmZYcTFabzVjNllLQ3d2VnAwOGZOV3ZXTExUM3VIUmtXZlZqendFY0g4VnhBQUJ3b2ZMVXJWdDM0SjQ5ZTE2WGxDZEpNVEV4alJzMmJEZ3hNelB6NXZJTVZMTm16VnNQSERqd2hhU0NjeEcwUEdKaVlqcGRjc2tsNDlhc1daTjRvajZPNHh6eSsvM1dpYTZYUld4c3JMZDI3ZHE5dG03ZCt0aFByelZxMU9nZjI3ZHZIM1FtNHdNQUFLRDhLSXlmZnl6TFNpNWoxeWdkK1NYWHVzYVlSRW45akRFN0hjY1o3UGY3cDBneTV5b2pBRUR5K1h4bDd0dTZkZXNTL2V2VnE2Y1pNMlpJa2dLQmdENzc3RE9OSFR2MnVQY2FZeFFNQm5YZ3dBSFp0aTNMc2tKN21sOS8vU2wvbCtxNGV2VG9jY0pyeHk2dFhxdFdMZjNxVjcvU29FR0RGQk1UbzJlZmZWYTMzSEpMNkhwK2ZuNkpjMG1hUFh2MmFXVUNLak9LNHdBQTRJSVZGeGZYSlQ0Ky9sZVptWm0vbFZSWXJWcTEyNHFLaXJhVmQ1eWFOV3Yyam82T2JydHIxNjZSNXlCbXVlVGw1UzBPQm9QNWNYRngxeHc2ZEdqUk1aYzhrb0kvN1orUWtGQ21HZVN1NithdldMR2lkdkY1alJvMWJ2VjRQTFVrVlpWa1NYSWxIWmFrNnRXcjMwSnhIQUFBSUh6Szh3RS96cDFqOTVJOWxZS0NnaXBWcTFhTmMxMzM0bUF3bUNqcFRzdXl1a21hN0RqT3RYNi92NThva0FQQWVXLzE2dFZxMUtpUkxybmtraEx0bG1VcEppWkdydXVxYytmT0NnUUM2dHk1czJ6YlZ1M2F0ZlhVVTA4cE1qS3kzTSs3Nzc3NzlQampqNS93K3F1dnZobzZybCsvZm9sOXpmLys5NytYKzNrQUtJNWZ5S3cyYmRyVXNXMjdTVVJFUkEzWGRhdm95RytvNXJxdXU5OTEzWDB0V3JUWU9tM2F0Rklmb2dNQVVFa0VOMjdjMlBPS0s2NVlYS3RXclR2Mjc5Ly9ZYzJhTmUrUGpZMXRYYjE2OWR0LzJubkxsaTMzSFR4NDhJdUVoSVNjWURDWTlkUHJWYXRXN1ZpN2R1MSt4N1p0MjdidDBheXNyQm5uOGlXS3RXblRabC94c1czYk1VMmJOdjNNR0JPUXBBMGJOdnltWmN1Vzg5UFQwNk4vZWw5R1JrYTFuelRWZHh4bmw5L3Y5K2hJd2Z1NHFsZXZmc2VXTFZ0Nk4yL2VmRTUwZFBRVmdVRGcrNktpb2wwZWp5Y3VLaXFxVWN1V0xiK0ppWWxKT040ekFRQUFBSlMwYXRXcVFray9IUDFLbC9TVzR6aFhTZnBRVWwvSGNiYjYvZjdud3BrUkFIQnFiZHEwMFVzdnZWU3EzYlp0TFZ5NFVOS1JwZG9EZ1VDb0dGN2VKZGlQZGJMQ3VDUTkrdWlqcHowMmdPT2pPSDZCU0VoSXFHRlpWbGZidHE4MnhuU1NkS1drYUVseTNaS2ZlOXUyTGR1MnRYSGp4anpIY1ZaTDhsdVdOYmV3c1BEL1ZxNWNlYURpMHdNQWNNN2tybG16NWhwSmg2cFdyWnJnOFhoaWk0dkZqdU1Zdjk5ZlI5SytuOTYwY3VYS1JpY1pNeVlxS3VwU2o4ZFRMUzh2Nzl0emxMdVVGU3RXMUk2SmlXbWNsNWNYbXZuZW9rV0xyM2Z1M1Bsa1hsN2VrcktPRXhzYmF4ODlQR0ZoUERZMjFyRXNLK3J3NGNQcDY5ZXZ2L25LSzYvOHpoaFQ1UEY0NG43YXQyWExsdCtzWGJ2MnFuSzlEQUFBQUFENS9mNXZ2Rjd2emNhWWRFbC9hOXUyN2FUbHk1ZnZDSGN1QU1ESlZhdjIwM2tJSlZtV2RWcXp4QUdjSHlpT245OHN4M0YrSStraFNiK1JWTVdZSTZzdmVUd2UxYTFiVi9YcTFWTmNYSnc4SG84c3k5TGh3NGVWbFpXbGZmdjI2WWNmZm9pUjVKWGtOY1k4RWhuNS85bTc4L0NZcnY4UDRPODdXeWJieUI2eTBkakZrcGtndG9yYXRaUnFHNnFLV3Jwb1ZkRlNSZTFMcTRxZldLdW83ZHZTOHJYVldyV1UxSkxFRm9Rc1pFRWtJdnRrWnBLNXZ6OGk4ODFrSVloRTVmMTZIbzk3enozbjNNK2RQazhsOXpQbmMrUkd0VnE5VHlLUkxQUDI5dDdIVmVWRVJQU0N5QUFBVjFmWENjbkp5YXZLT0ViUnFGR2pVRUVRckJVS2hjZjE2OWM3ZVhoNC9DQ1ZTbTBVQ2tYdHpNek1vNW1abWY5VVpISmNvVkEwcUZPbnp1R0xGeS82QXJnTHdGR3BWRGJNeU1nNCt6anpHSTFHQzFFVURRL3I0K0xpOGdVZWxHajM4UENZZXUvZXZUV0ZTOHI3K1BoRVhyMTZ0VlhCMzAvd09FUkVSRVJFQkNBa0pPU3FXcTFlSlFqQ1oxS3BkRENBT1pVZEV4SFJzK0R2Nys4cWtValNnNE9EdFpVZEN4SFJ3ekE1WGs0NmRPZ2dTMGxKOFpSSUpOV2tVcWtOQUNzQTJhSW9wZ3VDa09ydDdaM3dPTWxvalViVEhjQXM1Q2UzSVpmTDBiWnRXL2o3KzZOcDA2YW9XN2N1cEZMcFErZkl5TWhBZEhRMExsMjZoTk9uVHlNa0pFU2kxV3BmRlVYeDFlam82R3NhaldaY2FHam9IbkMvSXlJaStoZnk5dmJlcmxLcHVrZ2tFdXZRMEZCQnA5TkZKeVVsclN2amNIMWtaR1MvbWpWckxvNk5qUjJZbVprWmZQWHExZFlBeEtaTm05NjVmdjE2OTBKOTdTMHRMYTBmSnphdFZodi9PUDBCUUsvWFgwMUpTVmxidTNidE5WRlJVVDJkbkp6NnBxZW5Id0NnTDIyTVdxM09LYUZaRUFSQlh0SzFHemR1dkszVDZSSnNiR3hhR1kzR2JBQlFxVlN2WjJkbmgzcDVlZjJvVkNwclN5UVNxNEt5NmdxRjRtRXI3SW1JaUlpSXFBd2tFc2wvUlZIOERFQjNNRGxPUkM4b3ZWNy9oaUFJOHpVYXpSNUJFSDQzR0F4L1hMaHdJYXV5NDNxV0prK2VqT25UcDVlYXE5bXlaUXZTMDlNeGZQaHdVOXRISDMyRUpVdVdtRmFlcDZTa3dNSEJvVUxpSmFKOFRJNC9nUTRkT3NoU1UxUFZFb21rQTREMkFCcWtwNmZYa3Nsa01nQW9XTjFkUUJSRlJFVkY2VFVhVFJTQVM0SWdIQUZ3T0NRa0pBSkZFdE0rUGo0MlNxVnlxU2lLZ3dEQTNkMGRRNFlNUVpjdVhXQnJXNnpTNlVQWjJ0cWlXYk5tYU5hc0dkNTk5MTFvdFZvY09uUUlXN2R1UlhoNGVEMEF1elFhelI0TEM0dEJ3Y0hCS1UvMFlSQVJFVldTNk9qb053QW9OUnFORmdBY0hSMC9kSFIwL0xCd242Wk5tNXIrcmRYcjlkRlhyMTV0V1hDdFVhTkdwL0x5OHRMZDNkMy83ODZkTzdQYzNkM25Bb0JVS3JYejhmRzVCQURoNGVFTnZMeThGam81T1ExK25OaENRME9GSjNtbWhJU0VhUTBiTmp6dDVPVDBrWk9UMDdCYnQyNU5lVmova3ZZRGQzVjEvZHpkM1gxaFRFeE12OVRVMUIxRnJ6czVPWDEwKy9idEdhNnVybDhBd09YTGx4czVPenQvNnVqb09PenExYXUrd1A5V2pnTjQrRGZ4aUlpSWlJam9rUXdHUS9pRDE0YTFLenNXSXFKbnpBWkFQMUVVKzhsa3NoeU5Sck1Qd0crQ0lPd09DUWxKcSt6Z3lwUFJhTVRldlhzeFk4YU1FcThuSkNSZy9mcjFXTE5tRGZiczJZTVdMVnJBeGNVRjU4K2ZoeWlLT0hmdUhGYXVYQW10Vm91MWE5ZENFSjdvVlJJUlBRRW14OHRPOFBYMWJTNlJTQVpsWkdRTWtFZ2twcS95cUZRcTBkUFRVM0J6YzROS3BZSlNxWVJjTG9kV3EwVm1aaWFTazVOeDQ4WU5SV0ppWWtNQURVVlJmQnNBTkJyTlpVRVFWaWtVaWczQndjRXBmbjUrdFVWUjNDdUtZbDByS3l1TUhqMGFmZnIwd1lNZm5wK2FwYVVsZXZYcWhaNDllK0xZc1dOWXRHZ1JZbU5qWDlQcGRLYzFHazJ2ME5EUUsrVnlJeUlpb2twdzRjSUZwOExuR28xR3ZIRGhRbjBVMzNOY0FJQno1ODdWQXBCY3YzNzlFNm1wcWR0VFUxTzNBMERUcGsyVHc4UERHeFIwam8yTkhSSWJHenZrbVFiL1A0YlkyTmpCZGV2V1Bhblg2MlBUMDlQM1ArWjRtWk9UMDhkSlNVa0xuWjJkUHkwcE9aNmNuUHdMZ0RSWFY5Y3ZWQ3BWRHlzcnErWVNpVVF1aXFLdVFZTUcvd0JBd2NweEFJaUxpL3NnS3l2cnd0TS9HaEVSRVJGUjFTU1h5KzgvV0V6alV0bXhFQkZWSUNXQVBnRDZpS0pvVUt2VkJ3RnNrMGdrTzBKQ1FvcStxM2x1K2ZuNUZXczdjT0FBVkNvVkJFR0FSQ0lwZGowckt3dGZmZlVWSms2Y0NCY1hGNGlpaUZtelp1SC8vdS8vQUFCRGhneUJLSXA0NzczMzBMWnRXeWJHaVNvWWsrTmxvTkZvT2lLLzVKRS9BTmpaMlltZE9uV0NScU9CcjY4dlhGMWR5L1IvcnN6TVRKdy9meDcvL1BNUGpoNDlpb1NFaEVhaUtDN1M2WFF6MUdyMWp3RDZBZkJvMEtBQjVzMmJCMDlQejJmeVBJSWdJQ0FnQUMxYXRNQ01HVE53OE9EQjJnRDIrL3Y3dHpoMTZsVGlNN2twRVJIUnMyZUIvTVIzU2FYR0M4aEZVY3dGZ0lZTkcvNFZHeHY3dWNGZ3VGc2gwWlZSVmxaV2JHNXU3cjBIY1ZvRHlDenJXQThQajlsR28xRVhGeGYzUmIxNjlZNDRPRGdFcHFTa2JDblNMYlhnd0dBd2hOdloyVTAxR0F5SktTa3BHNU9Ta3BZQVppdkhpWWlJaUlqb0tZV0VoQmcwR2czQWQ3RkVWSFhKQlVGNEZjQ3JvaWl1MUdnMFJ3VkIrRTBpa1d3L2MrYk1uY29PN21GQ1FrS2cxK3ZSdW5WcmhJU0VBQURlZnZ0dHhNZm43NmpYcWxVclUzTGJZRERnMTE5L3hjNmRPM0h6NWszODlOTlBXTGh3SWZSNlBWSlRVM0hvMENFQXdPalJvK0h2N3c4QUdEZHVITjU4ODAyMGFkT21FcDZPcUdyaUQyUVBvVmFyYXdMNEVVQVhBR2pidGkzNjllc0hmMzkvNFVsV2M5dlkyS0J0MjdabzI3WXR4b3daZzFPblRtSFRwazBJRGc1V0NZSXdUaFJGK1BqNFlNV0tGYkN5c2lybnB5bk95c29LYytia2IzTjA4T0JCVDRQQnNBVkFCM0FQY2lJaStwZXh0TFQwcUZtejVtL3g4ZkhqTXpNemo1WFdUNkZRMU5YcjlUY0JJQ2twYVdtZE9uVitqNHVMRytQdDdiM1QwdEt5RVFESVpESjdIeCtmU0FBSUR3K3Y4eFF4ZVdxMTJyakhIR1pUcjE2OW5kbloyU0ZTcVZSVnUzYnRYNktpb25vRHlIdkVPTUhOelcyYWs1UFRKOWV2WDI4SHdIano1czNoOWVyViswdXYxeWRuWm1ZZUxtbVFWcXVOMWV2MWQ2MnRsd0JCS0FBQUlBQkpSRUZVclZ0RVJVVU5LV25sdUU2bnV4RVRFOVAvTVorRGlJaUlpSWlJaUo2UW41L2ZabEVVMzZuc09KNFJLWUNPb2loMnpNdkxXNlpXcTA4SWd2QjdaUWYxT0xadTNRb0E2Tm16SjFhc1dBRVBEdy9UdVVLaHdLQkJnOUN0V3pjNE9qckMzdDRlQ29VQ2NYRnh1SFRwRXVSeU9XcldyQWtBME92MWlJNk9ock96YzZVOUMxRlZ4T1I0S1RRYVRhQWdDRCtLb3FqeTlmWEY2TkdqMGJScDAzS2JYeUtSb0hYcjFtamR1alZPbmp5SkgzNzRBUTRPRHBnL2YzNkZKTVlMeHpGOStuU0VoNGZqMXExYjdkVnFkY2V3c0xBL0t5d0FJaUtpcDJNRkFIWHIxZzI5ZS9mdWtzek16TDhmMXRuT3pxNUhWbGJXeVFlbklnQTRPRGdFSmlRa1ROTnF0V2NBR01zcExxVzN0L2RmeWNuSlB5VW1KczR0eXdBTEM0czYzdDdldnhzTWhvVG82T2dCQU9RTkdqUTQ0dUhoc1NBK1B2N3pzTEF3UndBS2EydnJCcUlvNmdyR0tSU0tobDVlWGtIVzF0WitrWkdSUGJPeXNzNEJnRTZudTNianhvMUFiMi92N1VsSlNhdHUzNzc5TFlDTW92ZlZhclhuYld4cy9KMmNuTjY2ZXZYcTZ3RHVjdVU0RVJFUkVSRVJVZVV4R28wZHEwcXBiVUVRUlB4TEYreGxaR1RBMnRyYWRLN1g2NkZRS09EbzZJamV2WHViVlFlT2o0L0g4ZVBIa1pDUWdCRWpSdURCZGh2dzgvTkRuVHBQdkRhRGlKNEFrK01sOFBQem15aUs0aHlKUkNKKyt1bW5HRGh3WUluN1JwU1hObTNhVkdySkRBc0xDd3dhTkFqejVzMkRJQWdqQVRBNVRrUkUvd3AyZG5idGpVWmo1bzBiTndhbHA2ZnZlMVIvWjJmbkQ2S2pvd2Q3ZW5vdVU2bFVQYTVkdTlaWXFWUzI4L1Qwbks5VUtocytLR1dlQzBBaUNJTEY3ZHUzcHlVbEpRVTlRV2c1TVRFeDdXdlZxblZJTHBjN3hNZkhmL21vQVRWcjF2d3BNelB6ejdpNHVQRVBZc2k1ZXZYcXExWldWcDRBOE5KTEw2Mnh0N2NQRkVVeEx6azVlU1VBZWExYXRWYmIyOXUvbTVtWmVUd2lJa0tUazVNVFhYak9qSXlNRTlldVhmUDM5UFJjMWF4WnMvam82T2llR1JrWnh3dXV1N2k0akhSd2NIZzdJaUtpamFPajQvQ0dEUnZ1bDhsazFRVkJrRGRyMWl4RkVBUzVJQWdXWVdGaEtqeThYRDBSRVJFUkVSRVJsVE9wVkZyamVTODdYa0N0Vm44a0NNTHlNblROQTNCRUZNWGZaRExaZnd1ZVQ2UFJMSHkyRVphdjlQUjA2UFY2Mk5uWm1kb01CZ01VQ2dVQVFLdlY0ai8vK1kvcFdvc1dMUUFBbXpkdnh1SEQveXZ3ZC9IaVJlNDVUbFRCbUJ3dm9pQXhibWxwS1FZRkJRbSt2cjZWSFZLRmFObXlaY0ZoWDQxR3N4TkFMUUJlQUpUSUwzTWlRLzZlcC9FUC9sd1ZSZkZvWGw3ZXNRc1hManhYZTdVU0VWSFZrWnFhK3Q4clY2NDAxK2wwRVVXdkpTWW1MZ0NRWGJndE9qcTZpMWFyalUxSlNjbU9pNHViQnVDdVZxdjk1Zjc5Kzc4ODZDSWcvOTg5QWZtL3JEM3hTdkxzN094Ymx5OWY3bVJ0YmUxVGx2N1hybDNyRE1CUTlER3lzN01UQVNBbUpxWi9URXpNdXc5aU1nSkFVbExTK3RUVTFOOVRVMU4zbGpadlRrNU96UFhyMTd2WTJ0cStuSkdSOFU5QmUxeGMzRmNaR1JtbjA5UFQ5K2wwdXVoYnQyNU52SFhyMXNUSGZVNGlJaUlpSWlJaW9rZlFBemdvaXVJMnVWeSs0L1RwMC9jcU82QW5aVEFZSUpQSmNPclVLZmo0K0pnbHRuTnljcUJVS2szbkF3Y09OQjBiamZtdm1ESXk4b3Y2WGJ0MkRVRkJRVGg3OWl4Ky9mVlhzMVhtUlBSc01UbGVpRWFqNlZtUUdGKzZkS25RckZtenlnNnB3cmk3dTBNdWw4TmdNQUJBcjhMWEJFR0FYQzZIWHErM0FkRGd3Wi9PZ2lCOEtwUEpvRmFyajBna2ttVUEvaHNTRWxMMHBUNFJFZEV6VlZKaUhBQVNFaEsrS05xbTFXcGpBU0FySyt0Q0tkT0p5RisxWFY1dVoyVmwzUzVqMzBmOUcxb3N0cXlzckRKWGV5bThZdnpCK1c0QXlNbko0WmZjaUlpSWlJaUlpS2k4YVFIc0V3VGhOd0I3UWtKQzBpbzdvQ2VSbnA2T0N4ZnlYeU9OSERrU1Y2NWN3Ylp0MjdCNTgyYTg5dHBycG41NWVYblE2L1d3c0xBd3RXM2N1TkYwWExCeUhBQkdqUnFGUzVjdW9XL2Z2cGcyYlJvY0hCd3E0RW1JcUFDVDR3ODBhZExFSHNBcUFKZzBhVktWU293RGdFd213L3o1ODNIejVrMjR1N3ZEemMwTjFhdFhoN1cxTmFSU0tRUkJRRzV1TGxKU1VuRHYzajFFUkVRZ0xDd01aODZjUVdKaVlnZFJGRHNJZ2hDcjBXZytDUTBOM1YzWnowTkVSRVJFUkVSRVJFUkVSQlVxRThCdVVSUi96OHZMMjN2aHdvV3N5ZzdvYVdSbFplRzExMTZEajQ4UFB2NzRZL2o1K2NISHh3ZWJOMi9Hdlh2MzhQcnJyNXY2YXJWYVdGaFltRzNSVzlMS2NRRG8yclVydnYvK2UxaFlXR0Q5K3ZYdzkvZEgvZnIxSythaGlJako4UUp5dWZ3YkFEVTZkdXlJN3QyN1YzWTRsZUxsbDEvR3l5Ky9YT3AxbVV3R0Z4Y1h1TGk0b0dIRGh1alRwdytNUmlQT25qMkxiZHUyNGVEQmcxNEFkbWswbXEyV2xwYkRUcHc0a1ZGeDBSTVJFUkVSRVJFUkVSRVJVV1ZRS0JUYkpSTEp6OEhCd2RyS2pxVzhXRnRiNDhpUkk1QktwUUR5RTl3clY2N0VmLzd6SDZ4YXRhcWdFaThVQ2dWQ1FrTGc3T3hzTnI1ZzViZ29pcWF0YldVeUdicDI3V3BhWWY3bm4zK2lRWU1HRmZWSVJBUW14d0VBZm41K1ZxSW92Zy9rbDdNb3ZFY0VQWnhFSWtITGxpM1JzbVZMdlBmZWU1ZzdkeTZ1WExueWRrNU9UbTEvZi85WFQ1MDZsVmpaTVJJUkVSRVJFUkVSRVJFUjBiUHpvdVlDQ2lmR1I0NGNpZHUzYitQSEgzOUUvZnIxOGNzdnYyRCsvUG1tcldtLyt1cXJZdU9uVHAySzgrZlBtMWFVZCsvZUhhKzk5aHJrY2pueTh2TGc2dXFLcGsyYlZ1Z3pFVlYxVEk0REVFV3hINEJxL3Y3KzhQTHlxdXh3L3JWOGZIeXdidDA2ekpvMUM3dDI3ZExrNXVZZTgvUHphL2x2M1V1RWlJaUlpSWlJaUlpSWlJaElJcEdZOWdkWEtCUUFnSDc5K3FGMzc5N0l6YzJGbFpXVktaRmVtS1dsSlhKemMvSFdXMjhCeUUrV0UxSGxZbkljZ0NpS25RVkJxTExsMU11VFRDYkQxS2xUVWExYU5XemN1TEVlZ0kwQWVnTXdQbUlvRVJFUkVSRVJFUkVSRVJIUmM2bDY5ZXBtNTRJZ3dOTFNzc1MrSVNFaEFGRGlhbklpcWx5U3lnN2dlU0FJUWxNQTNOZWhuQWlDZ05HalI2TmR1M1lBME5QUHorL0R5bzZKaUlpSWlJaUlpSWlJaUlpSWlLcTJLcDhjOS9IeFVRQm9JSlZLVWF0V3Jjb081NFVoa1Vnd2MrWk1XRnRiaXdDbSsvdjdxeW83SmlJaUlpSWlJaUlpZXJpY25KektEb0dJaUlpSTZKbXA4c2x4R3hzYkpRQ1pwYVdsYVo4SUtoOHFsUXBEaHc0VlJGRjB6czNOL2FTeTR5RWlJaUlpSWlJaXF1b1NFeE9Sa0pBQUFBZ0lDQUFBUkVWRklUazVHZG5aMmVqUW9RUDBlbjJKWS8vKysrL0h2dC9xMWF0TngwYWpFZmZ1M1FNQUxGbXlwTlF4ZXIwZSsvZnZoeWlLQUlCZmYvMFZtWm1aajMxdklpSWlJcUtpcXZ5ZTR4S0p4QUFBQm9PaHNrTjVJUVVHQm1MVnFsV2lYcThmREdBZUFMR3lZeUlpSWlJaUlpSWlxcXFPSHorT2d3Y1BZdVhLbFFBQVVSUXhlL1pzZlBMSko4ak56WVdYbDFlcEMwZ21UWnFFbzBlUG9tL2Z2akFhalpCSWlxKzdTVTFOeGVIRGgwM25temR2eHZEaHd6Rng0a1RjdkhrVDN0N2VtRHg1TXJadjM0NHpaODRnSnljSEZoWVcyTEJoZzJuTTdObXpvZFBwMEsxYk53RDU3KzJPSFR1R1YxOTl0VHcvQ2lJaUlpS3FncXA4Y2p3bko2ZWVJQWovK3VSNFRrNE9sRXBsWllkUmpKV1ZGUUlDQW9RREJ3N1UxMmcwbXREUTBKREtqb21JaUlpSWlJaUlxS3JxMjdjdmpodzVndHUzYndNQUxsKytqSmRlZWdsK2ZuNVlzR0FCbWpadFdxWjUxcTFiQnpzN3UyTHRIVHQyQkFBTUdEQUE5Ky9mUjBaR0JucjA2QUVBMkx0M3IxbmY5ZXZYQTREcHV0Rm94UHo1ODdGdjN6NTRlM3ZqblhmZUFRQkVSMGZEMjl2YkxJRU9BRXVYTG9XRGcwTlpINTJJaUlpSXFHcVhWVmVyMWNNRVFRZ0dnQll0V3BUYnZHRmhZWmc2ZGFxcDlGTkp0RnF0NmZpamp6NUNkbmEyMmZYMzMzL2Y3THlpUzE0VkNBc0xNMzF4WU8zYXRjWGlMSXVDZUVWUkRIamlRSWlJaUlpSWlJaUk2S205OWRaYnVIWHJGajc1NUJOa1oyZGp5cFFwQ0FzTHc4bVRKL0hISDMvZ3hJa1Q2Tm16SjE1NTVSVzBhOWNPMjdkdlI5KytmZEd4WTBka1pXV1prdC9EaGcxRFlHQmdzVDhGTm0vZWpMMTc5OExXMXRhVUZBOE1ETVNZTVdOTWZiNzU1aHZUbU96c2JJd2RPeFl4TVRFUUJBRUtoY0wwcCtpNVFxRkE3OTY5bVJndmdiVzF0YStucCtjUEQ3bmVUS0ZRK0JSdFY2bFUzY0dGVkVSRVJGUUZWTlVmZUNScXRmbzdRUkRHQVVDSERoMHdjK1pNc3c1K2ZuN0ZCcWxVS3Z6MTExK1BuTnpIeHdmZmZ2c3RqaDA3WmtvTUZ6VnUzRGcwYWRJRUgzLzhNZUxqNDVHWGwyZDIvZnIxNjJibkZWM3lDZ0FpSXlNeGR1eFliTjY4R1RWcTFFQmtaS1NwRk5ianFGdTNic0ZoOFErVmlJaUlpSWlJaUlncXpMWnQyM0R6NWszTW5qMGJ0MjdkUXZmdTNURnc0RUJzMzc0ZHFhbXAyTGR2SDV5ZG5mSGpqejhpTXpNVGI3enhCdDU0NHcwQStRc2dEaDgrakw1OSsrS25uMzR5clJ5Zk8zY3VKazZjQ0NBLzRWMmFMVnUybUozUG1ERURRUDdLY2FWU2lkcTFhMlA0OE9IbzI3Y3Zmdjc1WjFPL0hqMTZtSjBUMEt4Wk02M1JhTHduQ0lJeUxTM3RqNXMzYnc0Q0FIdDcrd0c1dWJsWnBZMXpkSFFjbHBhV3RrdXYxNGNYYnJleHNXbGxZV0ZSTnlrcHFmVE40SW1JaUloZUFGVXVPZTdqNDZOUUtCUnJCVUVZQUFBalJvekFCeDk4VUN4aEhCSmlYdjE3M3J4NXBjN1pybDI3WW0yNXVibVlOR2xTc2ZiRGh3OURvVkJnenB3NStPeXp6OUMrZlhzQXdKNDllN0J4NDBaVHY1eWNIUFRzMmROMHZuUG56Z29wZVZYNC9wTW1UY0lISDN5QUdqVnFBQUJHamh5Sjk5NTdEKzNidDBlOWV2WEtkRDhBcUZtekpxUlNLZkx5OHNvV0pCRVJFUkVSRVJFUmxUdTlYbytWSzFmaTNMbHptRHAxS3Q1Nzd6M1VyVnNYSDMzMEVabzFhNGJtelpzaktpb0t6czdPaUlxS1FwczJiY28wNzhHREIwM0o4WUtFZDJGbHFVUW9rVWd3YXRRb0FNRDkrL2N4ZVBCZzA3V2k1MEIrd3J4Ly8vNWxpdTlGSkFoQzNzV0xGejNjM2QyL3o4M05UV25TcEVrOEFFRXVsN3NaRElZRUp5Y25VMW5Lckt5czA5SFIwWDE5ZlgwekRRYkRIVnRiMjFlOXZiMXI2dlg2V0psTTV2aS9LUVdKbTV2YlRBQTRmLzU4OFJlSVJFUkVSQytBcXBZY2x5aVZ5aTJpS1BaV0twV1lQbjA2T25mdS9NaEJlcjBlKy9mdlIxQlFVSW5YdFZvdFRwOCtEYWxVQ2dCWXMyWU5ldlRvWVVvcUZ5aThHbDJsVW1IRWlCRll1WElsa3BLUzhOcHJyNW45UU4rdVhUdnMzcjNiZE42M2IxOEFNQ3Q1QmNCVThrcWhVS0JuejU3SXlzcUN3V0RBdUhIanNHSERCcVNtcHBwS1h0bloyV0hZc0dHbU9FdGpOQm94WmNvVWVIaDRtUFoyQWdCM2QzZU1HVE1HbzBlUHhvb1ZLMUN6WnMxSGZuWUFJSlBKWUcxdGpZeU1EUDVRVFVSRVJFUkVSRVJVU2VSeU9SbzJiSWhQUHZrRUN4WXN3SlFwVS9ES0s2K2dlZlBtc0xXMXhhKy8vb3JqeDQralJZc1dPSHYyckNsWm5adWJpK3ZYcjBPbjAySHc0TUc0YytjT0JnMGFCRUVRQUFBWkdSbm8zYnUzNlQ3VHBrMURreVpOY09QR0RXaTFXcnovL3Z1b1c3ZXVXZG4xakl3TTAzbWhxb01BQUh0N2U2NGNMeU9WU3RVbExpN3UzWXNYTDg1UnFWUTlhdFNvTVRraUlxTHRTeSs5dENVbUppYXdjRitEd1hBbk5UWDExOVRVMUY5ZmV1bWxuZUhoNGJVcksyNGlJaUtpeWxLbGt1TWFqV2FtS0lxOTdlenNzSHo1OGpLdmZqNXk1QWljblozaDQxTnNPeDRBd0toUm8wd3J6Mi9ldkluMTY5ZWpYNzkrSmZhVHlXUzRlZk1tUm80Y0NSY1hGNHdmUHg3UjBkRUFZTFpTdlBESzhkNjllMWRZeVN1OVhvK3BVNmNpTVRFUksxYXNLUFlNdlhyMVFuSnlNb1lNR1lMSmt5ZWpVNmRPWmZvTWxVb2wwdFBUVldYcVRFUkVSRVJFUkVSRTVVNFFCQ3hidGd4QlFVR0lpNHREY0hBd2xpMWJCaUIvc2NjcnI3eUNkOTU1QjU2ZW5uQnpjNE83dXp0eWMzUFJ0MjlmMUs5Zkh6S1pETE5temNJSEgzeUE3ZHUzbXhaZ2RPellFVHQyN0RDN1YwQkFBSnljbktCVUtyRnAweWJJWk9hdklUdDI3RmlzekhxQmxKUVVzd1ViZG5aMlp1Y0ZGaTFhQkZkWDE2ZjZUUDdOckt5czNDUVNpWFZtWnVZbEFIQnljdnJnM3IxN2F3SEF6czd1OVpMR1pHWm1odG5aMlJWL2NVbEVSRVJVUlZTWjVMaEdvK2tINEd1WlRJYnZ2Ly8rc2NxQzc5aXhBNzE2OVNyMStwQWhRMHpIR3pkdXhCdHZ2QUZyYSt0UyszbDZldUx6eno5SDU4NmRUZCt3RlVVUmJkdTJ4YWVmZmdwYlcxdXpjWHE5SGt1V0xLbVFrbGRmZmZVVlVsTlRFUlFVQkNzcnF4TEh2Zi8rKzNCMWRjVzBhZE1RRXhQek9IdVFsN3dwT2hFUkVSRVJFUkVSVlloMTY5Wmh3SUFCMkxadEcycldySWtyVjY1ZzZ0U3BVS2xVa0Vna2FOZXVIZWJQbjQrRkN4Y0N5SzhJdUhQblRnRDVDVzhQRHcvbzlYcElwVkxUeXUvQ3E4RGQzZDJ4Y09GQ0xGKytISTBhTlVMSGpoMGhrOG53OXR0dkl6bzZHclZyNXk5V2RuSnlRbUJnSU9MaTRuRGl4QW16TFE5Ly9QRkhzeTBFZS9ic2FWWmhrZkxKNWZJMk9UazVWd0ZBcVZUV3NyVzE3UmdkSFQzb1lXUFMwdEwyNi9YNmVIdDcrM2NMMmpRYWpURTNOemVsNFB6Q2hRdE96eTVxSWlJaW9zcFZKWkxqTFZxMDhNekx5MXNEQUJNblRvUmFyUzd6Mk1URVJJU0VoSlM0WHhJQS9QRERENlp2eGhvTUJoZ01CbGhaV1dIYnRtMEE4a3VVYTdWYXMyVDUwYU5IMGFWTEY5TjV3US8zaVltSjJMTm5UN0g5a2lxeTVOVm5uMzJHMjdkdm03NE1rSjJkRGFWU2FmWUxTbFpXRm43Ly9YZHMzYm9WS3RXakY0T0xvb2o3OSs4RHdQMUhkaVlpSWlJaUlpSWlvbWNtTXpNVGpSczN4dFNwVTlHblR4LzgvUFBQbURwMUtpUVNDWXhHSXpJek13SGtMOVlveVowN2QrRHM3QXdBU0U1T3h1SERoMDNYVWxOVE1YVG9VQUJBbzBhTnpNWnQzYm9WNDhlUFI3VnExVEJod2dUSVpESWNQWG9Vb2FHaHB2ZE80OGFOUTF4Y25HbU1UcWREZkh3OEFPRGxsMTh1dG9WaGFTdlBuM01DQUxFOEprcExTOXZoN3U0K3pjYkc1aFZCRUt5TlJxTzJTWk1tMXdGQUVBU0xKazJhM0Nub201V1ZkVnloVUhqNStQaUVBWUJjTG5kL2NFbGlNQmp1WEx4NDBRMEFtalp0bWx3ZXNSRVJFUkU5cjZwRWNqd3ZMMjh1QUt0dTNicWhUNTgranpWMjkrN2Q4UGYzaDZPalk0blh4NDRkaTdGang1cU8xV28xM252dlBkUDFYYnQyNGNDQkExaXlaSWxaVzBISnFnSTZuUTVwYVdtNGNPRkNpWHNvV1ZwYVZrakpLd0NvVmFzV2poNDlDZ0RvM3IwN1ZxMWFCUzh2TDlQMWJ0MjZRYWxVbHJsc1ZVWkdCZ3dHQXdSQlNIbDBieUlpSWlJaUlpSWllbGJjM053d1k4WU1MRjY4R0FzV0xJQlNxVVJFUkFRYU4yNk1tVE5uSWpVMUZRc1dMTURreVpPUm5wNk92bjM3bW8wL2YvNjhhZlgzNDVvOGVUSSsvUEJEREJ3NEVGMjdka1ZvYUNoKytPRUgwL1VGQ3hZQXlGOXNjdWpRSWZ6ODg4K1lQbjA2bGkxYmhsNjlldUgrL2ZzWU9uUW9xbGV2L3VRZlFPVzVCOEN4WmN1V0RxZFBuNzVYVG5NYTd0Njl1OGpaMlhsWVRFek13SXNYTDlZQUlBR1FwMWFyY3k1ZXZGZ2RnQTJBVEFEdzhmR0p2SEhqeGx0WldWbFhHemR1ZlBYQkhKWkdvMUZYVHZFUUVSRVJQZmRlK09UNGcxWGpBK1J5T1Q3NzdMUEhIcjlyMXk1OCt1bW5qK3gzOXV4WkhEOStISysvL2pwRVVZUWdDRWhOVGNYeTVjc3hiOTQ4czc2OWV2VXlLOU4rOCtaTmpCOC9IczJhTlVOZVhoNFdMMTRNUVJCdzZkSWwvUFBQUHhnK2ZEalMwOU1ycE9SVlliZHYzMFoyZGpZOFBEek0yck96czBzc0cxK2FnbS84R28zR1cyVWVSRVJFUkVSRVJFUkU1U296TXhQejU4OUhTRWdJQWdJQ3NHUEhEdHkvZng4blRwekF5SkVqWVdscGlTVkxsc0RLeWdyZmYvODlKa3lZWUhydlpEQVlvRkFvc0cvZlBnUUVCQUF3ZjdjRUFIbDVlYVpqdlY2UDdPeHMweUlObzlHSW1KZ1llSGw1NGRDaFEwaE1USVJhcmNheFk4ZlFwRWtUT0RrNUlTSWlBc2VPSGNPUkkwZmc3KytQWmN1V29WcTFhbGl4WWdVKy92aGpYTDE2RmJObno0WlVLa1dIRGgzUXZuMTdPRGc0Vk95SCtPUnVBbkRNeTh0ckNPRHY4cG8wSnljbjBzSEJZUkFBZUhsNUxRYUEyTmpZZ3BlZ3pnMGJOang4NWNxVlZnQ3lBTURHeHVaVnBWTFpyR0M4aFlWRmRhUFJtRkYwWGdjSGgyRXBLU2xyVUU2cjNJbUlpSWllRnk5OGNqdzNOM2V3SUFoQ2h3NGRIdnRicGFHaG9VaExTelA5d1A4d3paczN4NkpGaTdCMjdWb0VCUVhoblhmZXdmYnQyOUc3ZDIrelBaSUt5OGpJd0taTm03QnAweWJNbkRrVDdkdTN4NmVmZm9xdnYvNGFlWGw1aUkrUHg0QUJBd0JVWE1tcndsYXZYbzB1WGJxWWxWUTNHQXpJeWNrcGRUL3lrbHk1Y2dVQUlBakMrVElQSWlJaUlpSWlJaUtpY21Walk0Tk9uVHBoNHNTSlVDcVZBQUFIQndmVXJsMGJqUnMzaGxxdE5tM0gxNnBWSzJ6WnNnWDI5dllZTW1RSWJ0MjZoWDc5K2lFM054Y2RPM1lFQU5qYTJwcVZOaS84am1uNjlPazRmUGd3M25yckxadzhlUkpmZi8wMTdPenMwS3BWSzZ4WnN3Wk5talRCWDMvOWhRTUhEdUM3Nzc3RGtDRkRjTzNhTmZqNit1S25uMzR5VzVqaDR1SUNBR2pRb0FHV0xGbUNhOWV1NFk4Ly9rRGp4bzMvTmNseFFSQjJpS0tvRVVWeEVNb3BPZTdsNWJYT3hzYW1SVnBhMmo0UEQ0L3ZiR3hzT2wyK2ZMbDFvUzVKZCsvZS9kN056VzNLclZ1M3ZqVWFqZG5wNmVrYkhSd2NQaXpvb0ZRcWZRMEdRMEtScVJVMWE5WmNucEtTOGxONXhFbEVSRVQwUEhuaGsrTUEyZ05BNTg2ZEgzdmd6cDA3MGIxN2Q4amxjclAyeE1SRWZQVFJSL2o5OTkvTkVzZHQyN1pGcTFhdE1HdldMTXlaTXdjeW1RemR1M2RIZG5hMldUSTVKaVlHLy9uUGYzRG8wQ0YwNnRRSkVva0VIVHAwQUpDL3Q5S0NCUXNRRVJHQkdUTm1vRTJiTmdBcXR1U1ZYcS9Ic21YTEVCd2NqSTBiTjVydE8zN2d3QUc0dWJtWlBmZWpGQ1RIQVRBNVRrUkVSRVJFUkVSVWlkcTNiMTlpdTBhaktkWldzS1hlNXMyYlRXMEZGUk1CbUMyK0FBQTdPenRzMjdZTkFEQjc5bXhUdThGZ3dLNWR1MkJyYTJ2V3YxT25UdWpVcWRNalkxNnpabzNaZWIxNjlWQ3ZYcjFIam51ZUdJM0cxWUlnakFjd3ZIbno1bHZQbmoxNzhHbm5URWxKV1p1U2tySXVOemYzWm8wYU5lWkdSVVc5RGlBZGdJc29pbmtBY08vZXZaOXIxS2d4MmNiR1JxM1Q2YUswV20xc1FrTENKSHQ3KzNjQndNbko2ZjNzN096VEJYTUtnaUMzc0xEd3lzM05UWHJhK0lpSWlJaWVSeTk4Y2x3UWhDWUEwS2hSbzhjZU8yM2F0QkxiWFYxZHNYMzdkdE41YW1vcXdzUERjZkxrU1J3NGNBQWVIaDZtSDlwWHJseUoxYXRYbzErL2ZoZ3dZQUNxVmFzR3FWUUtSMGRIL1BMTEw2aFdyUnIyN05tRGhRc1g0dmp4NDNCemMwTlFVQkMyYjkrT2VmUG1JUzh2RHkrLy9ESnljbklxcE9UVm1UTm5NSDM2ZEhoNGVHRHQyclZ3Y0hEQTZ0V3JzV0xGQ2tna0VsU3JWZzFUcGt3cDgyY29paUpPblRvRkFKQklKR2ZLUEpDSWlJaUlpSWlJaUo0N0JZbnh4eUdYeTRzdFBxbHF3c0xDYnZuNStYMGdpdUltbzlHNDA4L1BiMnhJU01oS0FNWW5uVE16TS9Ob3dYRk1URXgvT3p1N054bzFhblFWUU42OWUvYzJGRnk3ZmZ2MnJGcTFhdjJjbFpWMURJQVRnR3hCRUJTdXJxNmpWU3BWMTRTRUJOTmVsRnF0OXJLUGo4KzE1T1Rrb0NlTmk0aUlpT2g1OXNJbnh3RllBVENWRkM5dmVyMGVBd1lNZ0sydExWcTFhb1ZGaXhiQng4ZkhkSDNac21VSURRMUZVRkFRN08zdDBiOS9mM2g1ZWVIREQvT3JGeVVtSnFKT25UcHdkblpHVUZBUTNOemNBQUJ2dnZrbSt2YnRpL0R3Y0JpTlJxU21wbFpJeWF1bVRadGkxcXhaOFBYMU5WMGZQbnc0aGc4ZkRxUFIrRmdyeGdIZyt2WHJ1SDM3TmdCRW56MTc5dHJqZmJwRVJFUkVSRVJFUkVRdmhwQ1FrTTErZm41V29pZ3VGVVZ4bVVhakdTY0l3Z29BKzBOQ1FzTHhHSW55eTVjdnR5amFscHFhdWowc0xLekVieUZrWjJlZnYzdjM3aVk3Tzd1WGE5U29NVDB0TGUwM21Vem1ldXZXclFrNU9UblJCZjJ1WGJ2V3VxVHhSRVJFUkMrS3FwQWMxd1A1SzVpZkJZVkNnZDI3ZHo4MGFhelJhTEJtelpvU1kzQjFkY1g2OWV0TEhDY0lBaG8zYnZ6USs1ZDN5U3NMQ3d1enhIaGhqNXNZQjRDalI0OFczSDgzQU5NSG9ORm9uczEvRUtLbmt3bmduZERRME4yVkhRZ1JFUkVSRVJIUnY4V1ZLMWVnVUNqTXR2VEx5OHZESDMvOGdWNjllbFZpWk0rZmtKQ1ExV3ExK293Z0NETUI5QkpGY1Q2QStScU5KaHY1Nzg0VUQvNldBWkFBV0JNYUdqcXM2RHg2dmY1SzBiYUh1WHYzN2c5QWZnSTlOVFYxKzZQNkV4RlZGajgvdjhvT2dZaGVjRlVoT1g0ZGdGTmNYRnlaOTl4K1hHVk5HajlKMmFueVVobjNOaHFOK09PUFB3cE9kMVY0QUVTUHp3YkFOQUJNamhNUkVSRVJFVkdWRWg0ZWJxcDArREMvL2ZZYnFsZXZidGEyZXZWcXRHblR4dXpkbTA2bnc3UnAwNG9seHc4ZE9vUUZDeGFZdFdWblo4UE96ZzRBa0pDUUFIZDNkd0RBclZ1M2NPYk1pN2RMWDFoWTJIa0FyNnZWNm5jRVFkZ0VRTUNENnBjbEdBcWdXSEtjaU9oRkk0cmlFVUVRT2xSMkhQUS9vaWllcnV3WWlKNkZGejQ1TG9yaVNVRVFXcDg5ZS9hWkpjZWZGMDlTOXZ4Wk9uUG1ER0pqWXdIZ1JsaFltTmx5OWREUTBNcjdwZ0JSQ1RRYXpUUUFVOEhFT0JFUkVSRVJFVlZCUGo0KytQdnZ2d0VBclZ1M3hvNGRPK0RpNG1LNnZuYnRXdnoxMTE5bWJVRCsrNml3c0RDTUdUT21UUGZwM0xrek9uZnVqSUNBQUZQRndZQ0FBT3pZc1FNQTBLNWRPOU54UUVEQVV6L1g4OGpYMTlkWElwSE1CTkN6VUhNMmdEd0FGc2hmT1M1OThHZHR4VWRJUkZUeHdzTENYcW5zR0lpb2FuaCtNcW5Qemk0QTJMbHo1Mk9WVmkvWW43c2ttWm1aaUlpSXdMNTkrM0QxNnRVeWpTbU5UcWZEZ1FNSGlyVWJqVWI4L3Z2dnlNbkpLWFl0T3pzYjc3MzNIb3pHLzIxRGRPVElFVXljT1BHaDkrclJvNGZaK1MrLy9JSkJnd1loTHkrdjFERTdkKzVFZkh6OG94NmpSTC8vL252QjRZOTRqRDJUaUlpSWlJaUlpSWlvY3VUbDVVR3YxNXU5RDRxSmljSGF0V3N4ZGVyVVlnc3pMbHk0Z0l5TURQVHYzeC90MnJWRHk1WXQ4ZC8vL3ZleDd4c1lHSWpBd0VEb2REclRjWFoyOWxNL3ovTkdvOUdNa0Vna3A1Q2ZHSThVQk9GTFFSQ2Fob2FHMm9hR2hxcENRME10UWtORGxhR2hvZkxRMEZCSlNTWFZpWWlJaU9qSnZmQXJ4OFBDd281cE5KcXdxMWV2cXMrY09ZT1dMVnMrMFR4OSsvWkZUazRPdEZvdExDd3M0T2pvaU9yVnE2Tjc5KzVvMEtCQnNmNWR1blNCbFZYeGFraHBhV2s0Y3VTSTZUd3JLd3NyVnF4QVZGUVVQdjc0WTFQNzVzMmJzV1hMRm5UcDBnVktwZEpzanVEZ1lMaTR1Smo5TXZMeXl5OWovZnIxaUkrUGg0ZUh4eU9mUnhSRi9QYmJiMGhLU2tMdjNyMEJBTjI2ZGNPb1VhTk1mVzdjdUlHNWMrZGkrL1luMjRhbzROdkdBUFkvMFFSRVJFUkVSRVJFUkZTaDB0TFNJQWdDZnYzMVYyZzBHZ0Q1cGRTMVdpMEdEeDRNUVJCdy9QaHhVLzk5Ky9aaDZOQ2hwdmRhbzBhTmdxT2pvK242OU9uVDhlYWJiNkp4NDhZUHZlK1dMVnNBNUs4Y0x6aCswVmFPYXpTYWR3R3NBcEFqaXVKcDRxb29BQUFnQUVsRVFWVEhZV0ZocS9DRUMwbzBHazJ4VlVCNWVYbjN6NTgvNzFDMHZVNmRPbnN6TXpNUDM3bHpaejRBV0Z0Yk42MVJvOFpDR3h1YjFxSW82bTdjdURFaUxTM3R0MmQwdityZTN0N0xWQ3BWVjZQUm1KT1VsTFRpOXUzYlU1Qy9PcDZJaUlpb3dyM3d5WEhrLzZBMUQ4Q3YzMzMzSFRadTNGZ3MyVndXdDIvZnh0R2pSNkZRS01yVVB6TXpFd2NQSGl6VzNxNWRPN056QndjSExGKytIQk1uVGtULy92MWhiMitQeU1oSXJGdTNEaXRYcm9SS3BTbzJ4eDkvL0lFV0xWcVlrdG9GUkZIRUo1OThZdFpXdjM1OVJFWkdBZ0R1M2J1SHZuMzdBZ0ErL3ZoakRCOCtITjI3ZDBkZVhoN2VlT01OMHk4OEJYNzQ0UWZJNVhJTUdEQ2d4R2RNUzB2RFAvLzhBN2xjWHVMMWdJQUFIRGh3QUlJZzlBRVFVbUluSWlJaUlpSWlJaUo2YmlRbEpjSEx5d3UzYjkvR3RXdlhVSzllUFh6NTVaZjQ4c3N2RVIwZGpYbno1cG42Wm1kblkrL2V2WGpqalRkTWJkSFIwV1piRzdadTNScWpSbzNDKysrL2owR0RCdUhDaFF1WU1HRUNzckt5MEtOSER6ZzVPVlhvODFVV3RWcnRCbUFsQUZFVXhWNWhZV0dIbm1hK29sc1dlbnA2TGkycG40V0ZSVjBiRzV1WEl5TWpCenc0cjEyblRwMGppWW1KMzBaR1J2YXh0TFJVR1kxR3kyZDF2L3IxNis4d0dBeXg1ODZkODdTd3NIQ3NVNmZPN3J5OHZJUzdkKzh1TCt1ekVoRVJFWlducXBBY1IyaG82RmFOUmpNb0ppYm10Y1dMRjJQQ2hBbWw5dDI0Y1NOKytlVVhwS2VubzJmUC9HMS9kdS9PMzRLNHRNVDROOTk4ZzB1WExpRTlQZDJVZkM2TDFhdFhZOTI2ZGFielhyMTZRYXZWd3RJeS8rZlJ3WU1IbTY0VnJNSk9Ta3BDYUdnbzVzK2ZqLzc5KzV1dWYvLzk5N2gwNlpMWmZFWDE2TkVEMjdadGc4Rmd3TEpseXpCNjlHZ0F3TjY5ZTlHa1NSTzBiZHZXMUhmMzd0MUlURXpFZ1FNSFN2MHlRZlBtelNHVlNrdTkzenZ2dklNREJ3NUFGTVVQNjlTcE15c3lNbEpYK3FkQlJFUkVSRVJFUkVTVjdjYU5HM2pwcFpmdyt1dXZZOTY4ZVZpOWVyV3BldUdDQlF2TTNsZHQyYklGN3U3dU9IbnlKRDcvL0hQRXg4ZERFQVM0dWJtWlNxSjM3ZG9WOWVyVncrZWZmNDYwdERTTUdqVUtlL2Z1UlVCQUFQYnUzUXNnZjRGRndTS1FuSndjMC9HTFZGWmRJcEVNRjBYUkdzQ1BUNXNZTDRHRmc0UERPOWV2WCs5VzlJS3JxK3VvbEpTVVRRRHVBNEM3dS91czFOVFVQWGZ1M1BrV0FMUmFiY2F6dXArRmhVVmRhMnZybGxldVhIa2J3SDJkVG5mLzFxMWIwMXhkWGI5Z2NweUlpSWdxUzVWSWpnTVE4L0x5UHBUSlpKZTNiTm1pcWxPbkR0NTg4ODBTT3c0Y09CQ2RPblZDejU0OXNXM2J0akt0Rko4eFl3WVNFaEx3K3V1dlk5dTJiUUR5dnhWYlVxSzg4QjdpdzRjUHgvRGh3LzhYcENpaWVmUG0yTE5uRDZwVnExYml2VFpzMkFCQkVNeEtxcDgvZng2N2QrK0dyYTB0akVZakpCSUp3c1BENGVMaUFtZG5aL2o3KzZObXpacTRkKytlYWUrbWtsYTJ0MmpSQW1mT25NSGx5NWV4ZVBGaUFFQy9mdjNNK2tpbFVtemJ0ZzFHbzdGWUhFVTFhZElFOWV2WFIwUkVoTE90clcxSEFIdEw3VXhFUkVSRVJFUkVSSlV1SkNRRVRabzBRVUJBQUhiczJJR2dvQ0I4OXRsbitPbW5ueUNWU3MwV1YxaGJXK1BycjcvR2pCa3pFQkVSZ1NOSGpxQlRwMDdGNXF4VnF4YldyMStQakl5Uzg3RDkrL2MzbFdWdjE2NGRkdXpZQVFCWXZ2ekZ5WitLb3RnYkFBUkJXRi9lY3pzNE9QUXhHQXkzc3JPenp4UzVaR3R2YnovNHlwVXJiUjZjeTFRcVZlL0l5TWllRlhFL21VeFdzQ0xkVkRwZXI5Y25XVnBhUHJ6R1BoRVJFZEV6VkZXUzR6aC8vbnlDbjUvZjJ3RDJ6SjA3VjJadGJZM3UzYnVYMlBmUFAvOEVBTHoxMWx1WVBuMDYxR28xOUhxOTJUNUhtWm1ac0xHeEFRQ3NXN2NPSjA2Y0FBQXNXYklFSTBlT0JBQlRvcnl3b21YVkN4UEYvSzEyQkVFbzhYcDhmTHpabms0QWtKaVlpUEhqeDJQVXFGRTRkZW9VTGw2OGlQVDBkTXlZTVFPelpzMkNzN016bkoyZHNXWExGdlRvMFFOYnRteEI3OTY5b1ZBb1RDdmlGeTVjaURGanhxQkxseTRBZ0tDZ0lJd2ZQeDVmZmZVVjl1M2JaN1k2dkVXTEZnQ0EzTnpjVXN1cEZ4QUVBWjA2ZFVKRVJBUUE5QUtUNDBSRVJFUkVSRVJFenkydFZvdERodzZaS2hOT25Ub1ZRNFlNd2ZYcjF4RVpHWWtOR3phWTlYLzc3YmROZnk5ZHVoUlhybHpCVHovOVZPTGNLcFdxeE8wREFaZ1M0MlZ0LzVlcUNRQlNxZlJLZVUvczRPQXdORGs1ZVYzUmRtZG41eUZaV1ZsbjlYcDlPQUJZV0ZoNFN5UVNTd3NMQzgrYU5XdEdLaFFLajR5TWpHTUpDUW52YTdYYWhQSytYMVpXMW1XOVhuL1QxZFYxOW8wYk4wWmJXVmxadWJtNVRSUUV3UUw1NzZWem4vU1ppWWlJaUo1VWxVbU9BMEJJU01nQlB6Ky93YUlvYnBveVpRcHljM05OcGRNTEdJMUdIRHAwQ05iVzFwZzBhUkxHamgyTDVjdVhRNmxVNHVqUm82WityVnUzTnAyTG9vaHZ2LzBXS3BVS3FhbXBXTFpzMlNOak1ScU5hTisrZlluWFhuMzExUkxidi9qaUMzenl5U2VZTTJjT2dQekUrSWNmZm9pVWxCUzgrZWFia0VxbG1EdDNMclJhTFlLQ2dsQy9mdjB5ZlM3Nzl1M0RtREZqVE9mejU4K0h0YlUxdnZycXExTEg1T1Rrd01MQzRwRnpkK2pRQWN1V0xZTWdDQ1UvRkJFUkVSRVJFUkVSUFJjMmJ0eUl4bzBidzh2TEN3QWdsOHRScDA0ZC9QWFhYL0R4OFRHcmlGaFk3OTY5c1dMRkNqUnIxc3cwdGl5TVJpTVNFeE14ZE9oUVUxdE9UZzU2OU9oaE9oODVjaVI2OWVyMWhFLzBYSEVFZ05PblQ2ZVU1NlNXbHBZZXRyYTJIU0lqSXdjWHVTUzR1TGg4bXBDUU1MNmdRU3FWcWdEQTJ0cTZUWGg0ZUFzQUZ2WHExZHZpN3U2K0pqSXlzbGlKOUtlOUg0RGNtSmlZWGg0ZUhpdlZhdlZkdlY0Zm5aS1NzdEhHeHFZZG1CZ25JaUtpU2xLbGt1TUFFQklTc2xtajBkZ2JqY2FncVZPbklpWW1CcDk4OG9tcFBQamV2WHZSc0dGRHhNYkd3dC9mSC9QbXpZTzF0VFdzcmExTG5mUFBQLzlFdzRZTmNlM2FOVXlZTUFIejVzMTdaQndTaWNTMGozaUJIVHQyWU5hc1dlamZ2ejgrL2ZUVFltUDBlajBVQ2dYbXpKbUQ4UEJ3ZlBubGwvRDE5VVZDUXY0WE96dDM3b3dGQ3haZzA2Wk5acitJSkNVbDRmWFhYemVWVlMrcTZFcjF3czlhdERTOGs1TVRBQ0FySyt1aG4wa0JiMjl2Mk52YjQvNzkrelZidDI3dEVCd2NYSzYvQUJBUkVSRVJFUkVSMGRNTER3L0grdlhyc1g3OWV1aDBPdXpjdVJPclY2K0dXcTNHcmwyN3NHN2RPZ1FHQnFKejU4NTQ5ZFZYNGV2ckM2VlNDWVBCZ0FVTEZzRFcxaFpYcjE3RnVISGowS05IRDdpN3V3UElmNThGNUNmQzlYbzk0dVBqc1dQSER1ajFlZ3dkT2hSMTY5WTE3VDBPNUZkZExIeitBaExMY3pJN083dkI2ZW5wQndIY0tkeXVVcW02QVZDa3BxYnVLbWpMemMzTkFvRFkyTmhwZUxBSCtaMDdkNzZ0WGJ2MkRnQVNBQktOUm1NbzZKK1JrZkhuOWV2WE96L3AvUUFnS3l2cllrUkVSRUZaZHpnNU9ZM0l5Y21KZUpwbkppSWlJbm9hVlM0NURnQ2hvYUZMMVdwMW9pQUlHOWV0VzJkeDQ4WU5USjgrSFRZMk5vaUxpOFBBZ1FPeGYvOStBSUMvdno5T25qejUwRys5YnRteUJUTm56c1NPSFR1Z1VDand6VGZmWU8vZXZZL2NjN3d3blU2SGRldldZZEtrU2ZpLy8vcy90R2pSQXY3Ky9tWjlDdTkvdm56NWNnUUdCbUx3NE1HbXZjTnRiR3dRR0JpSWRldlc0WnR2dmpHTGIvWHExZERwZEpneVpRcXFWYXVHRHovOEVBQk1lNVNYWnR1MmJXWmwxWFU2SFFEZzlPblRjSFYxeFowN2R5Q1JTT0RpNGxMaWVFRVFVSzllUFp3NmRRbzZuYzRId1BFU094SVJFUkVSRVJFUlVhVTVmUGd3Um80Y0NZbEVncTVkdTZKKy9mcVlQWHMybWpkdkRnQ1lPSEVpM24zM1hmenl5eS80K3V1djhkMTMzOEhHeGdiZmZQTU5uSjJkc1g3OWVzamxjdXpac3dlN2QrOUdURXdNckt5czBLWk5HNGlpQ0VFUTBMSmxTM3p6elRmbzJyVXJQdi84YzFoYVdtTEdqQmxtbFIxemNuS0tWWG9zMkJxUWluTndjQmdTSHg4L3NXaTdzN1B6cUtTa3BLVXczKzg3MG1nMFppb1VpbXA2dmY3MmcyWlJGTVdjQi8yTW9hR2hKZS8zK0FUM0s0bWRuZDNiUlJQb1JFUkVSQldwU2liSEFTQXNMT3czdFZxZElBakN6aU5IampnRkJnWmkrdlRwK09DREQ0b2xpdzhjT0lCV3JWcVZPdGZVcVZQaDZ1cGFyTDJzZTQ0YkRBWk1uandadFd2WFJwOCtmV0JyYTRzdnZ2Z0NVNlpNUWRldVhVdTg1NkpGaXlDVG1mL25pNGlJUUdCZ0lFYU1HSUVOR3piZ3ZmZmVBd0Q4OWRkZkFJQzh2RHhzM0xnUkRSczJOTzB2ZnZyMGFhaFVLdWoxK2xMdlZkaVlNV053K3ZScDJOcmFZdWJNbVRodzRBRGk0K1B4OWRkZmx6cW1UcDA2T0hYcUZBQTBBSlBqUkVSRVJFUkVSRVRQbmNLVkZUZHYzbXhhK1YyWWw1Y1h4bzhmankrKytBSVNpUVJaV1ZuNDhNTVAwYWxUSjFPZnQ5NTZDMis5OVpiWnVJTGtlSUhxMWF1Ympnc3Y4S0RIWTJOajAxNHFsVHFrcGFYdExOeHVZV0ZSeDliV3RuMVVWTlM3UllZWWtwT1QxM2g2ZWk2SWlvb2FiR1ZscGFoUm84YmtsSlNVVGMvb2ZyQzF0VzJUa1pGeEdZRGc3dTcraGFXbHBVOWtaT1E3ai91c1JFUkVST1dsOUNYRFZVQllXRml3MFdoc0lZcmlpY1RFUkh6MDBVZFl1SENoYVhVMGtKOXdQbno0TUhyMzdsM3FQQ1g5c2xCV1VWRlJHRDU4T0hRNkhXYlBuZzBBNk5TcEV5WlBub3hwMDZaaHpKZ3hDQThQTHphdUlERnVOT1ovR1hQaHdvVVlPM1lzOHZMeXNIRGhRcXhidHc3VHBrMURVRkFRamg4L2ppbFRwa0F1bDJQZXZIbHdkWFhGMkxGakVSY1hoMFdMRnNIZjN4L0Rody9IZ0FFRHpPNmhWQ29SSFIxdDFyWnMyVEtjUG4wYWYvMzFGM3g5ZlhIMDZGSDQrUGc4OUJudDdlMU5oMC93RVJFUkVSRVJFUkVSMFROV2VMSElvOTUxRmZTMXRyWTJTNHlYcHVpV2ZsUStIQndjM3I5Ly8vNS9BT2dMdHpzN08zLzZJT0dkV25STWZIejhlSVBCa05Dc1diUG91blhyaG1kblo1K0xqWTM5L0ZuZHIxcTFhcjE5ZlgzamZIMTlZeTB0TFp0ZXUzWXRBTUM5eDNoTUlpSWlvbkpWWlZlT0Z6aDM3dHlOdDk5K095QTZPdnBMVVJSbmJONjhXWDdqeGcwQStTdTZ2L3p5UzR3Y09STE96czZQUFhmUkVsREEvOHFxcDZlblk5NjhlUWdPRHNhd1ljTXdZTUFBczE5Q3VuWHJoZ1lOR3VENzc3L0hvRUdEMExKbFN5eGV2TmlzdERvQW5EaHhBcUlvSWljbkIxdTJiREh0QTc1MjdWcnMyN2NQS1NrcFdMSmtpV2xjUVFtcitmUG40OEtGQzVnK2ZUcnExNitQZi83NUJ4OS8vREhtenAxclNuWVBIVG9VUTRjT0xiVVV2RXdtZzcrLy95TlhuTnZZMkJRY1ZudmtoMFpFUkVSRVJFUkVSRVNQRkJzYiszNEp6VGFPam81RHJseTUwcmFVWWJyWTJOZ1BZbU5qUDZpSSs4WEh4MCtJajQrZjhMajNJaUlpSW5wV3FueHlIQUMyYnQyYUIyQmU4K2JOOXh1Tnh0Q1RKMDlpN3R5NWtNdmxXTGh3SVdyWHJsMXN6TXlaTTR1MVRaZ3d3ZXk0VDU4K3hmcjg5Ny8vQlFDb1ZDcTBiTmtTRXlaTVFMVnFKZWVNYTlhc2lTVkxsaUFpSWdMVnFsVXpKYmdMeXFVRCtYdWlMMTI2dE5qKzVGNWVYdmpnQS9PZmNkOTg4MDBBK1h1WCsvcjZZdXpZc2FiOXhGdTFhb1VGQ3hhWWZRbGcyTEJoR0Rac1dJbXhQWTVDU1gvNVUwOUdSRlFGcWRYcVU0SWd0S3pzT09oL1JGRThFaFlXOWtwbHgwRkVSRVJFUkZSRTV2bno1KzFlNFBzUkVSRVJQWlVxWFZhOXFMTm56NFlCdUFVQXpabzFBNEFTRStNQTBMbHo1Mkp0M2JwMU14MlhsQmd2MnQ2blQ1OVNFK09GMWE5ZjMyd3ZwdmZmLzkrWE5CVUtSYkhFZUdtR0R4OE9BTEMxdFVXWExsMU1pZkVDZGV2V2haMWQrZjhzbTU2ZVhuQ1lYTzZURXhGVkFVeU1QMzhFUWVoUTJURVFFUkVSRVJFUkVSRVIwZVBoeXZIaVVnQzRwYVdsd2RYVnRiSmplU0hjdjM4ZkFDQ0tJcFBqUkVSUElTUWtwTEpESUFCK2ZuNlZIUUlSRVJFUkVSRVJFUkVSUFFHdUhDOUNGTVZZQUNqWWQ1eWUzcFVyVndBQUVvbmtXaVdIUWtSRVJFUkVSRVJFUkVSRVJFUlZGSlBqUlVna2tyOEI0UHo1ODVVZHlnc2hOemNYNGVIaEFKQUxJTFNTd3lFaUlpSWlJaUlpSWlJaUlpS2lLb3JKOGVLT0EwQm9LUE80NWVHZmYvNkJUcWNEZ0xDUWtKRHN5bzZIaUlpSWlJaUlpSWlJaUlpSWlLb203amxlUkU1T3pta0xDNHVrYTlldU9VZEVSS0IrL2ZxVkhkSy8ybzRkT3dBQWdpQnNxdVJRaUlpSTZOOUZhTnEwcWJORUlxa3BrOG5zakVhakJRQUZnQ3lqMFpoaU5CcVQ2OWV2SDd0MTY5YTh5ZzZVaUlpSWlJaUlpSWlJL2gyWUhDOGlQRHhjcjlGb2ZnVHc5VysvL1laSmt5WlZka2ovV2xGUlVUaHk1QWdBR0FBd09VNUVSRVNsOHZYMXRSTUVvYnRFSW1ramltSnJBSTBCS0FIQWFEU2E5WlZJSkpCSUpJaUtpdEpxTkpyTEFFSUZRVGlvMStzUFhieDQ4WDdGUjA5RVJFUkVSRVJFUkVUL0JreU9sMEFxbGE3SXk4c2J2MnZYTHRuQWdRTlJzMmJOeWc3cFgwY1VSWHozM1hjRkw3Tlhob1NFSkZkMlRFUkVSUFRjRVRRYXpXc0EzZ2Z3R2dBTFVSUUJBRktwRkM0dUxuQjFkWVd0clMya1Vpa0VRVUIyZGpaU1UxT1JuSnlNZS9mdVdRTHdBK0FuaXVJSXVWeHVWS3ZWK3lRU3lUSnZiKzk5WEZWT1JFUkVSRVJFUkVSRWhURTVYb0l6Wjg3RXFkWHErUWFEWWVLY09YT3dZc1VLQ0lKUTJXSDlxMnpZc0FGbno1NEZnQ1NqMFRpbHN1TWhJaUtpcDlPaFF3ZFpTa3FLcDBRaXFTYVZTbTBBV0FISUZrVXhYUkNFVkc5djc0VEhTVVpyTkpydUFHWWhQN2tOdVZ5T3RtM2J3dC9mSDAyYk5rWGR1blVobFVvZk9rZEdSZ2FpbzZOeDZkSWxuRDU5R2lFaElSS3RWdnVxS0lxdlJrZEhYOU5vTk9OQ1EwUDNBQkNmL01tSmlJaUlpSWlJaUlqb1JjSGtlQ21VU3VWTW5VNzM5dG16Wit1c1hyMGFJMGFNcU95US9qVU9IRGlBeFlzWEE0Qm9OQnBIbkR0M0xyV3lZeUlpSXFLeTY5Q2hneXcxTlZVdGtVZzZBR2dQb0VGNmVub3RtVXdtQS9JcnhCUW1paUtpb3FMMEdvMG1Dc0FsUVJDT0FEZ2NFaElTZ1NLSmFSOGZIeHVsVXJsVUZNVkJBT0R1N280aFE0YWdTNWN1c0xXMWZhdzRiVzF0MGF4Wk16UnIxZ3p2dnZzdXRGb3REaDA2aEsxYnR5SThQTHdlZ0YwYWpXYVBoWVhGb09EZzRKUW4rakNJaUlpSWlJaUlpSWpvaGNIa2VDbUNnNE8xelpzM0R6UWFqY2RXckZoaDQrenNqRDU5K2xSMldNODFVUlR4ODg4L0l5Z29xS0JwM0xsejUzWlVaa3hFUkVSVVpvS3ZyMjl6aVVReUtDTWpZNEJFSW5Fb3VLQlNxVVJQVDAvQnpjME5LcFVLU3FVU2Nya2NXcTBXbVptWlNFNU94bzBiTnhTSmlZa05BVFFVUmZGdEFOQm9OSmNGUVZpbFVDZzJCQWNIcC9qNStkVVdSWEd2S0lwMXJheXNNSHIwYVBUcDB3Y1BjdTVQemRMU0VyMTY5VUxQbmoxeDdOZ3hMRnEwQ0xHeHNhL3BkTHJUR28ybVYyaG82SlZ5dVJFUkVSRVJFUkVSRVJIOUt6RTUvaEJuejU0TjAyZzB2UVZCMkQ5ejVreFpZbUlpUm93WUFZbEVVdG1oUFhlaW82T3hlUEZpL1AzMzN3QmdGQVJoUWtoSXlLTEtqb3VJaUlnZVRhUFJkQVF3QjRBL0FOaloyWW1kT25XQ1JxT0JyNjh2WEYxZHk3Uy9UR1ptSnM2ZlA0OS8vdmtIUjQ4ZVJVSkNRaU5SRkJmcGRMb1phclg2UndEOUFIZzBhTkFBOCtiTmc2ZW41ek41SGtFUUVCQVFnQll0V21ER2pCazRlUEJnYlFENy9mMzlXNXc2ZFNyeG1keVVpSWlJaUlpSWlJaUlubnRNamo5Q2FHam80ZWJObTNjQjhOdXFWYXNjdzhQRE1XSENCTGk3dTVmYlBVNmRPb1g1OCtjakppWUdKMCtlaElXRlJibk4vVEE2blE3dnZQTU9idDY4aVc3ZHVzSFB6dy9ObXplSGw1ZFhtZlpZMSt2MU9IMzZOUGJ2MzQ5OSsvYkJhRFFDUUpKRUlubjM3Tm16QjUvNUF4QVJFZEZUVWF2Vk5RSDhDS0FMQUxSdDJ4YjkrdldEdjcrLzhDU3J1VzFzYk5DMmJWdTBiZHNXWThhTXdhbFRwN0JwMHlZRUJ3ZXJCRUVZSjRvaWZIeDhzR0xGQ2xoWldaWHoweFJuWldXRk9YUG1BQUFPSGp6b2FUQVl0Z0RvQU81QlRrUkVSRVJFUkVSRVZDVXhPVjRHWjgrZVBhSldxLzBFUWZqMXhJa1QvbSsrK2FZNGNPQkFJVEF3RUM0dUxrODBweWlLT0gvK1BEWnMySUFqUjQ2WTJwY3VYWXF4WThlV1UrUVBGeFFVaEpzM2J3SUE5dS9mai8zNzl3TUFWQ29Wdkx5ODRPbnBDUzh2TDlqYTJrSVFCRWlsVW1SbFpTRXVMZzV4Y1hHNGZQa3l0RnB0d1hTWmdpRE1WeXFWQzArY09KRlJJUTlBUkVSRVQweWowUVFLZ3ZDaktJb3FYMTlmakI0OUdrMmJOaTIzK1NVU0NWcTNibzNXclZ2ajVNbVQrT0dISCtEZzRJRDU4K2RYU0dLOGNCelRwMDlIZUhnNGJ0MjYxVjZ0Vm5jTUN3djdzOElDSUNJaUlpSWlJaUlpb3VjR2srTmxGQllXZGhOQUc3VmEvWDV1YnU2M2E5ZXVkZno1NTU4UkVCQ0FEdi9QM3AzSFJWWHYvd04vZldaZzJCRlFCZ1JSUTAwVVJHY21KVFFGeVQxTmN5SDFabEQzWm1xYWRkWDZhWllyWWFIZlhIRERRcjE2VXpFeHNhc21acmlGcURNSWFHNmdJb3VpYkxJTURMT2MzeDgwSjRaRlVKRkJmRDhmRHg2Y2N6N0xlUjhzUWQ3bjgvNzQrOFBYMXhldFc3ZCs1Qnc2blE2cHFhazRlZklramg4L2ptdlhydW1iU2dFY0JERHh2Ly85TDlxM2I0L3g0OGMvMCtmNTZhZWY4T09QUHdLQUJzQTdBRm94eHZ3NWp2TXZLaXBxZStuU0pWeTZkS20rYVNvQXhBTDRTYTFXSDBoSlNTbDRwa0VUUWdnaHBGSElaTEw1SE1kOUxSQUl1Smt6WitLZGQ5NTVwdHZHOU8zYkYzMzc5bjFtODlmSHpNd003Nzc3TGxhc1dBSEcyQXdBbEJ3bmhCQkNDQ0dFRUVJSUllUUZSTW54eDZOTFRFejh3ZFBUYzQ5SUpIcUg0N2hadi8vK2UvZmZmLzhkQU9EazVJUU9IVHJBMmRrWkZoWVdNRFUxaFZLcFJGRlJFYkt5c25EejVrMm9WS3FxODJVQjJLalJhTFlrSnlmZmwwcWxSd0g4RUJvYXloNDhlSUNwVTZkQ0tCUTI2Z05vdFZwRVJFVGcrKysvQnlwTGluNmdVQ2oyL05VY0FZREpaTExXT3AydUk0Q09Bb0dnSThkeFZvd3hEZ0RIY1Z3NWdGU3RWbnU5dExRME5UVTFWVlhyalFnaGhCRFNMT2tUNHhZV0ZseDRlRGpyMWF1WHNVTnFFbjM2OU5FZmpwVktwVEVBT2dKb0Q4QWNnQkNWUHhlWEFNajg2K01xeDNFbnRGcnR5ZVRrNVB0Tkh6RWhoQkJDQ0NHRUVFSUlJYVN4VVhMOENWeStmTGtFd0NZQW0zdjI3Tm5keE1Sa09NZHhnKzdmdjk4akp5Zkg1UkZEQ3dCY1lveWQwR3ExaCszczdNN0Z4Y1ZwOUkwS2hXS3JSQ0xSTXNhMmZQLzk5Nkt6Wjg5aXpwdzVqVmJpTkNrcENhdFdyY0xseTVmQkdLdlE2WFQvU2t4TTNGR3RHeWVYeTNNQjVBSzQwQ2czSm9RUVFraXpJSlZLUitvVDQrdlhyMmM5ZS9ZMGRraE54dFhWRmFhbXBsQ3IxUUF3cW1vYll3eW1wcWFvcUtpd0J1RHgxOGNneHRoTUV4TVRTQ1NTT0lGQXNBSEF6M0s1WE4zMDBSTkNDQ0hrUlNPVHlZd2RBbWxFTXBuTWxPTTRvTEtDSXlHRUVFSUlNU0pLamo4ZExpa3A2VEtBeXdCV0FvQk1KbXVsMFdqYUNZVkNHNDdqckFVQ1FUbkhjVVdNc1FkeXVmd2VLbGRyMXlreE1mRS9yN3p5aWtLbjAvM24wcVZMa3ZmZWV3OCtQajRZUEhndyt2ZnZqelp0Mmp4V2dBOGVQTURwMDZjUkd4dUxoSVFFL2phTXNYY1RFeFByclp0T0NDR0VrSmFoUjQ4ZTlxaXNFb012dnZqaWhVcU1BNENKaVFuQ3dzS1FucDRPVjFkWHVMaTR3Tm5aR1ZaV1ZoQUtoV0NNUWFQUklEOC9IM2w1ZWJoMjdSb1NFeE54L3Z4NTVPVGsrSE1jNTg4WXV5T1ZTajlTS0JTL0dQdDVDQ0dFRU5JeWNSd1h4eGp6TjNZYzVHOGN4NTE3MmpuVWFyVzlpWWtKQUZCRklrSUlJWVFRSTZQa2VDT1R5K1VQQVR4OG1qa3VYTGh3YWNLRUNiMVRVMU1ER1dOZkppUWtkTk1udHJ0MTY0WisvZnFoUzVjdWNITnpnNTJkSFN3c0xBQUFaV1ZsS0N3c1JFWkdCbTdjdUlFelo4N2d5cFVyVmFlK3duSGNzczZkTzBmdDNidFgrelF4RWtJSUllVDVZbXBxK2hXQXRnRUJBUmcyYkppeHd6R0svdjM3bzMvLy9uVzJtNWlZUUN3V1F5d1dvMXUzYmhnelpneDBPaDB1WExpQTZPaG94TWJHdGdkd1VDcVY3cld3c1Bqbm1UTm5pcHN1ZWtJSUlZUzhDQklURXdjYU80YkdJSlZLT1FCUUtCVE0yTEUwQjZhbXBwNS9yUnhQTTNZc2hCQkNDQ0V2T2txT04xTi9KYTkzQWRqZHExY3ZYNkZRT0lYanVDRlhybHh4cjVid3JzOU54dGhSclZhNzQrTEZpL0VBdU1URXhHY1NNeUdFRUVLYUo1bE1ac2x4M0hzQU1HdldMREJHdjZOc0tJRkFnRDU5K3FCUG56NllNbVVLUWtORGNlWEtsUW5sNWVXZGZIeDhSaVFrSk9RWU8wWkNDQ0dFRU5LODZYUzZNWC85REg3RTJMRVFRZ2doaEx6b0tEbmUvSEVYTDE3OEE4QWZBT0R0N2QxT0tCUktHV1B1SE1lOUpCQUk3RGlPc3dFQXhsaXhUcWNyWkl6ZDRqanVwbGFyVlNRbkoyY2FOWHBDQ0NHRUdCM0hjVzhEYU9YajQ0UDI3ZHNiTzV6bmxxZW5KN1p0MjRibHk1Zmo0TUdEVW8xR2MxSW1rL1g1cTNJUUlZUVFRZ2doTmNoa01nK080NllDS05OcXRkdU5IUThoaEJCQ3lJdU9rdVBQbWIrUzNaVHdKb1FRMHVTVVNpWEt5c3I0YzhZWUhCd2NqQmdSYVNpTzR3WXh4bDdZY3VxTnljVEVCSXNXTFVLclZxMndjK2ZPbHdIc0JEQWFnTTdJb1JGQ0NDR0VrR1pHS3BXK3luSGNIZ0RtQUJZbUpTVmxHVHNtUWdnaGhKQVhIU1hIQ1NHRWtCZEFYbDRlUWtORGNmYnNXWWhFSW93ZlB4N1RwMCt2VVY1N3laSWxTRXBLUW5aMk5seGNYUGpQQURCMjdGZ2NPZkozRmNETXpFekV4Y1VCQUVhTUdJRjI3ZG9CQUM1ZnZneFBUMDhBd0tWTGwrRGw1Y1dQeWNuSndZRURCNTdsb3hwSVNVbEJjSEF3VHAwNkJVdEx5eWE3YjNQREdQTUdBQThQRDJPSDBpSXd4akI3OW16Y3ZuMGJwMCtmSGltVHlUNlV5K1VialIwWElZUVFRZ2d4bnM2ZE81czVPRGhZYTdYYURqcWRyaGRqYkR5QVlRQVlnQWlGUXZHMWtVTWtoQkJDQ0NHZzVEZ2hoQkR5UXZqMDAwL1J0bTFiSERwMENBOGZQc1RzMmJNaEZvc3hmdng0ZzM2TEZpMENBQVFHQmlJcUtvci9yUGZPTysvd3h3RUJBUVpqTlJwTnZjZWs2WGw2ZW9vQWVBaUZRblRzMk5IWTRiUVlBb0VBeTVZdHc4aVJJem1sVXJuRXg4Zm52d2tKQ1VYR2pvc1EwckpKSkpJRXhsZ2ZZOGRCRER6VWFyV2V0QnFVRUdKcmExdXUvN2RQbFplUXN3RjhwbEFvZmdUQUdTazBRZ2doaEJCU0JTWEhDU0dFa0JidXpwMDd1SHo1TXI3OTlsdlkydHJDMXRZV0gzNzRJWGJzMkZFak9RNVVKc1l6TWpJTVBqczdPMlB0MnJWMTNxTjE2OWFJakl3MHVIYjE2dFVhSzVXRGc0TWI1WmxJdzFsYlc1dXIxV29UQ3dzTGlFUWlZNGZUb3RqYTJ1TDk5OTluNjlhdGM5Um9OQjhCQ0RWMlRJU1FsbzBTNDgxU0s2RlFPQkxBWm1NSFFnZ3hPaFhIY1lXTXNXeU80ODR5eG1JWlk3L0k1WEsxc1FNamhCQkNDQ0YvbytRNElZUVEwc0twVkNvQUJxc1hZRzl2ajdTMHREcjd1N201R2F3Y0h6MTZkSjN6QndVRlFTQVFJQ2dveU9CNmJjbnhxbmJ2M28zSXlFZ1VGeGRqM0xoeG1EdDNMbDhHZmUzYXRmanV1KytRbFpXRjNyMTdZK25TcGJDenN3TUFuRHQzRHF0WHIwWmFXaHJFWWpFV0xGZ0FYMTlmZnV5aVJZdXdldlZxakJneEFrT0hEalc0WjNoNE9HSmlZdkRERHovQXpjM3QwVFZ1cWhNQUFDQUFTVVJCVkYrNEZrSWdFS2dCUUsybTM4azlDNEdCZ1lpSWlPQXFLaXFDQUt3QXJRZ2loRFFCdVZ4dTdCQUlnTm16WitQMDZkTUFRS3ZHQ1NGUUtCVG14bzZCRUVJSUlZVFVqNUxqaEJCQ1NBdm43dTZPdG0zYllzT0dEWmc3ZHk3S3k4dXhkZXRXVkZSVVFLdlZRaWdVMWhoallsTDVJd0xIR2ViNVhuLzlkWDcxc1U2bkF3QnMzNzY5MXZzT0hqeTR6cmJNekV5RWhZVmg0OGFOOFBMeXdxMWJ0d3phWTJKaUVCRVJBWTFHZzA4KytRUmhZV0VJQ1FrQkFKU1dsbUxod29YbzNMa3oxcTFiaDlEUVVNVEV4UEJqRXhJU2NQRGdRWEFjWnpCdlZGUVVvcU9qc1dYTGxoY21NUTRBNWVYbEx6UEdLRG4rakZoYVdzTFB6NDhkUFhxMHExUXFsU29VQ3NwWUVVSUlJWVFRUWdnaGhCRFNURkZ5bkJCQ0NHbmhoRUloVnE5ZWpaQ1FFQXdhTkFpdXJxNFlNV0lFTGw2OFdHdGlYS1BSd05MU0VrQmx1ZlRBd0VDK2plTTRIRDU4R0FDd2MrZE9nM0d2dnZvcXVuZnZ6cCs3dWJuaC9mZmY1OC92M3IzTGp6VTFOUVZqRFBmdTNVT2ZQbjNnNmVscE1OZjA2ZFBoNE9BQW9MSVUrN0pseS9pMmdRTUhvcnk4SEdscGFiQzJ0a1pXVnBiQnZ1YnZ2dnN1ckt5c0RPWTdmdnc0Tm16WWdQWHIxNk5UcDA0TitLcTFEQktKNUorTXNYVUEwTHQzYjJPSDAyTDUrZm5oNk5HajREak9Ed0FseHdraGhCQkNDQ0dFRUVJSWFhWW9PVTRJSVlTOEFEcDM3b3l0VzdmeTUvdjM3MGVIRGgxcTdWdFNVb0xYWG5zTkFMQnAweVlBcUxXcytqdnZ2RlBqbW43RmVYMmNuSnl3Yk5reXJGbXpCanQzN3NUOCtmTWhrVWo0ZHJGWXpCODdPanBDcVZSQ3A5TkJJQkJnM2JwMWlJbUpnYmUzTjh6TXpBRDh2WW9kQU5xMWExZmpmbXZXck1HUUlVTnFKT0ZiTUlGRUl2bVdNVFlIQVB6OS9RMWVNQ0NOcTB1WEx2cERtVEhqSUlRUVFnZ2hoQkJDQ0NHRVBKckEyQUVRUWdnaExaMjN0L2ViRXlaTUVCazdqcXBpWTJNeFlNQ0FXdHZzN093d2VmTGtldWVvWG5MOWNRMGZQaHdIRHg2RWo0OFBQdnZzTTRPMmtwSVMvamc5UFIxaXNSZ0NnUUNabVpuWXRtMGJObS9lakZXclZtSFVxRkUxNXEyNnQ3cmVpaFVyY1Bqd1llemR1L2VwWW40ZWVIcDZpaVFTeVE1OVl2eUREejVBV0ZnWVh3MkFOTDRPSFRwQUtCU0NNZVp0N0ZnSUlZUVFRZ2doaEJCQ0NDRjFvNVhqaEJCQ3lETm1ZbUp5SURVMUZUS1pMRWVyMVc2M3M3TmJGQmNYVjk2VU1TUWxKY0hkM1IwY3gySEhqaDI0ZWZNbVFrTkRhKzJiazVPRG9LQ2dldWM4ZHV3WWJ0MjZoYWxUcHdJQTdPM3RFUkVSVVdmLzRjT0g4OGQzNzk1RlRrNE92THk4NE9ibWhvcUtDb05rZTNoNE9ENy8vSFBrNXVZaU1qS1NUNExyeTZmZnZYc1hiZHEwd2E1ZHUrcC9lQURkdW5YRE45OThnMy8vKzkrd3NyTENpQkVqR2pUdU9TUXdOemVQNGpodXRMbTVPWllzV1lKQmd3WVpPNllXejhURUJGWldWaWd1THJZemRpeUVFRUlJSVlRUVFnZ2hoSkM2VVhLY0VFSUlhUUtNTVhBYzV5UVFDRDU3K1BEaFp6S1pMQS9Bbm9jUEg4NVBUVTB0ZXRiM1AzSGlCR2JPbkFrQWtNbGsyTEpsQzFxMWFnV2dNaGsrYmRvMDdOdTNEd0tCQUU1T1RqV1N6dnF5NmpxZERrcWxFcGFXbHJoNjlTcEVvcjhYeEJjVUZQQ0o4dnBvdFZvc1hib1VXVmxaY0hWMXhmTGx5dzFXZkh0N2UyUE1tREZRcVZRWVBudzRQdmpnQXdCQXg0NGRNWEhpUk15Yk53OWlzUmdUSjA3RW1UTm5HblRQdm4zN1l1SENoVml5WkFrc0xTM2g3Ky9mb0hIUEU2bFV1b3pqdU5GMmRuYll1SEVqWG43NVpXT0g5TUl3TnpkSFVWR1JyYkhqSUlRUVFnZ2hoQkJDQ0NHRTFJMlM0NFFRUWtnVCt5dFIzaHJBREZ0YjJ4a1NpZVNoUUNENFdhZlR6VXRNVEh6d0xPNzU4Y2NmNCtPUFA2NjF6Y25KQ2Z2MzcrZlBjM0p5RUJnWVdHdmZvVU9IWXVqUW9UQTFOWVc1dVRuQ3c4TU5WcG1yVktvNll5Z29LRUJRVUJBQ0FnSVFGQlNFNk9qb092dU9HREVDNDhlUHI3VnQzcng1bURkdkhuOCtjZUpFQUVDUEhqMGdsOHNOK2xhL05uTGtTSXdjT2JMTyt6N1BwRkxwMndBV21KaVlZT1hLbFpRWU40NW10WDBDSVlRUVFnZ2hoQkJDQ0NIRUVDWEhDU0dFRUNOampMWGlPQzZJTVJZa2xVcExBQndXQ29WenpwOC9uMkdNZURadjNveWVQWHNhWEV0S1NnSUF6SjgvSC9Qbnp6ZG8yNzU5ZTVQRlJtclh1M2R2TjYxV0d3bFUvaGxKSkJKamgvUkM0VGdPQlFVRkFGQmc3RmdJSVlRUVFnZ2hoQkJDQ0NGMW8rUTRJWVFZV2lTVlNoYzE0Qm9oejRvMWdBbGFyWGFDVkNwVkF2aTlxUU9vbmhpdjY5cUxUaXFWY3ZYM2VqU080K0lTRXhNSFB1MDhXcTAyRklEbDBLRkRNV2JNbUtlZGpqeW00dUppcU5WcU1NYnlqUjBMSVlRUVFnZ2hoQkJDQ0NHa2JnSmpCMEFJSWMzRUJRQWx4ZzZDa0Zyb2pCMUFVOUtYUWJlMHREUjJLRTJDTWVidjdlM2Ric0tFQ2NJbm5hTjM3OTV1QUNhYm1wcldXVHEvcWFTbnArT25uMzR5YWd4UEtpOHZEektaN0luR1ptUlVGbm5RNlhUWmpSa1RJWVFRUWdnaGhCQkNDQ0drY2RIS2NVSUlBYUJRS0g0QllHUHNPRWpEU1NTU1Z4aGo1d0hJRlFyRks4YU81MUVlWjRVeFk2eVk0N2pEWm1abS80NlBqODk2M1BHazZTZ1VDdlkwNC9WL3JpWW1KZ3RUVTFQSHlHU3kvVHFkYmwrclZxM2k0dUxpTkEyZFI2UFJCREhHbUwrL1A1eWRuUnMwUnFmVElUazVHYi85OWh0bXo1NE5FeE9UR3UxcjFxeEJURXdNT0k3RDJMRmpNV3ZXTEREMjZFZmV2Mzgvc3JLeTZ0d3Z2aW1scEtRZ09EZ1lwMDZkZXVZdlcxeTVjZ1VBd0JoTGVxWTNJb1FRUWdnaGhCQkNDQ0dFUEJWS2poTkNDQ0hHVndqZ1o0N2pQbE1vRkErTUhjempxcWlvd08rLy80NGhRNGFBTVlZOWUvYmdqVGZlZ0xXMWRZUG51SGJ0R3JadTNZckZpeGZEM053Y1o4K2VoVmFyUmI5Ky9aNWg1TTBIWTh5SjQ3aHBqTEZwRHg4K3pKZEtwUWNZWS9zZVBueDRMRFUxVlZYUDhBRUFNR2pRb0FiZmI5aXdZV0NNSVRjM0Y3Tm16YXJSL3AvLy9BZW5UNS9HcmwyN29GUXFNWFhxVkxSdjM3NUd5ZmFVbEJUTW5EbVRQeThwS1lHMXRUWDgvUHpxdlBlSkV5Y2FIT2Z6UXA4Y0IwREpjVUpJczFiZnkxRjVlWGtJRFEzRjJiTm5JUktKTUg3OGVFeWZQcjNPbDZPYThrVWt2YXBWUHVSeU9SOERBRERHWUdOamcyN2R1bUg4K1BFSUNBaW9FV3RWblRwMVFsUlVWRk9FVFFnaGhCQkNDQ0drbWFEa09DR0VFR0ljZVFLQllGZGhZZUVYcWFtcFJjWU81bW1FaElSQXBWSmg2TkNoQUFDMVdvMlRKMDlpeElnUk5mb2VQMzRjbXpadHd1M2J0OUdoUXdjd3hsQmNYSXpEaHcvanBaZGV3aGRmZklGdnZ2a0d1M2Z2UmtoSVNGTS9TclBBR0hNQThCN0hjZS9aMnRvV1NTU1NYeGhqK3hoalIrUnl1YktXL2owQW9IdjM3ZzIreDlxMWE2RldxMnNrQ2ZUMjd0Mkw2ZE9uOHl2UjMzcnJMZnp2Zi8rcmtSenYwYU1Ibit3K2MrWU05dS9majVVclZ3S29UTUNjUDM4ZVBqNCtEWTZyS2Nsa01vTVhPRGl1c2tCRDFjUytUcWVEZzRNRERodzRVT2M4SE1jaElTRUJBQ0FRQ000L28zQUpJYVJSMVBkeTFLZWZmb3EyYmR2aTBLRkRlUGp3SVdiUG5nMnhXTndzS29Mb2JkdTJEY0hCd1lpUGp6ZTRmdXJVS1ZoWVdLQ3dzQkRuejUvSHVuWHJjUExrU1h6MTFWY1FDQVFHL1Y2VTdWc0lJWVFRUWdnaGhOUkVlNDRUUWdnaFRZRGpPSEFjbDhOeDNEZTJ0cllXQ29XaXpZVUxGMlk5ejRseG5VNkhiNzc1QmtlT0hFRjZlam9tVFpxRVNaTW1ZZDI2ZGRpeFl3ZC9ydi9Jejg5SFFFQUFvcUtpWUdkbmg5MjdkL09ydFNaTW1JQkRodzdoMnJWckdEZHVISzVmdjQ3Smt5Y2IrUW1iQlZ2RzJHUUEremlPZXlDVlNuK1NTQ1NUZkh4OGJLdjBzUVFBUjBmSEJrL3E0ZUZSWjF0ZVhoN3UzYnVISGoxNjhOZTZkKytPR3pkdTFEbEdvOUZnNjlhdCtPeXp6L2hyNWVYbG1ERmpScTM5ZCsvZWpTRkRoc0RYMTVkUHBxZWtwRUFtaytITW1UTVlQMzQ4ZkgxOThmSEhINk93c0pBZmQrN2NPVXllUEJrK1BqNFlOV29VbnhqUmo0MkppVUZBUUFBL1oxWGg0ZUVZTW1RSXZ6ODRBQncrZkJnblRwekFpUk1uc0gvL2ZnRGd6MCtjT0lIdnYvKyt6bWZXdTNIakJ1N2V2UXNBTnk5Y3VIQzkzZ0dFRUdKRWE5ZXVyZlh2U0FDNGMrY09MbCsrakU4Ly9SUzJ0clp3YzNQRGh4OStpSjkvL3JtSm8zeHlqREhZMjl0anlKQWgyTDU5TytSeU9hME1KNFFRUWdnaGhCQmlnRmFPRTBJSUljK1lScU1aM2JWcjF5Tjc5KzZ0TUhZc2pVV3BWR0xCZ2dVb0x5OEhZd3dpa1lodnEzNE9BTU9IRDRlRGd3TUNBd01CQUFVRkJaZzBhUktBeW1UczBxVkwwYnQzYndDQXI2OXZqZFZnTGR5SERleG5DV0FjWTJ5Y1dxMkdWQ3I5QmNBK3hwajZyNWN2R2lXWTNOeGNBSUNEZ3dOL3pjN09Ec1hGeGREcGRBYXI3L1MyYk5tQ29LQWdpTVhpZXVmUHpNeEVXRmdZTm03Y0NDOHZMOXk2ZGN1Z1BTWW1CaEVSRWRCb05QamtrMDhRRmhiR1Z4RW9MUzNGd29VTDBibHpaNnhidHc2aG9hR0lpWW5oeHlZa0pPRGd3WVBnT001ZzNxaW9LRVJIUjJQTGxpMXdjM043dkM5SVBmUXI1em1PK3dVQS80ZWczMVBlMkRpT3V5S1ZTbzBkQmdCYzZkU3BVNCs5ZS9kcWpSMElJUzh5RHc4UHBLU2sxTnFtVWxYdTRsRzFoTHE5dlQzUzB0SWFQUCs1Yytld2V2VnFwS1dsUVN3V1k4R0NCZkQxOWNYTW1UUFJwazBiTEY2OG1PODdZOFlNdlBUU1M1ZzNiMTZkNDU2R3JhMHQvdkdQZjJEZnZuMllPSEhpVTgxRkNDR0VFRUlJSWFUbG9PUTRJWVFROG93bEp5ZkhKQ2NuR3p1TVJtVnVibzVPblRyaFgvLzZGOGFPSFl2dDI3ZnpiY09IRHpjNHJ5b3FLZ3BaV1ZtWU4yOGVmdnp4Ujc2L1BqSCtJdUU0N2h4anJNL1RUTUVZNDNRNjNVM0dXT3VNakF4MDZ0VHBxZVBTYWl0emwxV1Q0QUtCb003OVpoTVNFaEFaR1luejU4L2pxNisrd3VuVHB3M2FxKzczZXZ6NGNaaWFtb0l4aG52MzdxRlBuejd3OVBRMDZEOTkrblErTVI4Y0hJeGx5NWJ4YlFNSERrUjVlVG5TMHRKZ2JXMk5yS3dzYURRYXZ2M2RkOStGbFpXVndYekhqeC9IaGcwYnNINzkra2I1K2xTbDArbHc2TkFoL2VuQlJwMjg1ZWwyL2ZwMVp3Qlp4ZzZFRUZJN2QzZDN0RzNiRmhzMmJNRGN1WE5SWGw2T3JWdTNvcUtpQWxxdEZrS2hzTjQ1Nm5xSjZjMDMzOFRYWDM4TnRWb05VMU5UNU9YbDRmejU4NWd6Wjg0anh6MnRMbDI2NFBidDI5RHBkRTg5RnlHRUVFSUlJWVNRbG9HUzQ0UVE4bWpNMjl2YlVTQVFkREF4TWJIVDZYUm1BRVFBU25VNlhiNU9wOHZ0MnJYckhWb0pSMTQwQW9HQTM2dTBvS0FBUVVGQmZGdjFjNkF5QVQ1eDRrVEV4c1ppNWNxVjBHZzAvQ3B5b0RLcCtmRGhRd0NWZTVhUEhqMGFiZHUyeGFaTm01cmdhWXdqTVRIUkJ3Q2tVdWttTkd6MXVKSXhka2luMCsyenRMVDgzNWt6WjRvQlFDS1I5QURRKzhLRkM0MlMvTFcxcmF6WS92RGhRejdSWEZoWUNEczd1eHFyeHE5ZnY0Nk5HemZ5U1llbFM1ZitIYXhTaWY3OSsrUDQ4ZU1HWTV5Y25MQnMyVEtzV2JNR08zZnV4UHo1OHlHUlNQajJxcXZQSFIwZG9WUXErUlhyNjlhdFEweE1ETHk5dldGbVpnWUFCZ21QZHUzYTFYaWVOV3ZXWU1pUUlUV1M4RURsZjVkNmo5cHp2QzduejUvSG5UdDNBT0IyWW1LaXdZTXFGSXJhM3lab0lsS3A5Q3FBcm95eGJuSzUvS294WTVGSUpQY1lZMDRpa1lpK1Z4TFNqQW1GUXF4ZXZSb2hJU0VZTkdnUVhGMWRNV0xFQ0Z5OGVMRkJpWEdnN3BlWS9QMzk4ZlhYWHlNK1BoNERCZ3pBcjcvK2loNDlldkRmdCtvYVoyTHlkTCt5MEdnMEVBcUZCdCsvK3Zmdnp4OVBtalFKYytmT2ZhcDdFRUlJSVlRUVFnaDV2bEJ5bkJCQ3F1alZxNWNkWTJ5WVFDRG95M0djTHdBdkFPWUFhcXc0RVFnRUVBZ0VTRXRMSzVOS3BYOENVRERHWWlzcUtvNmxwS1FVTkgzMGhCaUh2YjE5ZzFlTysvbjVZZUhDaFVoSVNPQ3ZCUWNIWTl1MmJmeTVyNjh2RGh3NDhNemlmYzRVb1hKRjhqN0cySzl5dVZ4WlM1K0RBT2JFeE1RZ01EQ3d6aFhlRGVYaTRnSWJHeHY4K2VlZmNIRnhBUUQ4K2VlZjhQTHlxdEUzT3pzYkgzMzBFYVpObS9aWTl4ZytmRGdHRFJxRXRXdlg0clBQUGtOc2JDemZWbEpTQWt0TFN3QkFlbm82eEdJeEJBSUJNak16c1czYk51emR1eGZ1N3U2SWo0L0hyNy8rYWpCdmJjKytZc1VLZlBMSkoralNwUXNtVEpqQVgvZnk4a0pFUkFTZlpNL0x5OE9RSVVQNE11bEE1ZjY3NjlldnIvTTU5dTNicHovY0FvQ1dKUkpDbm51ZE8zZkcxcTFiK2ZQOSsvZWpRNGNPZGZiWC8zeXNUMkxYOVJLVFNDVEMwS0ZEY2ZUb1VRd1lNQUNIRHgvRzIyKy96YzlUMzh0UFR5b2xKUVVlSGg0RzEwNmRPc1YvbnlHRUVFSUlJWVNReDJBaUVvbTZWRlJVWEtsNjBjek1ySk5LcGNvRFVHaWt1TWhqb3VRNElZUUFUQ3FWdmdIZ1BRQnZBRERUcnlBVUNvVVFpOFZ3Y25LQ2pZME5oRUloR0dOUUtwVW9MQ3hFYm00dTh2THlMQURJQU1nNGp2dkExTlJVSjVGSWpnZ0VnZzN1N3U1SGFGVTVhZW55OC9QNS9jT0J5djJwcTU3cnJWNjlHcG1abVFabHNBRVlKTVlKQUNBUHdBR0JRTEN2c0xEd3Q5VFVWTldqT2ljbUpwNlVTcVdKVjY5ZWxady9meDU5K2p4TnBmYktGMzlHalJxRnlNaEk5T3JWQzBWRlJZaU9qalpZRmE3bjcrLy8yUFBmdlhzWE9UazU4UEx5Z3B1Ykd5b3FLZ3oyU3c4UEQ4Zm5uMytPM054Y1JFWkdZdFNvVVFEQS8zZHo5KzVkdEduVEJydDI3V3JRL2JwMTY0WnZ2dmtHLy83M3YyRmxaWVVSSTBZQVFKMHZjRlRWdm4xN2ZQUE5OM1cyVnlraC8ydWRuUWdoNURrV0d4dUxBUU1HMU5uKzRNRUR0R3JWQ2lLUnFONlhtTjU4ODAxTW16WU4xNjlmUjBaR0JnWVBIZ3dBRFhyNTZVazhlUEFBZS9ic29aWGhoQkJDQ0NHRWtFYmg0T0R3bG9PRHc3dXBxYW1qcWx4dTA2MWJ0NlNyVjY5Nmw1ZVgxMGlPaTBRaXo3WnQyLzYvOVBUMEtmcHJFb2xFazVpWVNQbFpJNkl2UGlIa3VlTHY3MitTbjUvdkpoQUlXZ21GUW1zQWxnQ1VITWNWTWNZSzNkM2RzeDRuR1MyVlNvY0JXSTdLNURaTVRVM1JyMTgvK1BqNHdOdmJHMTI2ZEttM2pHUnhjVEZ1M3J5SlM1Y3U0ZHk1YzVETDVZS3lzcklSSE1lTnVIbno1bldwVkRwSG9WRDhEd0QzeUlrSWVVNXQyYklGM3Q3ZS9QbklrU1B4eXkrLzFObzNNaklTQUF4S3F0KzVjd2VXbHBiOEtxNktpZ3FNSERrU0FEQmx5aFNEbFdVdEZjZHhPUUNpQWV4cjFhclZpYmk0T0UxOVk2b09CN0FDd0o1dnYvMFdPM2Z1aExtNStTTUh5R1F5L3RqWDE1Yy9sc3ZsQUlDWk0yY2lKQ1FFbzBlUGhvMk5EVDc4OEVPK1gwNU9EcVpObTRaOSsvYlZLTFBlRUZxdEZrdVhMa1ZXVmhaY1hWMnhmUGx5Z3hYZjN0N2VHRE5tREZRcUZZWVBINDRQUHZnQUFOQ3hZMGRNbkRnUjgrYk5nMWdzeHNTSkUzSG16SmtHM2JOdjM3NVl1SEFobGl4WkFrdEx5eWRLNnRmR3o4OFBSNDhlQldOc0RBQjVvMHhLQ0NGR2xKU1VCSGQzZDNBY2h4MDdkdURtelpzSURRMnQwUzh2THc5bVptYjQ2YWVmK0NSM2ZTOHhlWHA2d3RuWkdXRmhZUmcrZkRpL1F2eEpYMzZxRGNkeEtDZ293Tm16WjdGKy9YcTg4Y1liR0RwMDZCUFBSd2doaEJCQ0NHbDVwRkpwZzM1UFgxSlNjdWI2OWV1djZjL0ZZdkZuWm1abW5ieTh2RzREZ0VhanlTOHVMajdDR0RQcjNMbXp3WFo3TjI3Y2VGMmxVcVU1T0RpOG9kUHBpaHIxQWFycDFhdFhTZlZyRnk5ZXRBWXFuMVdqMGVRQkFHUE1WQ2dVMmw2N2RxMVhhV2xwMHJPTXFia3o2bDZJaEJEeUtQNysvaWFGaFlVU2dVRGdEMkFBQUE4QUhmSG9GM3NxQUtRQnVNUVlpd053WEM2WFgwTzF4TFNucDZlMXVibjVlbzdqM2dVQVYxZFhCQWNIWS9EZ3diQ3hzWG1xdU12S3luRHMyREhzM2JzWGx5OWYxbC8rbjVtWjJidng4Zkg1VHpVNTRVa2trbGNZWStjQnlCVUt4U3ZHanVkWjB2L0FwazljTmhkejVzeEJSa1lHZjY1U3FaQ1ptUWtBc0xTMFJOdTJiUTM2Ly9qamp4ZzZkQ2dFQW9GQkdlMnhZOGRpNTg2ZGZITGMxOWNYOGZIeFRmQUVUMGFmV0c2c1BhVzl2YjNiZGUzYTllNVRWcGxnVXFuMElJQTNBZ01EOGZubm56ZEdhQTBtazhsdzdOZ3hUSjQ4dWQ2K2h3OGZydlY2U2tvS2dvT0RqVmJ1Vmw5Vy9YSCtQMHRPVHNaNzc3MEhBQStLaW9yYzZsdmwzNVNhNDU3alFxR3c3Zm56NSs4Wk14WkNubmRQK3pOQjFaZWpxdExQdDNidFd1emR1NWZ2TzJmT0hMaTV1UUV3ZkRscS92ejVPSG55SlByMzc0OUZpeGJCeXNvS0FCQVdGb2I5Ky9mekx6R0ZoWVVoUGo0ZUlwRUlBTEJqeHc2c1hyMGF1M2Z2UnBjdVhmajcxemV1cm1lUXkrWDg5dytnY25zTlcxdGJlSGw1WWVMRWllamJ0eS9mdDJxL3F1TGk0cDc0NS8vWnMyZnJxNGlNVWlnVXRiOFpTTWdMU3YvM1ZXUDl6RXdJSVM4YStuY1VJWDk3Qmo5WEdPUVh6TXpNT25oNmVxWXFGQXJUYXYwNEFGb0FjSEJ3ZU4vT3ptNU1mbjcrRDJWbFpWZFZLdFUxYzNOejk1ZGZmdm44alJzM0pBNE9EaDltWldWOWc4b3RFbmtlSGg3bjh2THkvdE8yYmR2Ri9NMU5URnJyRTlaNk4yN2NrSlNWbFdYZzZZbTl2YjB2SlNjbml3RkFJcEdVSnlZbW1nTkEyN1p0djNCd2NIai84dVhMSGdEVWpYQ3Y1eGF0SENlRU5EZXNWNjllcndnRWduZUxpNHNuQ3dRQ0IzMkRyYTB0NStibXhseGNYR0JyYXd0emMzT1ltcHFpckt3TUpTVWx5TTNOeGUzYnQwVTVPVG5kQUhUak9HNENBRWlsMGo4Wll4RWlrV2hIZkh4OHZrd202OFJ4M0dHTzQ3cFlXbHBpOXV6WkdETm1ETDlYNHRPeXNMREFxRkdqTUhMa1NKdzhlUktyVjYvR25UdDMzbENwVk9la1V1a29oVUp4cGY1WkNHbitWcTFhQmFCeVQ5Qmp4NDVoKy9idFdMSmtDVFpzMklCUm8wYWhvS0FBNzcvL1BweWRuZmt4TTJmT1JFUkVoTEZDYnBhU2s1TXprNU9UbjNZYVRxdlZmbWhpWXZKblZGU1ViZWZPblRGdTNMakdDSzlCMnJWckIzdDcrem9UMzg4RGMzUHp4LzZhOWVqUkExMjdkc1cxYTljY2JXeHNBZ0E4djE4QVFzZ0xvYjZrK3NjZmY0eVBQLzY0MWpZbkp5ZnMzNzhmQU9yY2NtTGV2SG1ZTjI4ZWZ6NXg0a1NEOWlsVHBtREtsQ25WaDlVN3JxcnF6OUNqUjQ4R3ZTelEwSDZFRUVJSUlZU1FGcytnWWlOalRGdmJkVDJSU05UTjFkWDE2K3ZYci9jek16UHIwcUZEaCsrdlg3L2UzODNON1lmNzkrK3ZLU3NydXdPQWRlelljZVB0MjdmL29SOW5abWJXMWRMU1VuYjE2dFYrRHg0OENOZGZsMGdrbXVUazVEYU45VER0MnJWYm5aK2YvNjFTcWN5MnRyYjJVQ3FWS2JWMEU3UnUzZnFmbVptWmMvR0NKOFlCU280VFFwb1JxVlFhQU9CckFENEFZR2RueDczKyt1dVFTcVhvMWFzWG5KeWNHdlJtV0VsSkNaS1NrbkQyN0ZtY09IRUNXVmxaM1RtT1c2MVNxWlpLSkpJdEFONEcwTTdEd3dNclZxemdWOE0wTnNZWS9QejgwTHQzYnl4ZHVoU3hzYkdkQVB6cTQrUFRPeUVoSWVlWjNKU1FKcUxUNlhEMTZsV2NQSGtTY1hGeDhQSHh3WVlORzlDcVZTdHMyclFKMDZkUHg5V3JWeEVTRWdLaFVBaC9mMzhNR0RBQWI3MzFGaUlpSWd6S3FtZG5aeHZ4U1ZxT3BLU2tMSmxNTmdIQS8wSkRRMDJzckt3d2JOaXdKcm4zZ1FNSG11USt6NUtWbFJVV0xGandXR01ZWTNqOTlkZHg3ZG8xQUJnRlNvNlRCcEJJSkFtTXNUN0dqb01ZNGpndUxqRXhjYUN4NHlDRUVFSUlJWVFRMHJ4VVZGVGNTVTlQRDFhcFZHa3FsU3BOcDlOVkFFQm1adWIvS3lzcnV3ckFxYkN3Y0plWm1WbHZHeHVidnNYRnhYOEFnRmdzbnNseEhBZEEzYU5IRDc0Q0JHTk1XUFU4TlRYMXpiS3lzbk5QR3A5YXJVNTNkblplZi9QbXpiZXNyS3o2bHBhVy9sRzlqNTJkM2VpeXNySXJoWVdGMFU5Nm41YUVrdU9FRUtPVFNDUWRBR3dCTUJnQSt2WHJoN2ZmZmhzK1BqN3NTVlp6VzF0Ym8xKy9mdWpYcng4Ky9mUlRKQ1FrNEwvLy9TL2k0K050R1dOek9JNkRwNmNuTm0zYTFDU2xleTB0TGZIMTExOERBR0pqWTkzVWFuVVVBSC9RSHVUa09hWlNxUkFWRllWZXZYcmhoeDkrNE11cEFvQllMQVlBZUhoNFlOMjZkYmgrL1RvT0hUb0VMeTh2T0RnNG9HL2Z2dmp5eXkvNS9oczNialNvM0xCbzBhS21lNUFXUmk2WEg1WEpaRUVjeC8zM3l5Ky9oRWFqNGZkdmIrNmUxeFY5L3Y3KzJMQmhBeGhqSTR3ZEMzaytVR0s4ZVdLTStSczdCa0lJSVlRUVFnZ2hUVUtJS3R0T2N4d24vT3V3ZWpKQ3Y1SzhWS1BSNUhwNWVkMW1qSWtZWTJZQ2djQkNJQkNZNjNTNlVxMVdXOHB4bkZLcjFaWlVWRlRjS1M0dUhnbkFzVldyVnFQMUU2V2twUENsTlNVU2lhYnErZFBLeWNsWjQrSGhNY25Cd2VGdE96dTdOKy9jdVRPbmVoOGJHNXRCWldWbFQxMjZzcVdnNURnaHhLaWtVbWtnWTJ3THgzRzJ2WHIxd3V6WnMrSHQ3ZDFvOHdzRUF2ajYrc0xYMXhkLy9QRUgvdS8vL2c4T0RnNElDd3RyMGoxdEJRSUJsaXhaZ3N1WEx5TTdPM3VBUkNJSlNFeE0vSzNKQWlDa2tWbFlXR0R4NHNXMXRrVkdSaHFjdi96eXkzajU1WmY1ODZxSmNRQ1lQbjI2d1hsVHJYWnVxZVJ5K1k5U3FkUmVwOU9GTDFxMENMZHUzY0pISDMwRWdVQmc3TkFNbEplWHc5emMvSm5mSnlFaEFUNCtQczlzZm5kM2Q5amIyNk9nb0tDRHI2K3ZRM3g4ZlA0enV4bHBVWjdIbDBGYXFycjI0U2FFRUVJSUlZUVEwdkwwNk5FajNkVFUxTFg2ZGFsVWFsQnV2T29lNTBxbE1qazFOVFdndkx5OERJQVNnRW9pa1JSZHZIalJwclo3dUxtNUxjckx5NHR3ZG5aZTNNamgxMGFYa1pFeHRWT25UckZhcmZaaFdWbloyZW9kTWpJeTVucDRlSnhXS3BYbkNnc0w5emRCVE0xYTgvb3RLU0hraFNLVHllWUQyQ01RQ0d4bXo1Nk5MVnUyTkdwaXZMcStmZnZpcDU5K1FrUkVCRnExYXZYTTdsTVhNek16dlB2dXV3QUF4dGlNSmcrQUVQTENVQ2dVNnptT213QkF0VzNiTnN5Yk53OGxKU1Y4KzVreloxQlVWTVNmNjNRNkxGdTJyTTV6dmRMU1VzeVlNVU5mUnZ5UmNuSnlrSldWQlFEdzgvTURBS1NscFNFM054ZEtwUkwrL3Y2b3FLaW9kZXpwMDZjYjlKd0FvRmFyOGRWWFh5RW5wL2JkS2o3NTVKTmFyLy95eXk5NCtQQWhmMzdqeGcyVWxaVkJwOU1oS0Npb3dmZG5qUEV2ZjZoVUtzOEdEeVNFRUVJSUlZUVFRZ2doVFM0bEphV2RRcUZnK284Ly8venpKYUF5R1Y3MW85cXdpdkx5OHBzQTdnSjRDTUJjcDlPVlZKOWJUNnZWNXQrOWUvYzdBSEJ6Yy92TzI5czdWLy9CR0JOV1BaZEtwVG9BRmsvelRLV2xwUmRWS3RYMTh2THlhNmk5WW0xWlZsYldiR2RuNTRWUGM1K1dnbGFPRTBLTVFpYVR6ZWM0N21zTEN3c3VQRHljOWVyVnk5Z2hOWWsrZmZoS3FtT2xVbWtNZ0k0QTJnTXdSMlU1RnhNQUpRQXkvL3E0eW5IY0NhMVdlekk1T2ZsKzAwZE1DSGxlSlNZbS9pU1JTTElZWXpGeGNYRnRBZ01Ec1dUSkV2VHUzUnMzYnR6QSt2WHJzWG56WnRqWTJJRGpPUHo4ODgvOHF2N3E1L3ByUzVjdVJXRmhJVjU2NlNXc1hMa1NQLy84YzYzM1BuMzZORTZkT29YWTJGaHMzcnlaSHg4U0VvS1BQdm9JR28wRzdkdTNoMGdrcW5YOEYxOThnUk1uVG1EczJMSFE2WFMxcm5vdkxDekU4ZVBIWVdKaUFnc0xDL3pyWC8vQ3BrMmJNSGZ1WElOK2FyVWFreVpONHMrbFVpbm16WnNIalVhRGFrOElCZ0FBSUFCSlJFRlV5Wk1uNDhzdnY4U3JyNzZLdVhQbll1dldyUkNKUkxoMDZkSmpmYTA3ZCs2TWhJUUVBUEFBY09xeEJoTkNpSkVwbFVxVWxaWHg1NHd4T0RnNEdERWlRZ2doaEJEeUlwSklKQW0wRGRWelNjTngzUERFeE1SanhnN2tXVEV6TSt2ODhzc3ZHNnprRUFnRUZrS2gwTmJiMnp1UDR6aDE5VEZWeTZablpHUjhtcEdSOGFuK1hDS1JhSktUazl2b3ozdjI3RmtFUVBVME1kcloyWTB4TlRWdEt4S0pPamc0T0FUbTUrZEhWZTlUWEZ3Y2IyWm0xdjFwN3ROU1VIS2NFTkxrcEZMcFNIMWlmUDM2OWF4bno1N0dEcW5KdUxxNnd0VFVGR3ExR2dCR1ZXMWpqTUhVMUJRVkZSWFdxRXl3ZUFBWXhCaWJhV0ppQW9sRUVpY1FDRFlBK0ZrdWw5ZjRoa3NJSWRVbEppYkc5K3JWcXpkamJHZE9UazYvYWRPbVlmTGt5Wmc1Y3lZdVhicUV1TGc0ZlBmZGQzei9nSUFBZy9FQkFRRTRkdXdZQkFJQlZxMWFoWlNVRkd6YnRnMGlrUWh6NTg2dGtZaXVhdXpZc1lpTGk4UGR1M2NCQUgvKytTZGVldWtseUdReXJGcTFxc0dWUXJadDJ3WTdPN3NhMS9XeE1zWXdmLzU4aElhR0lqazVHYnQyN1RMbzUrdnJXK01hQUl3Wk13YnU3dTRRQ29XNGZ2MDZzckt5OE5aYmIvSHQrdFh1QUxCdzRVSU1Iank0emhqdDdlMzV3d1k5RkNHRU5MRWxTNVlnS1NrSjJkblpjSEZ4NFQ4RGxYOWZIemx5aE8rYm1abUp1TGc0QU1DSUVTUFFybDA3QU1EbHk1Zmg2VmxaSU9QU3BVdnc4dkxpeCtUazVPREFnUU9OR25OS1NncUNnNE54NnRRcEZCY1g0OE1QUDBSMGRIU3oyeWFFRUVJSUlZUTBEa3FNUDdkTUFDd0cwR0tUNHlxVktyWDZIdUdkTzNjK3FORm9pb1JDb1hWYVd0b0VBTFdYUjZ3YkE4Q1ptWmwxNFRpdUhJQU9BQ3dzTE56S3lzb3lIbWNpTXpPenJ1M2J0OTl5OCtiTjhTWW1KdmJ0MjdmL0lUOC8veFFxVjdrRGdCVUFvWTJOelFDTlJuUHZNZU5za1NnNVRnaHBVajE2OUxBSEVBRUFYM3p4eFF1VkdBY0FFeE1UaElXRklUMDlIYTZ1cm5CeGNZR3pzek9zckt3Z0ZBckJHSU5HbzBGK2ZqN3k4dkp3N2RvMUpDWW00dno1ODhqSnlmSG5PTTZmTVhaSEtwVitwRkFvZmpIMjh4QkNtcitMRnkvZW5qQmhndC9ObXpmbmNSeTM5TWNmZnpTOWZmczIxcTVkQzhZWVJvMGFCYTFXaXo1OSt1RDQ4ZU1BVU9OODJiSmxTRWhJd0pZdFczRDY5R2s0T2pxaWYvLytqN3p2K1BIakFRQWZmZlFSbEVvbHZ3cjlqei8rd0tGRGh5QVNpVEJ5NUVpVWxwWkNyVlpqenB3NTJMRmpCd29MQzFGYVdvcUFnQURZMmRuaG4vLzhKNFJDWVozM0tTMHQ1UlBrQURCMTZsUVVGeGZ6N2RWWGp1L2F0UXU1dWJsSVNVbkJ3SUVEQVFBclZxekF3b1VMTVdiTUdQN1pUNXc0MGVDdnNiVzF0ZjZ3NmZmc0lJU1FCbGkwYUJFQUlEQXdFRkZSVWZ4bnZYZmVlWWMvcnY2aWxFYWpxZmY0V1hOeWNxcXpXZ2toaEJCQ0NHbFo1SEs1c1VNZ0RiUjU4MlpFUkVTQU1mWThKY1pyNUVVNWpoUFcxUWFnK2o5OHpOdTNiNzlPcTlXVzNiNTkreDl1Ym03ZmRlM2FOZTdXclZ2L3FxaW8rTE9oUWJpNHVDd1NpOFh6T0k1VDNiMTc5MnY5M083dTdyL241dWIra0pPVEU5cVFlU3d0TFYzYzNkMlA1dVRraEpTVWxKd0FnTmF0V3djN09qcU9lL0RnUVRnQWlNWGlkOXUxYTdkQm85SGtwYWVuZjlqUUdGc3lTbzRUUXBxVXFhbnBWd0RhQmdRRVlOaXdZY1lPeHlqNjkrLy95S1NTaVlrSnhHSXh4R0l4dW5YcmhqRmp4a0NuMCtIQ2hRdUlqbzVHYkd4c2V3QUhwVkxwWGdzTGkzK2VPWE9tdU03SkNDRUV3TjY5ZTdVQVZyenl5aXUvNm5RNnhSOS8vSUdLaWdxWW1aa0JxQ3g1L2loZHUzYkZqQmt6VUZSVWhKVXJWeUlzTEt6ZWUwWkhSeU05UFIwaElTSEl6czdHc0dIRDhNNDc3MkQvL3Ywb0xDekVrU05INE9qb2lDMWJ0cUNrcEFSdnZmVVd2M0xiejg4UHg0OGZ4OWl4WS9IRER6L3dLOGREUTBQNUpQaFhYMzBGb0hKRit1TEZpL0gyMjIralk4ZU9Cb254Mmt5YU5BbGZmUEVGRmk5ZWpKeWNISXdiTnc1Ly9QRUhaczZjV2U4ejFhWEtLa2JUSjU2RUVFS2VzY0RBUUdSa1pCaDhkbloyeHRxMWErc2MwN3AxYTBSR1JocGN1M3IxS2p3OFBBeXVCUWNIUDR1UUNTR0VFRUlJSWFSUlNhWFNPaXV5MXRaMjZkS2xiaFVWRlZjQk9EczVPVTEwZEhUOHRLaW82UGl0VzdlbUFKVWwwOXUwYWZPQmg0ZkhxWktTa2pNUEh6N2NWMUpTY2thbFVxV2g5cjIvQVFEWjJkbUxzN096RjFlN1hIN3IxcTBCSFR0MlBHWnFhdXFRbVprNXI3N25VU3FWK2ZmdTNRdkp6YzJOMEY5TFMwc2JCMENyUDc5Ly8vN0crL2Z2YjhaZnE5TUpKY2NKSVUxSUpwTlpjaHozSGdETW1qVUxqREZqaC9UY0VBZ0U2Tk9uRC9yMDZZTXBVNllnTkRRVVY2NWNtVkJlWHQ3Sng4ZG5SRUpDUW82eFl5U0VOSDhYTGx4SWxFcWx4UUJzL1B6OGNQYnNXUUNvYzE5dnZjREFRSlNWbFdINjlPbVlObTBhZXZmdWpkZGVlODJnVDFsWkdTd3NMUGp6dDk5K0d4Y3ZYc1NpUllzd1pjb1VkT25TQmRPbVRVUFBuajN4eWl1dklDMHREWTZPamtoTFMwUGZ2bjBiRkg5c2JDeWZIRis2ZENrQW9IZnYzZ2dORFVWNGVEamVlZWNkREJnd29FRnpyVisvSHJObno0YS92ei8yN3QzTHZ5andKSXFLaXZTSHVVODhDU0dFUEdNcWxRcHVibTRHSzhkSGp4NWRaLytnb0NBSUJBSUVCUVVaWEs4dE9mNG9GUlVWV0wxNk5RNGZQZ3kxV28wQkF3Wmd3WUlGZk5VTm5VNkgvL3puUDRpT2prWk9UZzVhdDI2TlZhdFdHY3hSdGNSNldsb2Fnb09Ec1hidFduejMzWGZJeXNwQzc5NjlzWFRwVXY1bHF0MjdkeU15TWhMRnhjVVlOMjRjdncxSWZiRVFRZ2doaEJCQ1dqYUZRdkhZU1Frek03T1h1M1hybGxoY1hIenM5dTNiVTBwS1NrNVdiYy9OemQyU201djdrN096OHdkaXNmamZkbloyZ1dscGFhTUFjQmtaR1RPcXo1ZWVuajYxcm5zcGxjcnNQLy84ODNVckt5dlBCb1pYWGpVeC9oYytNYTVVS3BQK09xVEVlQldVSENlRU5CbU80OTRHME1ySHh3ZnQyN2MzZGpqUExVOVBUMnpidGczTGx5L0h3WU1IcFJxTjVxUk1KdXNqbDhzZkdqczJRc2h6SVIyQUYxQzVSNnkrbEs1T3A2dXhyN2IrL05DaFE1ZzNieDdTMHRJd2Z2eDRpRVFpbkQ1OTJxQ3ZUQ2JETDcvOEFqczdPM0FjaDk5Kyt3MGZmZlFSVnExYWhTKy8vQklEQnc3RUs2KzhBaHNiRyt6WnN3ZW5UcDFDNzk2OWNlSENCY3lhTlF0QVpZbmVHemR1UUtWU0lTZ29DUGZ1M2NPNzc3N0x2MHhWWEZ4c2tNaFp2SGd4SkJJSnZMMjlzWG56WnI3ZnVISGphaTNGcnRWcXNXL2ZQZ0NBbDVjWGZ2NzVaNXc5ZXhiTGx5OEhVSmswRVlsRUVJbEU4UFgxaFVnazRzYytxc3g2UVVFQkFJRGpPRXFPRTBLYU5ST1R5bDhCVks4WTh2cnJyL04vNStsMGxiOHoyYjU5ZTYxekRCNDh1TTYyMml4ZnZoeVptWm5ZdlhzM3pNek1NSC8rZkt4YXRZb3Y5ZjdkZDkvaHhJa1RXTFpzR1R3OVBYSG56aDFZV0ZnZ04vZlJmNlhHeE1RZ0lpSUNHbzBHbjN6eUNjTEN3aEFTRW9MTXpFeUVoWVZoNDhhTjhQTHl3cTFidHhvY0N5R0VFRUlJSVlSVXAxS3BybCs4ZU5FQmdPb1IzUXJ1M2J2MzdiMTc5NzdGWC91SkEwQXRpV3ZrNStkSFZyOVd6ZDNTMHRLNzlmUnBrR3ZYcnZrMHhqd3REU1hIQ1NGTmh1TzRRWXl4RjdhY2VtTXlNVEhCb2tXTDBLcFZLK3pjdWZObEFEc0JqQWE5QVVZSXFRZkhjWGNZWTE0Y3g4SEp5UW14c2JFNGRlb1VmdmpoQjJ6YnRnM0EzM3VPeDhiR0FnQ21UNThPQndlSEJ0K0RNWVlOR3pZZ1BEd2NHUmtaaUkrUHg0WU5Hd0FBa1pHUkdEaHdJQ1pObWdRM056ZTR1TGpBMWRVVkdvMEdZOGVPUmRldVhXRmlZb0xseTVkajZ0U3AyTDkvUDUvb0RnZ0l3SUVEQjJyY1Q2ZlRJVG82R21QSGpvVkFJRUIyZGpiaTQrTnI5S3U2MmwycFZPTFlzV040NjYyM01IandZS2hVS3ZqNStmRkpjSmxNVnVzY3RibHk1UW9BUUNBUVhHL3dGNGtRUXBxWVJxT0JwYVVsZ01weTZZR0JnWHdieDNFNGZQZ3dBR0RuenAwRzQxNTk5VlYwNzk2ZFAzZHpjOFA3NzcvUG45KzllNWNmVzExQlFRRU9IVHFFSDMvOEVVNU9UZ0FxOXplZlAzOCtGaTFhaE9MaVl1elpzd2NiTm14QXo1NDlBUUR1N3U0QVVHOXl2T3IzcHVEZ1lDeGJ0Z3dBWUdwcUNzWVk3dDI3aHo1OStzRFQwN05Cc1JCQ0NDR0VFRUxJSXp3cU1WN2RvL2N2SkVaSHlYRkNTSk5oakhrRGVLd3lqS1J1akRITW5qMGJ0Mi9meHVuVHAwZktaTElQNVhMNVJtUEhSUWhwM2dRQ3dXbU80MGJvVndZQ3dKRWpSK0R2NzEvbm1NREFRUGo1K2VISWtTTU52cysyYmRzd2VmSmtSRWRIbzBPSERyaHk1UW9XTFZvRVcxdGJDQVFDdlBiYWF3Z0xDOE4zMzMwSG9QS2xuNWlZR0FDVmU0NjNhOWNPRlJVVkVBcUZmQUtudUxpWVAzWjFkZVhIM3JoeEErdlhyOGU0Y2VNQUFHcTFHcE1tVGFvUmswcjE5NzlqTGwyNmhGMjdkdkg3bk4rK2ZSdGlzYmpCejZlbjBXaHcrZkpsQU5BQVVEejJCSVFRMGtSS1NrcjRsNFEyYmRvRUFMV1dWZGRYRktsS3YrTDhjZDI3ZHc4Y3g5WDZkN0phclVaV1ZoYTBXaTI2ZHUzNjJITlgvVHZiMGRFUlNxVVNPcDBPVGs1T1dMWnNHZGFzV1lPZE8zZGkvdno1a0VnazljWmlhbXI2MkRFUVFnZ2hoQkJDV2haemMvTU81ZVhsNlkvbzBnYTFiNnZuQklDMlBuMU8xTDI1SkNHRU5DSlBUMDhSQUEraFVJaU9IVHNhTzV3V1F5QVFZTm15WmJDeXN1SUFMUEh4OGJFMWRreUVrR2J2RlBCM1NkMWp4NDRoSlNVRkV5Wk1xSFBBd0lFREg3a25lVzFLU2tyZzVlV0ZSWXNXNGVlZmY4YUNCUXV3WU1FQ0NBUUM2SFE2bEpTVUFLZ3NaVjZiZS9mdXdkSFJFVURsNnNHb3FDaWNQMzhlVVZGUmlJaUlRSHI2My85T1NVcEtna1FpNGN1cU40UkNvY0Fycjd6Q254ODZkQWcrUHJWWG12cnNzODl3Ly83OVd0dk9uajJyVDdvbnl1VnlaWU1ESUtTWlVpcVZ5TXZMNHoveTgvT05IUkpwSkhaMmRwZzhlWEs5L2FxWFhIOGErcFhkLy92Zi95Q1h5dzArVEUxTllXOXZEd0M0YytmT1k4K3QvejRDQU9ucDZSQ0x4ZnozcXVIRGgrUGd3WVB3OGZIQlo1OTkxcUJZQ0NHRUVFSUlJUzhHTnplM2NETXpNLzROWFFzTEN4OHJLNnNlQU5DdFc3ZTBSd3kxOS9iMnZnYkFxbnFEUkNKSnQ3UzBmTVhGeFdYSlU0UW1GSXZGL3daZ1VTVTJ0ODZkTy8vNnVCUFoyOXVQQW1EMkZMRzBhTFJ5bkJEU0pLeXRyYzNWYXJXSmhZV0Z3UjZ1NU9uWjJ0cmkvZmZmWit2V3JYUFVhRFFmQVFnMWRreUVrT1pMcDlOZFk0eXBPSTR6Q3c4UFIxSlNFdGFzV1FNcnF4by8xOWRMcVZUQzNOd2M5KzdkQXdDRGZiNWRYRnl3ZE9sU3JGbXpCcXRXcllLNXVUbXVYYnNHTHk4dkxGdTJESVdGaFZpMWFoVVdMbHlJb3FJaWpCMDcxbUR1cEtRa2RPclVxVUZ4eU9WeVNDUVMvdHpVMUJTN2R1MnEwYTlxV2ZXRWhBVDg0eC8vQUFERXg4Y2pPanJhb0pRd1k0eGZ1YTVRS0dCclcvdTdSL295NzR5eC96WW9XRUtlZ2s2blEzSnlNbjc3N1RmTW5qMjcxdFc4TjI3Y3dLcFZxNUNjbkF5UlNJU0ZDeGRpMEtCQkJuMldMRm1DcEtRa1pHZG53OFhGaGY4TUFHUEhqaldvRXBHWm1ZbTR1RGdBd0lnUkk5Q3VYVHNBd09YTGwvbHkxWmN1WFlLWGx4Yy9KaWNuQndjT0hFQktTZ3FDZzRNTjd0MnBVeWQ4K2VXWENBNE94cWxUcC9neTM0OURQKytUam45UjVlVGtJQ2dvcU41K3g0NGR3NjFidHpCMTZsUUFnTDI5UFNJaWFteVR4eHMrZkhpZGJVNU9UcEJLcFZpNWNpWG16WnVITm0zYUlDMHREWVdGaGVqVHB3K2NuSnd3WU1BQWhJU0VZUEhpeGVqVXFSTlNVMU5oYlcxZGI1emg0ZUg0L1BQUGtadWJpOGpJU0l3YU5RcEFaWm4zbkp3Y2VIbDV3YzNORFJVVkZkQnZKZktvV0FnaGhCQkNDQ0V2QnFWU2VhRnIxNjZuYnR5NDhXWlpXZGxaWjJmblR3c0xDMzhwTFMxTmVkUTRSMGZIS1VLaDBOYmIyenNkQU1yS3lpN2V1SEZqRUFEb2REcE9xVlJlYk51MjdaZU9qbzZ6SGp4NHNPNUpZck94c1Ftd3RiVWRrcHFhK2lhQUNtdHI2OUZxdFRyamNlZXh0N2NQTmpjMzczbjM3dDNsVHhKSFMwZkpjVUpJa3hBSUJHcWdzbVFoYVh5QmdZR0lpSWpnS2lvcWdnQ3NBTzFyUWdpcFEzWjI5bVJYVjlmYkFMb2VPM1lNNWVYbG1EWnRHb1JDSVV4TVRHQmlZZ0tOUmdNbkp5Y01HalFJSFRwMHdKWXRXMnBkT1I0U0VzSW4wWHg4ZkdCall3T2djalZmV0ZnWTVISTUvUHo4Y09EQUFSUVVGT0RNbVRPWU1XTUdMQ3dzc0c3ZE9saGFXbUxseXBYNC9QUFArVkxyYXJVYUlwRUlSNDRjZ1orZkh3RERjdXBBNVo3b2VqcWREdWZPbmF1MUREQlF1VEtkTVliQ3drSitYRUZCQVM1ZHVnU3BWSXJ2di84ZTI3ZHZ4OUtsUzlHaFF3ZCszR3V2dllaaHc0YnhjWm1ibTllWU95MHRUWjgwVkFPZzVEaDU1b1lOR3diR0dISnpjekZyMXF3YTdabVptWmc2ZFNxQ2dvTHdmLy8zZnlncEtUSFlUa0JQdjc5eVlHQWdvcUtpK005NlZmOS9DZ2dJTUJpcjBXanFQYTZ1ZWhJN0plV1J2MjhnejRpVGsxT05GNGYwWmRWMU9oMlVTaVVzTFMxeDllcFZnNWRaQ3dvSytFVDVrL2ptbTIrd1lzVUtqQjgvSG1xMUd1N3U3cGc5ZXpiZkhoSVNnalZyMW1ER2pCa29MUzFGeDQ0ZEVSSVNVdSs4M3Q3ZUdETm1ERlFxRllZUEg0NFBQdmdBUU9YM2lLVkxseUlyS3d1dXJxNVl2bnc1WDFta3ZsZ0lJWVFRUWdnaExWOWVYdDQyblU2bk1qYzM3MXhXVnBaaWEyczd3dGJXZHBpYm05dHF4cGpRMjl1Ykw1dCsrL2J0S1VWRlJZY0JpTVJpOFVkWHJsenBYRjVlbm01blp6ZmF3Y0VoK0s5dUFzYVlCb0FtTFMxdElwNTh4YlkyTFMzdDdXN2R1c1U3T0RpOGxaK2Z2OGZlM3Y0ZmxwYVdQVnExYWpXbWV1ZjA5UFRKRHg4K1BOcXJWNjhTclZaYldMM2R5c3JLcDAyYk50T3FYc3ZJeUpoVldGaTQvd25qYXpFb09VNElhUkxsNWVVdk04WW9PZjZNV0ZwYXdzL1BqeDA5ZXJTclZDcVZLaFFLdWJGaklvUTBUems1T1p0Y1hGeCtab3lsM3J0M3oyVFBuajNvMEtFRHRGb3QxR28xbitCaWpJRXhCbE5UVXo0eEhoRVJZWkFrWHJKa0NSWXVYQWloVUdpUVNMRzJ0c2JycjcrTytmUG44LzBkSEJ6UXFWTW5lSGw1R1pSQWYvWFZWeEVWRlFWN2Uzc0VCd2NqT3pzYmI3LzlOalFhRForVXM3R3hNVWpjRlJZVzR2MzMzd2NBUEhqd0FFNU9UdWpXclZ1dHo1dVFrSUN2di80YWpERitkWHFyVnEyd2ZmdDJPRGc0b0gvLy9oZytmRGhjWFYwTnhxMWV2ZnFSWDBlTzQvRHR0OS9pcjczYk44dmw4dHIybXlLa1VhMWR1eFpxdGJyR2FteTlEUnMyNExYWFh1UGJIN1dxT2pBd0VCa1pHUWFmbloyZHNYYnQyanJIdEc3ZEdwR1JrUWJYcmw2OUNnOFBENE5yZGNWSGpDc25KOGZnUmFPcWhnNGRpcUZEaDhMVTFCVG01dVlJRHc4M1dHVmUyMHNXZWdVRkJRZ0tDa0pBUUVDdEs5TWRIQnp3N2JmZjFqbmUwdElTOCtmUHgvejU4MnUweWVXVlA5TDI2TkdEUDlZYk1XSUV4bzhmWDJOTXUzYnRFQjBkWGV1OTZvdUZFRUlJSVlRUTB1STUyTmpZZUJRVUZPd0NBRWRIeDFuRnhjVy8zYng1OHkwQWtFZ2ttdVRrNURiVkJ6azdPODh1S2lxS2RYQncrR2RCUWNGaGEydnJnV3ExT3F0SGp4NzNBRUFnRUZqcGp3RWdKU1hGK1Fuaks3MXk1VW8vQU1WV1ZsYTloRUtoNWNXTEY2MEJRQ3FWY2dxRndoRzE3SG1la3BMUzdoRnpXb2hFb3BlRVFxRjFXVm5adVNlTXEwV2g1RGdoNUptVFNDVC9aSXl0QTREZXZYc2JPNXdXeTgvUEQwZVBIZ1hIY1g0QUtEbE9DS21MS2pFeE1WMGlrWVNwMWVyNVgzLzlOVFp0MmdTaFVHaFFGcjAyTXBuTTRGeS8wcncyQXdZTXFQVzZWQ3F0Y2MzSnlRa0E4T09QUC9MWE9JN2pFK2pIang4MzZHOW5aOGNuUHB5Y25MQjc5MjZEOXZqNGVQNjRmLy8rT0h6NHNFRzdRQ0JBOSs3ZEFRQmR1M2JGazlpeFl3Y3VYTGdBQUE5ME90MlhUelFKSVkvSnc4T2p6bFhYV3EwV2NYRnhXTE5tVFlQbVVxbFVjSE56TTFnNXJsOUZYSnVnb0NBSUJJSWF5Yy9ha3VPUDY5eTVjMWk5ZWpYUzB0SWdGb3V4WU1FQytQcjZBZ0IyNzk2TnlNaElGQmNYWTl5NGNaZzdkMjZOOGVIaDRZaUppY0VQUC93QU56ZTNwNHFsSmR1OGVUTjY5dXhwY0MwcEtRa0FhazFPYjkrK3ZjbGlJNFFRUWdnaGhKQ21ZR1ZsMWI1ang0NTdjbk56dDkyOWUzZXhUcWNyenNuSmVlUSs0V1ptWmwzYnRHa3pNelUxMVUrbjAxbDI3Tmd4d3NMQ29udFNVcEpIUmtiR1RBc0xpMWU3ZGVzV2YrdldyY0NTa3BLVGpSQm1NUUE0T1RsOW5wdWJXL2NlVjRaRTNidDNWekRHckVRaVVic2JOMjY4M3E1ZHUvOFRDb1hXSXBHb1UwbEp5WW1Ta3BLemxCeXZSTWx4UXNpekpKQklKTjh5eHVZQWdMKy9QNVl0VzJic21GcXNMbDI2NkE5bGorcEhDQ0VBWUc1dXZreWxVazI0Y09GQzUrKy8vNTR2Ujl0YzZCUGp6ZEhSbzBmMUNVaE9wOU45Y1BIaXhScWxxd2hwYXBtWm1WQ3BWTWpKeWNIbzBhTngvLzU5U0NRU0xGNjhHR0t4dU5ZeCtwZGJPTTV3TjViWFgzK2Ryd2J4VjNXRU9oT2xnd2NQZnVva2FtbHBLUll1WElqT25UdGozYnAxQ0EwTlJVeE1EREl6TXhFV0ZvYU5HemZDeThzTHQyN2RxakUyS2lvSzBkSFIyTEpsQ3lYRzYxRTlNVjdYTlVJSUlZUVFRZ2hwWmxRQXpQejkvYzNqNHVMS24yYWkwdExTaTZtcHFhKzZ1TGhzY0hSMG5OYTJiVnVEeEhqMXN1b0FjT3ZXclRlenM3TS9jM1YxWFYxZVh2NW5hV25waWZMeWNnV0Erd0FnRm92L1ZWUlVkTmpCd2VIOXAwbU91N3U3NzdlMS9mL3MzWGxjVk5YN3dQSFBIWVpGTnNGOUF4VjNVWlFaelNYM1hOSmN5aTFUUzcrVlpsbGFHWmFKQ3hxWnB1VytrbHVXbHFsSlZtNnBtTXBQbEVVVVYzQUJFVkhaZDVpWisvc0R1VEhzS0lyTGViOWV2Smk1OTU1eno0d0lkKzV6enZQWTlsS3BWRllCQVFGU1JrYkcxYnQzNzI0c1lmUE0wTkRRMSt2V3Jic2tQRHg4ZEhKeXN1L0ZpeGM3QUxLTGk4dnRLMWV1dlB5ZzQzb1dpZUM0SUFpUGhMT3pzNW1abWRrR1NaSkdBb3diTjQ3eDQ4Y1hXTE5XS0J0MTY5YkZ4TVFFdlY3dlV0NWpFUVRoeWVmcjY1dldwazJiNFFhRDRlanExYXV0cTFhdHlxdXY1aXRmSk9RaXl6S2JObTFpK2ZMbE9adW1CQVVGN1M3UE1RbENqcFNVRkNCN0pmQ1BQLzVJVmxZV24zLytPUjRlSHF4WXNTTGY4VHFkVGttN1hybHlaYU4wMjdJc0t4a1h0bXpaWXRTdWZmdjJTdVlGQUFjSEI2WE1BVUJVVkZTK2JBMmRPM2RXSHIveHhodjA2ZFBIYUgvMzd0MUpUMDhuTEN3TWEydHJJaU1qMGVsMG1KcWFJa2tTdDIvZjVvVVhYc0RaMmRtbzNhRkRoMWk1Y2lVclZxeWdRWU1HeGI5SndqT2hvQlRyZ2lBSWdpQUlnaUE4dXlSSnVpWExjdjJrcEtScVFQakQ5cGVXbGhZWkZoWTJDT0R1M2J2NVB6QVhJalkyZG9lVGs5TXZscGFXcnVmT25YTUZzTFcxN1dkalk5UHIzTGx6THM3T3ppZXRyYTI3Smljbit6ekl1TzZuZHJmUWFEUnBBSlVyVjM2dmN1WEs3K1UreHNYRjVSSWdBMlJtWmw2OWVQSGlDem43bWpkdmZsS3YxeWZXcmwxNzZlM2J0NytxWGJ2MlBBQVRFeE03WjJmbmN3QWhJU0VQbC9ydEdTR0M0NElnUEFvcUN3dUxYMlZaSG1SaFlZR0hod2M5ZS9Zczd6RTk4OVJxTlZaV1ZpUWxKZG1WOTFnRVFYZzZuRDU5T2xDajBReVNKR25mM0xsejFkSFIwWXdiTjA1TVpDckExYXRYV2JKa0NjZU9IUU13U0pMMHViKy9mOUdGeVFYaE1hcFFvUUlBNzczM0hyYTJ0a0IyN2U5UFB2a0VnOEdRNy85MWNuSXluVHAxQW1EMTZ0VUFCYVpWSHoxNmRMNXRoWlZUS015Ly8vNXJWUDg4YjJyNFpjdVc0ZTN0all1TEMrYm01a0QyaXZYcTFhc3pkKzVjbGl4WndwWXRXNWcyYlJxdXJxNUt1eVZMbHRDN2QrOThRWE5CRUFSQkVBUkJFQVRoMlNITDhsV2d2c0ZnYUUwWkJNZnZzd0JLdFFxOVVxVktReXd0TGR0ZXYzNjlINUJnYjI4L3lzSEI0ZnNyVjY0TUFCSnUzTGp4dnBPVDAyOWhZV0Z2cEtTa0hIellBZWF0ZmE3UmFPVGc0T0FtNUs4NUxnRUVCUVhWQSs0MWFkTGtlSHg4L0s3NCtQaGRBQzR1THZkRVVOeVl1UE1wQ0VLWjAyZzBjMlZaSG1Sblo4ZUdEUnRFWVB3eHNyQ3dRSlpsMi9JZWh5QUlUNCtBZ0lCRGtpVDFraVFwWnUzYXRYejg4Y2RFUmthVzZUbE9uanpKMEtGRDBXcTFaR1JrbEduZlJjbkl5R0R3NE1Gb3RWcSsvUEpMZHV6WXdZMGJOL0tsa0M1TVptWW14NDRkWThhTUdieisrdXM1Z2ZHN0twWHFaWDkvLzRYY242a3JDRThDQndjSExDMHRTVTVPVnJaSmtvUzV1WG1CRTE3czdPd1lPWEprc2YyVzlQL0xnN3A1OHlZYk4yNWt6Wm8xTEZxMGlBRURCaGp0Nzl1M0wzLzg4UWZ0MnJWajZ0U3BSdnUrK2VZYi92NzdiN1p2My81SXgvaThNUmdNSkNZbWx2Y3dCRUVRQkVFUUJFRVFjdXdDa0NScGVIRUhsbFN6WnMxT1dWbFp0UVJ3ZFhYTmF0R2l4Zlc4WHhxTnhuRC9jSXU2ZGV2K1dLTkdqZG1YTDEvdW5aeWNmSzVhdFdxZjFxcFZhMlpZV0ZqdnRMUzBrd0RKeWNtSGI5NjgrVUc5ZXZYV0FaWEtZSmptWkFmeGkySXF5N0x1L21zNmJHVmw5VkpXVnRhZE1qajNNMDJzSEJjRW9VeHBOSnJYZ1MvVmFqVUxGeTZrY2VQRzVUMms1NUZaZVE5QWVEUzBXbEZPWG5nMFRwOCtmY1RWMVZVclNkSXZ4NDhmYnpka3lCQjU5T2pSMHZEaHd3dXRWVndjV1phVjlNNUhqaHhSdHE5WXNZSlBQLzIwakVaZXRPWExsM1BqeGcwQTl1M2J4NzU5K3dDd3RiWEYwZEVSQndjSEhCMGRzYkd4UVpJa1RFeE1TRWxKSVNJaWdvaUlDTTZmUDA5YVdscE9kOG1TSkgxcllXSHgvZkhqeDVNZXl3c1FoRkpRcTlVTUhEaVE3Nzc3ampsejVwQ1ZsWVdYbHhkOSsvWXQ4UGpvNkdqR2pCbFRiTDhIRHg3azJyVnJqQjgvSGdCN2UzdldybDFiNlBHRm5hOHdPcDBPeUU3SFhxVktGYlp1M2Fyc2k0cUtJam82bWhZdFd1RGc0RUJtWnFaUnNMNVpzMmJNbnorZlR6LzlGQ3NySy9yMTYxZXFjd3ZaTGwyNnhLbFRwNGlJaUNBc0xJeXdzREI2OSs3TnRHblR5bnRvZ2lBSWdpQUlnaUFJNkhTNjdXcTEraHZnalRadDJpdzlmZnEwMzhQMFoyVmwxY3JNekt4dVNrcktsZnViOU9mT25hdVg5N2pXclZ2bnpENVBUMGhJMkpHYW11cVhtWmw1emRMU3NsWkNRc0tmZCs3Y1dRblkyTmpZdkppVWxIUWNxRkdoUW9YMklTRWhqUUJkaFFvVkhOTFMwaUllWkl3VktsU29VN2R1M2Q5dTNydzV0YWc2NW1abVpvMHlNek52UUhhSytJWU5HKzZJaUlqNHhNbkp5YnRDaFFyTkFkUnF0YjJ6czNNb1FFaElTTU1IR2MrelJnVEhCVUVvTTIzYnRuWFE2L1hyZ1h4cEw0VkhUNVpsNHVMaUFPTEtleXhDMlpKbCtZZ2tTZDNLZXh6Q2YyUlpmcWlMOENkUllHRGdEYUNqcTZ2ci8zUTYzZndOR3paVTNyUnBFMTI3ZHFWYnQyNTA2TkNCeXBVckY5bUh3V0FnTkRTVW8wZVBjdWpRSVM1ZHVwU3pLd1g0QXhqeDAwOC80ZWpveU5DaFF4L3A2L250dDkvNCtlZWZBWFRBYUtDaUpFbmRaRm51bHBpWVdQUGN1WE9jTzNldXVHNHlnUVBBYjFsWldidlBuajByZnI4SzVTcjNKS2tPSFRvb2ozUHFMMCtlUEprRkN4WXdZTUFBVEV4TTZOT25qeklaSlRvNm1na1RKckJqeHc1VUtoWFZxMWMzQ2tURGYyblZEUVlEcWFtcFdGcGFjdkhpUmN6TS9wdDNGeGV5TlI4SEFBQWdBRWxFUVZRWHB3VEt5MEs5ZXZVWU1XSUVibTV1Vkt0V2pSRWpSbkQ4K0hFQTlIbzljK2JNSVRJeWt0cTFhL1BWVjE4aFNaSlIrNDRkTytMdTdvNkhod2VXbHBaMDY5YXR6TWIydk5EcGRHUmxaZEc2ZFd1OHZiM3g4ZkhCek13TXZWN1BDeSs4Z0xXMXRYSnNjbkl5Zm41K21KaVlFQjRlenVUSmsvbmxsMStNZmthZUZFLzYrQVJCRUFSQkVBUkJLSm5nNE9BN3JxNnVicElrclRJWUROczFHczNMQVFFQkZ4NjBQM3Q3KzFHSmlZbmVsQ0t0dWw2dnYxdXpaazJQdTNmdkxyTzB0QnhnYTJ2YjdlclZxMjlZV0ZqVXJGZXYzbTluejU1MUJ1N1kyTmgwclZpeDRxc0pDUWw3bkp5Y0R0KzdkKytINk9qb2VhVVluaVZBbzBhTkF1N2N1Yk1zT1RuNVdGRUgyOW5aOVUxSlNUbHgvNmtNVUtsU3BlR1JrWkd6MDlMU1RnR0d3bHMvdjBSd1hCQ0VNcVBYNitjQmxuMzY5T0hWVjE4dDcrRThkNUtTa3NqS3lrS1NwTmp5SG90UXRnSURBN3VYOXhpRTU0WWhNRER3QjJkbjUxL016TXhHeTdMODBlSERoNXNmUG53WWdPclZxMU8zYmwxcTFLaEJoUW9WTURVMUpUVTFsY1RFUkNJakk3bDY5V3JldE9tUndDcWRUcmN1T0RqNGprYWoyUS84TUcvZVBPbnUzYnVNSHo4ZUV4T1RNbjBCZXIyZXRXdlg0dVhsQmRrZkNzWUZCQVQ4Y24vM1drRFNhcldWRFFaRFBhQ2VTcVdxSjh1eWxTUkpNaURMc3B3T2hPcjErc3NwS1NtaG9hR2hqeThQdkNBVUl5Y0lYaGd6TXpQYzNkMXhkM2ZQdDY5NjllcnMyclZMZVI0ZEhjM3c0UVZucE92VHB3OTkrdlRCMU5RVUN3c0xsaTlmYnJUS3ZLanlDSEZ4Y1l3Wk00WWVQWG93WnN5WUFzZmNzbVZMbysxdWJtNjR1YmtwejBlTUdBRkFuVHAxMkxselo3SHQrL2Z2VC8vKy9Rc2RrMUEwWjJkbnBXNzduRGx6OGdXU2ZYeDhsTWU1SjJna0pDUVFIbDVXNWY3SzNwTStQa0VRbml5dXJxNG5KVWw2b2J6SElmeEhsdVVqNWZsWldQeE1QSG5LKzJkQ0VBQnUzNzdOZ1FNSGVQUE5OMHQwL0xWcjExaTFhaFV6Wjg0MG1uUmFuSEhqeGpGcTFDaWp5YjhKQ1FtOCt1cXIvUFRUVDlTcVZhdTBRMy9xQlFZR3J0Vm9OSzdBZU9DRVJxUHhzTFcxWFgza3lKRlMxUTBIekN0VnF2Uy9pSWlJdDNOdE0yblpzdVhOdkFlcVZDckxuTWMxYTliOE9qbzYraXVBZS9mdWJhaFpzK1pNTXpPejV1bnA2ZWZqNCtOMzFLaFI0OFBidDIvUGlZeU0vTmpSMGZHSGhJU0VIZGV1WGV0U3IxNjlnNmFtcHBWdTNyenBscmYvZ3RqWjJYVXhHQXpKMTY5ZmZ5c3hNWEZ2Y2NkWHJWcDEvTldyVjhjNE9EaXN0TFcxN1h2NTh1VVdGaFlXblJ3Y0hMNjFzTEJvZGovbHVnNVFTWkprSGhVVk5mdnUzYnZMU3pLV1o1a0lqZ3VDVUNidXJ4b2ZhV3BxeXFSSmt4N0xPV2ZObXNXc1diTUtyS09aVzBCQUFCcU5Sbm1la3BMQzdkdTNhZENnQVFDUmtaSFVxbFhMYUNWU2p4NDlPSFRvMEVPUE1UVTFOWGRLWGlSSm9sS2xzaWcza2w5RVJIYUdGb1BCY091Um5FQVFoT2RHU0VoSU1yQWFXTk9xVmF2bWFyVzZyeXpMUGUvY3VkTXlPanE2cUU5Z2NjQTVTWko4OUhyOTMzWjJkbjVIamh6UjVld01DQWpZNE9ycXFwY2thWjJYbDVmWi8vM2YvekZseWhSY1hGektaTnhuenB4aDBhSkZoSVNFSUVsU3BzRmdlRGN3TVBESFBJZkovdjcrOTRCN3dPa3lPYkVnUElYV3JGbERxMWF0akxhZE9YTUd5TTRBbERlbDlxWk5teDdiMklUSGE5cTBhWncvZjU2c3JDeXlzcktVREFJRlRVekliZXpZc2NCL1dReHlKaXhrWldXeGJ0MDYvdnJyTCs3ZXZVdmx5cFY1N2JYWGVPZWRkMUNwVkp3OWU1YXhZOGN5ZS9ac2xpMWJoaVJKekowN2x5dFhydURsNVlWYXJXYkdqQmwwNmRJRnlNNWtzSG56Wm5idTNFbDBkRFNWSzFkbTBhSkZOR3ZXREQ4L1B4WXZYa3hZV0JqVnFsWGp5eSsvVk1aVDJQaUU4aVdDVFU4ZUVXektKbjR1bnp6bG5UMU4vRXc4ZWNyN1owSjRPb1dIaDdOOCtYSk9uVHBGZW5vNnJWcTFZc2FNR2RTdVhSdEF1VGJOYmNpUUlYejU1WmNGOWxlMWFsWDI3dDNMNjYrL2JqU3BWS3ZWVXFGQ0JTQjcwdjZRSVVQNDdMUFBjSFIwSkRrNW1mSGp4N042OVdyZWZQTk43dHdwdUJ5MHI2OHZBRWVPSENFb0tJams1R1RXckZrRFFLdFdyVEF4TVNFakk0TXBVNllZdFd2V3JKblNOa2RxYWlwMmRuWUFTaVl1Z0Z1M2JuSHExS2xpMzdjbmxDRWdJR0NDUnFPNUFjd0d2azlNVEp5dTFXci9rbVY1UDNEVzNOejhpcSt2YjFyUjNXQ2JrWkVSRWhjWHR5L1hOdjNaczJmcjVEMHdWMXAxZFV4TWpGZHNiT3h2OTU5blhycDBxWGRtWnVZVmdJaUlpT2xBR2tCU1V0S3hrSkNRem9DY21wcDY2L3o1OHk5WldWazVsL1JGeHNmSC8zN2h3b1UyR1JrWmwvTHVpNDZPWGdTazV0NTI5ZXJWWG1scGFlR3hzYkdwRVJFUnM0RTdhV2xwMitMaTRyYmRQMFFDVE81LzF5TldrZ01pT0M0SVFoblI2WFJqSkVtU3VuWHJSbzBhTlVyYzd0S2xTeXhac29UZzRHQmtXVWFyMWVMbTVvYURnME94YmZmczJjUFpzMmZ6YlYrNWNxWFJHQ1pPbktoY0lPemR1NWRHalJveGRlcFVmdm5sRjlScU5TTkdqT0R3NGNPbzFRWC9TalFZREx6NDRvdjV0dWYwNmVIaHdaa3paN2gxNnhhMWF0VlN2Z01NSGp5WXZYdi9tK0IxOCtaTnBmWnV2Mzc5cUZNbisyOXVTRWlJc21MbjNMbHp0R2pSUW1rVEhSM043dDI3aTMwL0xsekl6aVFqU2RLWllnOFdCRUVvR2ZuTW1UTWhRQWl3RUVDcjFWYlU2WFIxVEV4TWJHUlp0bGFwVk9teUxDZEtrblRYMzkvL052ZFRPQlVtTURCd2M1czJiUUlNQnNQbWMrZk91Zjd2Zi8ralhidDI5T3JWaTg2ZE8xT2xTcFZTRGZEdTNic2NPM2FNQXdjT2NQTGtTZVUwa2lTOUZSZ1lXR3plZEVGNFh1VU5qQmUyVFhqMnpadVhuZUZ2MWFwVmJONjhXYm51MU92MVJiYmJ1SEVqWThlT3hkZlgxK2pHb0tlbkorZlBuK2U3Nzc3RHljbUo4K2ZQODhVWFg2RFQ2WGovL2ZlVjQwSkRRL245OTkrWlAzOCswNmRQcDN2Mzd2ejU1NTk4Ly8zM2ZQZmRkMHB3L1B2dnY4Zkh4NGU1YytmaTdPeE1lSGk0Y3VNeEpTVUZkM2QzR2pac3lMSmx5NWczYng3ZTN0NUZqazhvWHlMWTlPUVJ3U1pqWWlMTmt5RjNwcEx5Sm40bW5neFAwcytFOEhUeDhmR2hUWnMydUx1N285UHBtRDE3TnU3dTdtellzTUhvdUgvLy9SZExTOHRDZW9IcDA2Y3I5MTdodjJ4WGtEMnB0RUtGQ2h3N2xwMzkrcHR2dnFGcDA2WUFtSmlZc0dEQkF0YXZYNCsxdFhXQjkzaHp5aGtCUkVWRnNYanhZdjc0NHcrbVRwM0t2SG56c0xlM0p5QWdnSG56NXJGNzkyNm1USm5Da2lWTHNMZTNOK3FuYTlldVN0YW5ybDI3S3VmcTFLbVQ4cmhyMTY0bGUrT2VYSEpBUU1EWGJkdTIzV1l3R0w2U1pYbUlMTXR2QVc5QmRwYXozSXZrQUFJQ0FxUThmZHk5ZE9sU3Q5d2JBZ01ES3haMHNxQ2dvSno2Z3JxWW1CaWp4UmVabVpraHVaNG01R21hZXdaRVZFcEtTbFJSTHlxdmdnTGpBSkdSa1ovbDNaYVdsaFlPa0pLU0VseElkekxaSzhlRlhFUndYQkNFc3RJRm9HZlBuaVZ1a0pxYXlvUUpFeGd5WkFqejU4OUhwOVB4M1hmZjhmSEhIN05qeDQ0UzliRjkrL1pTcGVUMThQREExOWVYcGsyYnNtdlhMb1lORzRaT3B5dXlEMW1XeWN6TVZENFE1YjVnZ2V3VjdBRERody9uMTE5L1ZiN25HRDE2dFBLNFI0OGVSbjNyZExwaUg1ZFVyZ3MwRVJ3WEJPR1I4ZmYzVHlEL1JYK3BuRDU5K3R5d1ljUGFob2FHRHBja2FjYkpreWViNVFTMm16VnJ4b3N2dmtpalJvMXdjSERBenM1T0NZS2twYVVSSHg5UFJFUUVWNjVjNGZqeDQwWWZUb0VMc2l6UGJkaXc0YS9idDI4dk9xb2pDSUlnS09MaTR0aTFheGNHZzRIcDA2Zmo3dTcrUUFIbCtQaDQ5dXpad3c4Ly9FRGp4bzBCY0hGeFljS0VDU3hidHN3b09QNzY2NjlqYVdsSnYzNzkyTE5uRDJQSGpzWFMwcEkrZmZxd2MrZE85SG85cWFtcC9QTExMNnhjdVZLWnZPSGs1S1QwMGIxN2Q5TFQwd2tMQzhQYTJwckl5RWgwT2wyaGsxNkZKNGNJTmowWlJMQkpFQVJCZU5hTkdqWEtLT3ZvcUZHam1EaHhJZ2FEb2Roc3BMbDVlbnF5ZXZWcVdyWnN5WXN2dnNnLy8vekRtVE5uK1BUVFQ0Mk91M1BuRHNlUEgxZFdkMnUxV3Z6OC9FcWNhVFVoSVlIeDQ4ZFRvMFlOaGc4ZlRtQmdJSTBiTjhiRHc0TnQyN1lwV1psQ1EwTnAyN1p0a1gzbGxOSEt5TWhRSHFlbXBoYlY1S2x4NnRTcGExcXQ5aWVnS2xEeWdFVGhDcXNkSmtydFBhUEVKMFpCRU1xRUpFa3RBWm8zYjE3aU5qZHYzaVF4TVpIUm8wZGpZMk1EWk5lTVBIRGdBTElzRzZVNUIyamJ0bTIrZWlxdnZmYWEwWEY2dlo2b3FDaDhmSHdZTldvVWdKSWVNbmVkemJmZmZwdDE2OVl4Yk5ndzlIcTkwc2VDQlFzNGZ2dzRDUWtKSlU0cENka1hHeEVSRVViZmE5U293ZEtsU3d0dFU3bHlaZGF2WDIrMDdlTEZpOHJNd2h4NVUvc1VSSlpsWmNXa1NxVjZhblBqQ0lMdy9MZ2Z2TjRLYkd2ZHVuVUhFeE9UTjJWWjduM2h3Z1duUEFIdjRseVZKR20vWHEvL01TZ295QmVRQXdNREg4bVlCVUY0OUVwN2swb29HNHNXTGVLVlYxNWgyN1p0dEdqUmdpbFRwaFI1SFZ1WXFLZ29aRmsyQ21BRE9EbzZFaHNiaThId1h3YS9uRFNQT1N0MGNqS0htSnViQTluWDlaR1JrZWoxZXBvMGFWTGcrWll0VzRhM3R6Y3VMaTVLdTl6bkVBUkJFQVJCRUo1dmVUOWJ4TWJHWW05di8wQ2ZPZnIxNjhmWFgzOU54NDRkK2ZISEg1azVjMmErWTlhc1djT3dZY013TlRWOW9QRTJiZHFVVWFOR3NYSGpScVB0OXZiMlJoTk5jMXk3ZHEzUU5PazVpN2M2ZGVxa1BINEdWbzZqMVdwYnlySzhUSmJsbkJlVEFoeVNaZmtjRUFva0FraVNaR0ppWWlMdWt3c0ZFc0Z4UVJES2lpVmsxMTBwcWZyMTYrUGc0TUN5WmN2NC9QUFBTVWxKd2N2TGkzNzkrdVVMak9mSVNRR1RscGJHd0lFRHFWNjlPcW1wcVdSbFpWR3RXalhjM053WVBIZ3dGaFlXeXJFZE9uVElsN0ttUVlNR2ZQUE5OeGdNQnFOVjQxT25UaVUwTkpUWFgzKzl4Q2tsSVhzR25vT0RnOUhLOFp6Z2VrSEdqQm1EU3FWaXpKZ3hSdHNMQ282WHhKVXJWNGlLaWdLNGV2cjA2Y3VsN2tBUUJLSDh5RUZCUVNlQUV3QXVMaTUxVEV4TU5KSWtPY215WEYrbFV0bkpzbXdESUVsU2tzRmdpSmNrNlpvc3kxZjFlbjFBY0hEd3pYSWR2U0E4Z1dSWlp0dTJiYnoyMm10WVdGaVVxbTFLU2dwdWJtNU1uank1MElCa1dlamZ2ejk3OXV3eDJoWVRFOE83Nzc3TEw3LzhJdEpnUDBaLy9QRUhnWUdCYk4rK25XM2J0dkhHRzIvZzVPUlU2UFY0VVhJK0M5eTRjY09vVE5ETm16ZXBYcjE2cVc5QzVxU0tEQThQVjBvUTVlNXo0OGFOYk4rK0hTY25KM3g5ZmRtM2IxOUIzUWlDSUFpQ0lBZ0NPcDJPbjM3NmlTRkRodVRiMTdselo2eXRyWG54eFJlWk9uV3FNcEV6Ujg1OVhyMWV6OENCQTdsMzd4NmZmUElKQUxObnp3YXlKMmxldW5RcFg5dlNNak16TThwS1dwUU9IVG9RSEJ5czNGdnYyN2R2cWN2VlBVMjBXbTF2V1paM0FOYkFhVm1XNXlZbEplMExEUTBWSzd5RlVoSEJjVUVReWtvbVpOK01MU2xUVTFQV3JGbkR0R25UZU9XVlYwaE5UV1hRb0VINTB0SGt0bmp4WWs2Y09JR0ZoUVdKaVluTW5EbVRHalZxS0xQeEprMmFoSStQVDRsVEthYW5wK2VySjNQdzRFRUF0bTdkU3YvKy9ZdXNONU5iempuenZnY3Z2ZlNTY29NM1p5WExwazJiQ3V5alY2OWVoZTRyU2s0OUdWbVc5NUNyM3E5R295bjVQNGdnQ01JVDRINndXd1M4QmVFaFNKSkVlSGc0TTJiTVlNR0NCZHk5ZTdmSVNYdSt2cjVBOWpYTW5EbHppSStQcDM3OStpeGN1SkRmZi8rOXdEYkhqaDFqeTVZdCtiTGdaR1ptR2ozT0hlVE9xY0VIeHVuOGNwZWd1WDM3Tm0rODhZWlNUdUhsbDE4MjJ2ODBjM1YxclpXWm1Ya3ZKQ1Frcy9pakg1L2c0R0E4UFQyTnJubmJ0V3RYN0FSUlcxdGJBSUtDZ21qYXRDbTJ0clpVcVZLRmwxNTZDVTlQVCtiTW1ZT1RreE1YTGx4ZzllclZ2UFhXVzZVZVcvWHExZW5TcFF1ZW5wN01uajJiQmcwYUVCb2FpclcxdFZLR0tDb3FpaXBWcXJCMTY5Wml4eWNJZ2lBSWdpQTh2K2JObTRkS3BlTHR0OTlXdGpWdjNwemp4NDlqYW1wS2FHZ29IaDRlekpvMWl5VkxsaGkxTGFoV2VGNHFsWXExYTlmeTdydnYwcUJCQS9yMTYvZEE0L1QxOWFWdDI3YUZUbGErZVBFaXAwK2ZWbzRGK1B2dnYrbmF0U3QvLy8wM2tMMUNQT2N6WUhwNnV2TDRhVTZycnRWcU5iSXMvd21ZeUxJOEpUQXc4SHR5M1FjWGhOSVF3WEZCRU1yS0ZhQktSRVFFRFJvMEtIR2pFeWRPY09YS0ZVYU5Hc1cxYTlmWXMyY1AzYnAxTTZycG5VT1NKRDcrK0dNKy92aGpBS1pQbjg3NDhlT1ZtNmNBM2JwMXc5cmFXbmtlRnhlSFRxZmpuWGZlWWRteVpmbjZURWhJb0dMRmlzcnpyS3dzL1B6OHNMVzFSYS9YODlaYmIrSGw1VlZzWFhPZFRxZmNVS3hjdWJKU3h3V3lielRuWEpoczJiTEZxRjM3OXUyTlV0RTdPRGdZWGFCRlJVVXBiUXRqTUJqNDY2Ky9jcDcrVWVUQnp5QlpsdjNLZXd5Q0lBaUM4S1NaTW1VS2I3LzlObi8rK1NmOSsvZFhicG9VWmRHaVJadzllNWFOR3pkaVptYkdaNTk5eG1lZmZWYm84YU5IajJiMDZORm90ZHA4OVlOalltSVlNbVFJQnc4ZUxIYlM0cFl0VzNCM2QyZkVpQkcwYU5HQ2hJUUU1c3ladzZKRmkwcjJZcDhTa2lTTk56YzNuK1RxNnVvdFNkSU9XMXZiQTBlT0hFa3Y3M0ZObXphdHlCWGRQWHIwS0hCNzNicDFHVHg0TUpNblQ4YmEycG9EQnc0QU1HZk9ISll2WDg3RWlST0pqNCtuVHAwNmpCMDdscUZEaHo3UStEdzlQVm15WkFrZmZQQUJLU2twMUt0WEQwOVBUNXljbkJneFlnUnVibTVVcTFhTkVTTkdjUHo0OFdMSEp3aUNJQWlDSUR4L3Z2Lytld0lEQS9IeThqS2F3R3RpWXFMYzkyM1NwQWtUSjA3a2swOCtLYkRjVTBFVGp2TUd6UzB0TFhGemMrUGJiNzk5NE9CNGpyejNrWE4wNk5DaDJMWWpSb3hRMHJCMzZ0UkpHZWVxVmFzZWFremxSYXZWbXNxeXZKSHNtT1luZ1lHQmk4dDVTTUpUVGdUSEJVRW9FN0lzbjVBa3FjUHAwNmRMSEJ4UFNrcmkyMisvWmM2Y09mVHMyUlBJdmxEeDlQVE1kMkdSbFpXRlNxVWlQVDBkZzhHQXBhVWxOalkyU3VCNDFxeFplSGg0NUtRV0p6RXhrYkZqeHhJWEY0Y2tTVXllUE5sb05VeGtaQ1MxYTlmbTFxMWJSblhNZCt6WXdRc3Z2TUQxNjljWlBYbzBYYnAwUVpJa280QjdRWktUaytuVXFSTUFxMWV2QmdxK1lDcG81Vk5KVjdrWDV0U3BVNFNIaHdOY0R3d01QSlI3WDBCQVFPbnpZUXFDSUFpQzhOUlRxOVdzWExrU0t5dXJFaDAvZCs1Y1RwNDh5YnAxNnpoMjdCaFZxMWFsYytmT0QzeitmLzc1aHhkZWVDSGZkYzZPSFR2dzh2SWlLU21Kdm4zN3NuRGhRcHlkblduVnFoVi8vLzAzTFZxMDRLZWZmbnFnTWpOUENYdEprc1lBWXhJVEU1TTBHczJmc2l6djBPdjFmd2NIQjZlVXg0Q0tTM1YrNk5CL2w1ZGFyZFpvMy9UcDA1aytmYnJSTmdzTGl5SW5WclJzMmRKb01rVnh6eTB0TFprMmJSclRwazNMMTVlYm14dHVibTdLOHhFalJoUTdQa0VRQkVFUUJPSFJlUEhGRjIwTUJvT3ByNjl2YkhtUEpiZmx5NWR6N05neDFxNWRTNlZLbFlvOE5qTXpFM056OHdLdmtlUGo0NVhzblZCNC9lNG1UWm9RRVJIeGNJT200UHZJa0gyZnZEZ0YxU2N2YXZ1VFRwYmxsNEdXd09tQWdJQ2w1VDBlNGVsWHVvSmZnaUFJaGZzRHdOdmJ1OFNwMVcvZHVrVkdSb2JSVGJaT25Ub1JHUm1wcEIvUEVSTVRRNlZLbGRpOWV6Y2VIaDVBOXMzVkhIdjI3Q0UrUGw2WjJXZHRiYzJzV2JQNDU1OS9NREV4d2NYRlJUazJKQ1NFOTk5L0g1MU94OW16WjJuV3JKbXk3OXExYTd6eHhodktjMGRIUjBKRFEzRjBkQ3p3TmZqNCtIRHIxaTNzN093WU9YSmtzYSs1TkdublN5clgrN0FPTUJSeHFDQUlnaUFJenhGcmEyc2tTYUpUcDA1RmZuMysrZWMwYWRLRVRaczJrWm1aeWNLRkMwdGRHenF2UC8vOFU1bjhtTnVRSVVQNCsrKy9sVW1PV1ZsWmpCNDltdDI3ZDNQbXpCbEdqeDdOaVJNbjhQSHhVVmFtUDhOc2dCR1NKRzFYcTlWM05Sck5UbzFHTTBxcjFWWXN0dVZqSUVrU3I3NzZxdEcyVjE5OTlZRnFrUXVDSUFpQ0lBalB2dFRVMUNZWkdSblJHbzFtbjBhakdlL2k0bEt0dk1lMFpzMGFmSHg4V0xkdVhZRzF1QThkT2tSa1pDUjZ2WjV6NTg2eGRPblNJa3RTRlNVNE9KaUxGeSt5YytmT1F1OGxsNFZxMWFvVitqbkpZREFRRlJWRjM3NTlsYS8wOUhTajUzLzg4VlFtSGgwT0lFblNCc1Q5YjZFTWlKWGpnaUNVaWNEQXdLTWFqU2J3NHNXTHJxZE9uU293TFhwZWpvNk8yTnJhNHVYbHhYdnZ2VWRHUmdZLy9mUVRHbzBtM3czWmtKQVFuSnljR0Rac0dIdjI3T0dmZi83SjE5K21UWnVZT0hHaTByWlZxMVpHKzNVNkhUcWRqbW5UcGpGLy9ud2tTY0xiMjl0b1ZkVFVxVlB6cFZBL2VQQmd2bFV5T2ZidjM0OWVyeWM2T3BveFk4WVUrNW9QSGp6SXRXdlhHRDkrUEFEMjl2YXNYYnUyME9QNzl1MWJiSis1Nm5mdUsvWmdRUkFFUVJDZWVaNmVudXpmdjUvazVHVDgvZjJWYTRXTkd6Y1NFQkRBMHFVRlQ3UlBTMHZqL2ZmZlo4S0VDYlJ0MjFiSmlwTjdmKzV5Tmw5KytTVUxGeTRFc2xOdm01aVljT0RBQVlLRGd3a1BEMWRXK3JacjE4Nm9qRTF1clZ1M0xyUjhUYVZLbGZqKysrOUw5K0tmWGhXQTE0RFhaRm5PZEhWMVBRanNNRFUxM2UzbjV4Znp1QWFST3kyNVNxVml4b3daUnZ2elBoY0VRUkFFUVJDRVBOUkFiNkMzV3ExZTVlcnFlbFNTcEIxNnZYN1htVE5uSWgvM1lITHV1L2JxMWN0b3U2K3ZMMlptWnB3OWV4WVBEdzlTVTFPcFZxMGFBd1lNWU55NGNRQkVSMGN6WWNJRWR1ellVYUxKd3o0K1B2ejc3NzlVcmx5NVJObUxjbEszMzd4NUUzTno4M3o3QzB1ckRzYXAxYytmUDgvdTNidkp6TXprN2JmZnBsR2pSa1psT2p0MTZsUnMyYzZuZ0FaQWx1WERaZENYZllVS0ZVcVdZdTIrdExTMG0yVndYdUVKSW9MamdpQ1VGUm40QnZobHdZSUZiTm15QlFzTGl5SWJWS2hRZ2FWTGwvTHR0OS9TcTFjdkxDMHRhZCsrdlhMVExmY0ZpTGUzTngwN2RrU2xVckZ3NGNJQ1UrQ01HVE1HT3p1N1FzKzNkKzllcksydFdiQmdBVTJiTm1YNTh1VTRPRGpnNCtORHMyYk5lUG5sbC9QZG5MMTY5U3AvL3ZrblAvLzhzN0pOa2lRa1NTSTVPWm13c0REZWV1c3RxbGV2enRhdFc0M2E1c3d5TkJnTXBLYW1ZbWxweWNXTEY0M3Eyc1RGeFNtQjhnZlZ0V3RYOXUvZmp5Ukpyd0wreFRZUUJFRVFCT0daTm4zNmRMNzQ0Z3VqeVlxWm1abHMyN2FOQlFzV0lNc3lmLzc1SjMzNzlsV3VmYkt5c25CemN5TXNMSXloUTRkaVptYVdld0lla0oxU2U4K2VQVWJYVy8zNjlVT3IxUnFsM3Q2d1lRUERody9IeTh1TDZPaG9GaXhZZ0tlblo2SGpqWW1KWWMrZVBmbTI5Ky9mLzRIZmcvTFV1blhyamlxVjZqQmdWdXpCQlRPVEpLa2YwRStuMC8yZzBXZ095cks4dzh6TWJGZEpVaWcraklmTkdQQWMrME9qMFpUM0dQS1NnVGNEQWdKK0t1K0JDSUlnQ0lMdzNGSkprdFFONkdaaVlySk1vOUg0U3BLMEl5c3JhMmR3Y1BDMXh6R0EzT1Y2Q2pKNThtUW1UNTVjNEw3cTFhdXphOWN1NVhsS1NvclJaNVNVRk9PcVNCOTk5QkVmZmZSUmljZjIybXV2Y2Z2MmJXUlpMakFqNmZEaHd3dHRtL3R6UWFWS2xlamR1emNmZi93eEZTcFVZTTZjT1VialRFOVB6L2ZacXFEUFgwKzRXZ0NTSk4xNjJJNGNIUjIvcjFLbFN2R3IzSElScFV1ZlBTSTRMZ2hDbVFrSUNOaXUwV2pldW5idDJpdExsaXpoODg4L0w3Wk55NVl0MmJ4NWM0SDdjaTVBcmx5NXdybHo1eGcxYXBSUldodUR3V0QwUFBmSzdXWExsbEc5ZW5YUzA5T1ZtM3k5ZXZXaVljT0dORzdjbU5XclYzUG8wQ0UyYk5qQTdkdTNtVEJoQXZYcTFUT3FiNW1VbE1Ua3laTVpPblFvZGV2V1ZiYXJWQ282ZHV4SXQyN2RhTm15SlkwYU5TSTZPcnJRQzVZK2ZmclFwMDhmVEUxTnNiQ3dZUG55NVVaanpjaklLUFQ5aVl1TFk4eVlNZlRvMGFQUWxlbHZ2UEVHKy9mdlI1Ymw5eG8yYlBoVmFHaG80UjBLVHdTTlJwTUdXQ1FtSmxxSWY2OW5YN2R1M1N3U0V4UFRnTFNBZ0FETDhoNlBJQWpQcDEyN2R0R29VU09sMU15UkkwZTRjZU1HRXlkT0JHRFNwRW5GMXQ4ckNUOC9QNEtDZ3ZEdzhNREx5NHVSSTBjeWN1UklqaDA3bG04bGVvNlltQmplZnZ2dGZOdnpsdGw1V3BpWW1IU1VaZmxCQStQNXlMSXNTNUpVOXJWNWhHZWRCS3dHUkhCY0VBUkJFSVFuUlFkWmxqdW8xZXFGR28wbUFOaWhVcWwybkQ1OStsSjVENndrRmkxYVpGUm5QUGRrNGkrKytLTEFOblhxMUNtMExOSE9uVHZKeXNyQzFOUTAzNEt0a1NOSDhza25ueFE2bG1YTGxpbVBhOVNvUVkwYU5aVG5NMmZPTFBxRlBKM3NBUHo5L1JNZnRxUHc4UEN4NGVIaFl4OTZSTUpUVFFUSEJVRW9TN0plcjM5UHJWYWYvL1hYWDIwYk5teklrQ0ZESHJyVFJvMGFzV25USnVyVXFjUHUzYnRMM0s1Ly8vN0V4TVRRcjE4L0FNek56V25hdENscjFxekJ6ODhQTHk4dktsYXNTTVdLRlprNGNTSVhMMTVVZ3VPZmYvNDVOalkyZlBiWlowWnAxM1BrVFVlNlpzMmFmR25jejV3NUE4QzBhZE9VdEtJNU5tM2FWT0xYVVp5V0xWdlNwRWtUTGwyNlZOWEd4cVlIOE5UbnlYa094QUMxTFMwdEt3SjN5bnN3d3FNVkd4dHJxMWFya1NUcHNhWEZGUVJCeUMweE1aSDE2OWNyMXk5WldWbTg5OTU3L085Ly82TjkrL1pvdFZxR0R4OU8xNjVkMmJ0M2I2bjZ6bG14NE9YbFJXaG9LS0dob2J6MzNudlkydG9DWUdKaXd0U3BVNWs5ZXpadDI3WTFTaGVvMSt0SlNrcWljdVhLckYrL1BsL2ZUK3ZLOFJ5eUxDOEtEQXo4TE9lNVJxT1pEY3dxUWROTTRBQ3dRNjFXZStkT3EvNEVyazUrckhLeU1UMkllL2Z1c1dmUEhzYU1HZk1vNnFZUENBZ0llR0tXMzdpNnVrNlFKR2tWSWpBdUNJSWc1S0hYNjRtUGo2ZHk1Y3BLVUU1NFl0a0E2UFg2cUdmMEdsQURhQXdHZzZkV3F3MHhHQXc3eW50QXhja2RHQWVNSnY4Vzl0bWxxSHZaSmlZbWhaYVlLaW93RHBScWhmb3pSa3dhRnNxRUNJNExnbENtenB3NUU2blZhb2NCZjg2Yk4wOXRaV1hGeXkrLy9ORDkxcWxUcDlSdENrc1BNMmJNR01hTkcyZVVObkxvMEtGR3gvVHAwd2ZJZjlGVG1MeUI4Y0syUFFxU0pQSFNTeTl4NmRJbGdBR0k0UGpUNEFaUVc2VlNOVVFFeDU5NVptWm1qUXdHQXdhRDRjYkQ5cVhSYUZJQVMzTnpjMHRmWDkrME1oaWU4SWgxNk5DaFFrWkdSaXFRR2hBUVVLcWFWb0pRVnBZdVhVcGNYSnh5ZzhYVTFCUWJHeHNhTjI2TWg0Y0gyN1p0bzN2MzdxWHVkOXUyYmF4YXRZcG16Wm9CY09mT0hXeHNiUEpsMDlGcXRUUnExQWhmWDE4Y0hCdzRkZW9VeWNuSkRCMDZsREZqeHRDMmJWdUdEUnRHVkZRVTllclY0L0xseXpSdTNKZytmZm9RRkJSRTgrYk5qY3JTUEtQU2dMOGxTZHFoVnF2M25EeDU4cUZYUkJRa1BEeWM1Y3VYYytyVUtkTFQwMm5WcWhVelpzeWdkdTNhUVBacS9TVkxsdUR0N1kwc3l3d2VQSmlQUHZxbzBHRHkyYk5uR1R0MkxQLysrKzhEQjYyTGN2TGtTUTRmUGt4VVZCUlhyMTdGM3Q2ZXpaczMwNlpORzZQVk1aRDk4K2ZuNTFkb1g1YVdsdnorKys4MGE5YU1kdTNhbGZsWUJVRVFCS0U4R1F3R2Z2bmxGNFlORzRaYVhmZ3QvNGlJQ0NaT25NaXVYYnQ0NjYyM0dERmlCSysrK3VwakhNOEVCd29BQUNBQVNVUkJWS2xRVXBJa1BWY3pGMFNtSkVFUUhpY1JIQmNFb2N6NSsvdnYxMnExWTJSWi9tbkdqQm5vZExvbmF1VlBjYlhRbjBiZHVuVmo1Y3FWM0s5UEtUemhKRW42VjVibGpwSWtkUVpPbFBkNGhFZExyOWQzdWg5VStMY011cnNEMU12TXpLd0toSmRCZjhJamxwNmVYazJTSkNSSmlpN3ZzUWpQRDUxT3grclZxNmxVcVJJLy8vd3pZOGFNWWRLa1NkalkyT1FMY3A0NWM2YklhNlBVMUZRc0xDeTRmZnMyZ05IS0JvMUd3N1p0MjZoWnN5WUFGU3RXcEZPblRnWFdyWjQzYng3bTV1YUVoNGZUdkhsekRoNDhxS3d1NzkyN04vUG56NmRUcDA1TW5qeVpsMTU2aVMxYnRtQXdHSGpwcFpmWXZIa3pEZzRPRC8yK1BJR1NKRW5hWXpBWWR1ajErcjNCd2NFcHhUZDVPRDQrUHJScDB3WjNkM2QwT2gyelo4L0czZDJkRFJzMkFMQjU4MmFPSFR2RzFxMWJTVTFOWmZ6NDhUZzZPcGJiVGZQS2xTdlRybDA3WnMrZXpZRURCNVJKRWhZV0Z2a213bmJvMEVGNW5KU1VSTGR1M2FoWXNXSytQdk5tZEFMWXVuVXIxYXRYTCtQUkM0SWdDTSs3NGlhbGZmZmRkL3oxMTE4a0ppYlNxRkVqdnZqaUMxcTJiSm12bjE2OWVoWFlmNFVLRlpRSmJaNmVuc1RIeC9QNjY2OFhPU1lMQ3dzTUJnTm1abWFzWExtU1JZc1cwYk5uVDZ5dHJSL29OV3ExMm54L2J4TVNFZ3JjVmx6dFo2RlFMd2NFQk93cjcwR1VoS3VyYXh0SmtrNlY4SEIvU1pKMjZIUzZIV2ZPbkxrTW9ORm9TcEpsNllrUkhSMk52YjI5Y28yYW1KaUlUcWNyazNKVmdpQThXaUk0TGdqQ0krSHY3Lyt6UnFPeE54Z015MmZObXNXMWE5ZVlPSEZpZ1RkTGhZZm41T1NFdmIwOWNYRnhkVHQwNkZESjE5YzN0cnpISkJST3I5ZDdxMVNxejFVcTFkdkF0OERUV1ZSVktBbVZKRW52QU1peS9FY1o5T2NQMUpObHVUMGlPUDVVa0NTcC9mMkg0azZROE5oczNMZ1JuVTdISDMvOHdicDE2L2pnZ3c5SVRFeEVyVlpqYW1xS1dxMUdwVktSa1pGQldsb2FyVnExTXFwWmw1dW5wNmVTYXIxZHUzYlkyTmdvK3hvM2JteDA3TEJod3dvZFUwNDZkVWRIUnh3ZEhRRTRjZUlFR3pkdUpDb3Fpdjc5K3l0MXgrdlhyOC9BZ1FQUjYvVzBhdFhxV1F1TXh3RzdnUjIydHJZSGp4dzVrdjQ0VHo1cTFDaWo2L0ZSbzBZeGNlSkVEQVlES3BXSzdkdTM4Lzc3N3l1cnNsOTc3VFgrL1BQUGNndU9OMnpZa0lZTkd6SjM3dHdIeWg1dzZOQ2hSekFxUVJBRVFTaVo0aWFsdWJpNDhPNjc3eUpKRW9zWEwrYXp6ejVqNzk2OStTWXpIamh3Z0xadDIzTHFWSGJNTWZmampJd01acytlalY2djU1dHZ2bEgremhzTWhnSXpBOG15VEdwcXFsR214RmRlZVlWZmZ2a2xYMWFXa2pwdzRJRFJCTXEyYmR2bSt4dXMxV29mcUcvaG1YTkNsdVVkc2l6dkRBb0t1bDdlZzNsWU0yYk1ZUERnd1VyVzFNMmJONlBYNjVrOGVYS2hiUklURTRtTmphVmV2WHJLdHRPblQxT3BVaVdjbkp5S1BhY3N5Mnpac29YWFhudnRnU2UxQ0lJZ2d1T0NJRHhDQVFFQksxeGRYYU1sU2RxeWNlTkc4K3ZYcitQaDRTSCtjRDhDa2lUUnVIRmpUcDQ4U1VaR2hqTmxzMEpWZUVTQ2dvSk91THE2SGdkZTFHcTFuL3I3K3k4czd6RUpqNFpHbzVrQ05BS09CUVVGUFhTV0FGbVd2U1ZKR2dLTUEzNTkyUDZFeDJJY2dNRmdLSXZKRVlKUUltKzk5WllTU1B6b280K1VlblI2dlY3NUFsQ3BWRWlTWkpSNmMrM2F0VVlyeVQwOFBIQjNkOGZFeEtUVXdjbml5dUs0dUxnd2VmSmttalZyWmhTdzlmTHlLdFY1bmhheUxLOVZxVlNlL3Y3K1dlVTFocndUVldOalk3RzN0MGVsVWhFVEU4UHQyN2VOVnF3MWI5NmM3ZHUzbDdoL1B6OC9GaTllVEZoWUdOV3FWZVBMTDcra1E0Y09mUGpoaDFTcFVvWFpzMmNyeDM3d3dRZlVyMThmTnplM1F0dDkrKzIzSER0MmpJU0VCQVlQSGd6QXpwMDdTVTlQejVlWkt1Zm5PcThlUFhvVXVEMGxKUVdkVHNlcFU2ZkVCRjVCRUFUaGtTaHVVbHJQbmoyVmZYMzc5bVhQbmozSXNseG9PWk84N3Q2OXk0Y2Zma2puenAzNTRJTVBqTTRseXpMSnljbjVWbXVucGFYeDBrc3Y0ZVBqODVDdnpsanV2OHNHZzBGNVBuWHFWTHAwNlZKbTU5Rm9OQmZMckxNbjM3T1FWdDBBK0FBN1pGbmVGUmdZZUtzOEJoRWFHc3JVcVZOWnYzNDlkbloyQlI3VHZuMTdtalJwVW1nZmQrN2M0ZSsvLzZ0a2VmYnNXUklTRXVqZHV6ZVFuYm5vdDk5K3c4TENJdC9ra054MXgyTmpZOW04ZVRNelo4NVV0cTFZc1lKMzMzMjNSTUZ4U1pLNGZQa3k2OWF0SzdZdU9XUUg0OTk5OTEzbXpwMWI1T3NUaE9lTkNJNExndkJJQlFZRy91YnE2aG9wU1pMM2tTTkhxZ3dmUGh3UER3L2F0bTFiM2tONzVqUnMySkNUSjA4Q05FVUV4NTk0SmlZbUV3d0d3MGxabHVkck5Cb3BJQ0JnRVdJRitiTkVkVDh3L2cyUW9sS3AzaStMVGpNek03ZVptNXZQQUhxNnVycE9DQXdNWEYwVy9RcVBobGFyZlYrVzVaZUEwTXpNekczbFBSN2grVkZZRU52RXhNUm9WVTlCOHE3cVVhdlZSZGF0TEVydW0wQUZzYmEyeHRuWitZSDZmaHFWMTgzQXd1aDBPbjc2NlNlR0RCa0N3TDE3OXdDTTBrRGEyZG1SbEpTazNNUXZUa3BLQ3U3dTdqUnMySkJseTVZeGI5NDh2TDI5R1Rod0lGOS8vVFZaV1ZtWW1wb1NFeFBEcVZPbm1ESmxTcEh0M056YzZOaXhJNU1tVFdMbnpwM0tlYjcrK212bFJtU09uQXdIZVIwNmRJamJ0Mi96OWRkZjgrYWJiK0xvNk1qcTFhdTVmdjA2SDMvOHNRaU1DNElnQ0k5TVVaUFNjc2l5VEhSME5GdTNibVhZc0dHbCtydGtaV1hGcDU5K1NydDI3WkJsbWZuejUvUG1tMjlTcTFhdFF0dFlXRmlRbFpXbC9HMC9jdVFJelpvMWUranlJcm5MbmJSdDJ6WmYrWk15OU54Rjl5Ukp1bHZlWXlnbEhmQVAyUUh4M3dNREE4dDEvQWFEZ1prelovTEpKNThVR2hqUFVkeG5wZHhXclZyRjVNbVQ4ZmYzSnpJeWtpdFhycURUNlZpMmJCbU5HalVDc2lmOUJnY0hBOWtwMkNHN0hJS1RrNVB5UERrNW1iQ3dzQUx2bFYrK2ZKbUpFeWNhdlpiNCtIaHNiVzFScTlYODlkZGYrZG9jT0hEQTZMbXRyUzFUcGt4aHhvd1piTnUyVFZ6N0NzSjlJamd1Q01JakZ4Z1k2TnU2ZGV1MmtpUnRpWTZPZm5IQ2hBbU1IRG1TRHovOFVFbXhLVHc4ZTN0NzVXRjVqa01vbWRPblQ1L1RhRFN2QTl1QUJScU5acHdzeXorWW1KZ2N5OHpNdkZLcFVxWEV4NTFxVlhodzNicDFzNGlOamJVMU16TnJkTC9HK0R0a3J4aFBBVWFjUG4zNlhGbWNKeVFrSkZPcjFmNVBsdVVEa2lTdDBtZzByWFU2M1ZmQndjRTN5Nkovb1d5NHVMalVVYXZWN3JJc3Z3ZWtxMVNxc1NFaElabmxQUzVCRUlUYzVzMmJoMHFsVXRMWjU4NG9rQ01udTBCSmRlL2VuZlQwZE1MQ3dyQzJ0aVl5TWhLZFRrZTNidDM0K3V1djhmWDFwVXVYTHV6YnQ0K1dMVnZTb0VHREl0dXAxV3IyNzkrUFNxVmkzcng1akI4L1hobnZpaFVydUhuelpyNE1CUysvL0RLeUxCdTlqaG8xYXZESko1K3dlUEZpZkgxOW1USmxDak5ueml6VmF4TUVRUkNFaDVGM1VockF5Wk1uK2VDRER3RG8zTGt6a3laTktsV2ZscGFXdEd2WERvQkZpeFp4OCtaTnFsYXRhblJNN3ZUcGtCMDRxMWl4SW5GeGNWaGJXK1BoNGNIcTFhdXBVS0VDYVdscHBUcC9Ua0Q5eHg5L1pOZXVYY3AyZzhIQW9FR0RsT2ZGVFpnc0RVbVNtcFZaWjA4NFdaYVBBWlZWS3RVVE5jR3lLSmFXbHBjTUJrUDFKNm5jNDlHalI1RWtpYzZkT3hkNW5MMjlQZXZYcnk5MGY5KytmWlhIaHc4ZlJxMVcwNzU5ZTBhUEhvMVdxOFhQejQrRkN4Y3lhOVlzdkx5OENBZ0l3TnZibTQwYk53SW8yYnpDd3NKbzBLQUIzdDdlUVBhRTRheXNMSHIxNmdWa1R4cTF0TFRFenM0T2IyOXZKZGl0MCtuNDhzc3ZzYkN3WVBiczJhaFVLbTdjdUVGWVdGaWhtWkp5dEd2WERtdHJhdzRkT21TVXNVSVFubWNpT0M0SXdtTVJGQlIwZmRpd1lWMnZYcjNxSnN2eW5KOS8vdG4wK3ZYcmhkYTNGRW92VjdyNml1VTVEcUhrQWdJQzlyUnAwNmE5d1dCWUJYU1NKT2tiZzhHQVdxMG1NVEVSalVaVDNrTXNMUU1RRFVUS3Nud1EyQllZR0hpbXVFYXVycTZ0Z0JHU0pQVUVhZ1BWZ2FkcUttdE9MVitEd1pEN1J2c3hsVXIxZmxrRnhuUDQrL3NmYzNWMUhRQnNrU1RwUGJWYVBWNmowWndFemdBUmtpUWxHd3lHakxJOFoxbFFxVlNKc2l4SFNKSjB3ZC9mLzE1cDJtcTEyaXF5TERlVEpNbkJZRERZUHFveFBpaVZTbVV1eTdJMTRBQzBBdG9Ca2l6TDBjRG8wNmRQSHkvWEFRcUNJT1R4L2ZmZkV4Z1lpSmVYbDVKcHdOWTIrOWRyUWtJQ1ZsWldBTVRIeDJObloxZm9DaE9ESVR2cFRVNTJnV1hMbHVIdDdZMkxpNHN5Q2RaZ01HQm1aa2FmUG4zWXYzOC9YYnAwNGUrLy8rYjExMTlYK2ltc1hXeHNMR0ZoWWRqWTJOQzJiVnRtekpqQjc3Ly9ydnl0MVdxMTdOeTVNOThxbjdTME5Dd3RMZkgwOUdULy92MUcrL1I2UFN0WHJtVGx5cFhvOVhyUzB0THlwWndWQkVFUWhMS1dkMUlhWkFlc1RwMDZ4ZlhyMTVrOWV6WWVIaDU0ZW5vYXRacytmVHArZm40WURBWWxlSmI3OGI1OSs1Zy9mejZ4c2JFc1dyUUlVOVBzVE54NnZSNXpjM01sZmJyQllLQmR1M2FZbVpsUnZYcDFidCsrellVTEYyaldyQmxObWpSaDFxeFpwVjd0blZQM2ZPellzWXdkTy9hQjNwZlM4dmYzZjI3U3FydTZ1dXFldG9sOHg0OGZUeXJ2TWVTMWI5OCsrdlRwVSt4eGNYRnhqQmt6cGtSOWVudDdjK0hDQmZyMzcwLzkrdlhwMmJNbmZmdjJwWG56NXB3N2Q0NTMzMzJYNU9Sa2xpNWRxbVJsK3ZYWFg1RmxtUTRkT3ZEcnI5bFY4djc1NXgvYzNkMFpQWHEwc2tLOFU2ZE83TjI3RjB0TFMrVjg5KzdkWS9yMDZUUnYzcHhKa3lZcDE4SldWbFpzM0xpUmUvZnVNWHo0OENMSDNMdDNidzRjT0NDQzQ0Sndud2lPQzRMdzJHemZ2bDBQZk5PbVRadDlCb01oNE1TSkUyUmtaSWpWNDJVazEwM0xaNkVtMFhQamZ1QzBjK3ZXclR0S2tqUUE2S3hTcWVyS3Nsd1pxRkRPd3lzdEZWQVRxQ2xKVWh2Z0MxZFgxMDA2bmU2VHMyZlB4dVU5dUdYTGx2WnF0ZnA3U1pKSzl1bmp5WlltU1ZLTXdXQzRBZndyeS9JZlpWRmp2RENCZ1lFSHRWcHRDK0F6V1piL0I3Uy8vMVdxR25XUGt5ekxPZC8xR28xbXJ5UkppL3o5L1E4WDFVYWowZlFBUHBWbCtXWEE1RWwvYmJuY2tTUnBneVJKQzBzN0VVQVF5bHRxYXFyUnFpRkprb3pTYkF0UHYrWExsM1BzMkRIV3JsMXI5RzlicTFZdGJHeHNPSC8rdkpLTzlmejU4N1JvMGFMUXZ1N2V2VXZGaWhVeE16UGo1czJiYk55NGtlM2J0K1BrNUlTdnJ5Lzc5dTFUamgwNGNDQVRKa3pnOHVYTFJFUkVLRGYxaTJxM2R1MWErdmJ0eXc4Ly9FRFBuajNwMGFNSFgzenhCUmN2L25kZlBLY1dPZnkzTWkwcUtvb2FOV293ZmZwMHBrK2ZydXpQek15a1E0Y09TcUJnMmJKbFJFWkdQdkI3S1FpQzhMaWxwNmRqWVdGUjNzTVFTcW1nU1drNVZDb1ZUazVPdlBmZWUzejY2YWZNblR2WGFGS2FwNmVuVWljOFp3VnAyN1p0T1hEZ0FNbkp5WHo0NFllNHVMand4UmRmSUVtUzhua3dKU1VGR3hzYnBaLzA5SFFxVk1pK3hWQzNibDNPbmozTER6Lzh3T0xGaXdIdzhQREF3OE9qVks4ck5UWFY2SjVlN3Jyak9SNWhlblZCS0pGejU4NFZHVGdlUFhvMEFEWTJOa29tcFlMb2REcEdqeDVONzk2OW1UOS9QbWxwYVl3Y09aTFBQLzhjUjBkSEFHN2N1TUdsUzVjd0dBem9kRHFDZ29Lb1diT204djhrS3l1THJLd3NKYU9EbTVzYk0yZk9WR3FVMzdsekIwdExTNlBBT01Bbm4zekMrZlBudVhEaEFudjI3TUhNekF3VEV4T2xCSmFYbHhjNm5ZNlJJMGNXT241bloyZCsvUEhIRXJ4amd2QjhFTUZ4UVJBZXU5T25Ud2RxTkpwYlFLMzQrUGlIcm1za1pFdE1UTXg1S0FJeFQ2SDdnZFJIRmt4OUhJWU5HMllTSGg1ZUpTc3JxejR3QUJnblNkSVlNek96RHE2dXJwMXkxNWx5ZFhXdHFsS3Bqc215M0JpNEM2d0QvakExTmIzbTZPaDQ3LzVrR3FFSTk0T3VYM1RyMXMwOVBqNitoVXFsZWdHb0JkZ0JUOXdkTTBtU2JHVlpyZ08wQVY2Ulpma1ZqVWJ6cmEydDdaZEhqaHpSNVQ1V3E5V2F5ckw4TmZEWi9VMXB3R2xKa203S3NweklreWNkaUFkdUdRd0dQenM3dTNONVg1TWdsQVdEd1VCd2NERC8vUE1Qa3lkUHpsY0xQRys5Y01oZURYejRzUEU4RkE4UEQ4NmNPY090Vzdlb1ZhdVc4aDJ5QTQyNWF6ZmZ2SG1USTBlT0FOQ3ZYejhsaFhWSVNJaFNML3pjdVhOR0FkVG82R2gyNzk3TjJiTm44NjBpYXRDZ0FUTm16R0RzMkxIOCsrKy8rVzc4bEVST3Z3L2Evbm0yWnMwYWZIeDhXTGR1WGI1SkR5cVZpZ0VEQnJCKy9YcGF0MjVOWW1JaU8zZnVaTTZjT2ZuNmlZbUp3ZHpjbk45KyswMEpjdXQwMmIvMm9xS2lxRktsQ2x1M2JqVnE0K3pzVEkwYU5majIyMi9wMjdldmNwT3dxSGEydHJhODl0cHIvUERERDhvWTU4K2ZyK3d2Yk9YNDJiTm5hZDY4ZVpIdmhTekxYTDkrblMrKytLTEk0d1JCRUI2bjZPaG9kRG9kdFd2WHBtdlhydmo0K0JBV0ZrYkZpaFd4dExTa1I0OGVIRDE2TkYrQUZlRFlzV04wNnRTcEhFWXRGS1d3U1drRlVhdlZCV1pyaVltSktiQldzcm01T2VQSGo2ZDE2OVlBTEYyNkZDc3JLOTU1NXgzdTNyMXJsR0k5TVRGUkNaYTd1TGl3Yk5reSt2YnRpN096TTFsWldjcUs4OUtJaTRzekdsZE1UQXkrdnI3Szh3NGRPcFM2VDBFb2EzZnUzS0ZhdFdxRjd0K3laUXVEQmcweXF0VTlhTkNnWXNzQmVIcDZNbVRJRUJ3ZEhmbS8vL3MvdG16WlFtUmtKTysrK3k3OSt2WGo4dVhMckZpeGdrV0xGakZnd0FDbVRwMUtlbm82VmF0V1plL2V2UXdjT0JDTlJrT3RXclg0OGNjZjBldjErUG41NGVycW11OWNYMzMxRmZiMjlpUW5KeXVmMjNKY3YzNGRNek16WnMyYXhldXZ2MTVvM2ZScTFhcHg3NTY0Wlp4RG85SGtXK1dnMSt2anpwdzVrKzhYZGNPR0RmOU9UazQrZFB2MjdXK3RyS3hhMTZwVjYxc3JLNnNPZ0pTY25Pd1RFUkV4S1NNakkvUlJuQTlRMmRqWWRMU3pzeHNTRVJFeEZjaktmYXk1dVhtajJyVnJ6N094c2VtaFVxa3NrNUtTanQrOGVYTmNlbnI2MVJLOERjODFFUndYQktHOHhBSzFFaElTUkhDOGpNVEZaUy9NbFdWWlhPa0k1ZUorUUR2Ni90Zi92ZkRDQzkvcGRMcjFzaXdQQlBZNE96dDNEZ2tKeVhSMmRqWUQ5c2l5M0ZpU3BOMG1KaWJ2K1BuNXhlVDBjL0xreVhKNkJVK24rMEhZb1B0ZlQ3eDI3ZHJaNm5TNjBiSXN6d2ZjRWhJU3pJSEplUTViQkh3RUpFdVM5TGxhcmQ1eTh1VEpKekVvTGdpUDFjc3Z2NHdrU2R5N2QwK3BXWmRiM3RUUTMzenpUWUg5ekpvMUM0RGh3NGZ6NjYrL0t0OXo1S3llQVBMVnI4c0paQmIxT0srOFFleXpaODhXZXF6d2FLMWR1eFpBQ1dqbjhQWDF4Y3pNakE4Ly9CQlBUMDhHRFJxRWpZME43NzMzbm5Kak96bzZtZ2tUSnJCanh3NFdMRmpBMGFOSGplcWoxcXRYanhFalJ1RG01a2ExYXRVWU1XSUV4NDhiVjVVWU9IQWdpeGN2WnVyVXFjcTJvdHE5Ly83N3BjNFlZakFZOFBiMk5xcmJtcDZlanJtNU9Ra0pDVXJRUVpJa0ZpMWFWS3ErQlVFUUNoTWVIczd5NWNzNWRlb1U2ZW5wdEdyVmloa3pabEM3ZHUwUzdjL3g3Ny8vY3VEQUFkYXNXUU5rVCtUeDlQUms0c1NKNkhRNkhCMGRDd3lNUTNiNmJSOGZId1lQSG96QllDZ3d5Qm9mSDYrc1VCdytmRGpwNmVuNUp0dmxGUlVWcFFROFN4cDhYN0JnQVIwN2RpelJzYyt5b2lhbFhiMTZsY3VYTDlPOWUzZmk0dUx3OHZMSzkvYzVSMUJRRUEwYU5NaTMzZFRVbE5hdFd5UExNb3NYTHlZb0tJaFZxMVlCMlhXTm5aeWN5TXpNeE16TWpPRGdZR3JXckFtQWhZVUZtWm1aeXZYa3ZIbno2TjI3TiszYnR5L1Y2d3NKQ2FGZXZYcWxhaU1JajF0Sk05RGxUcW1lbUpoSVZsWVczYnAxbzE2OWVxalZhdExTMHJoMjdScW5UcDNpd0lFRDdOKy9ud0VEQmpCeDRrUzZkKy9PaUJFajBHcTF6SjgvSDFOVFV6cDE2c1RTcFV1SmpJeFVGalRGeGNWaGIyOFBHR2R6YU5La0NZY1BIK2JYWDM4MUtyMlFvMjdkdW1Sa1pOQ3paMC84L1B5VTdYcTluaUZEaHVEdjc4K2FOV3NLTFlVazVCY1FFR0QwUStIZzRMQ2lvT1BNemMwYldWdGJkdzRORFIwSjJEUm8wT0NmbUppWU5WZXVYQmtHbU5hdFcvZTdCZzBhL0hIKy9QbG1qK0I4dEd6Wk1oS1FUVTFOYTBaRVJFd2pUM0M4WXNXS2c1S1NrZzVmdlhwMUhHRFdzR0hERFhYcjF0MXk2ZElsOFVlNEdDSTRMZ2hDdVpCbE9WeVNwQmJYcjErbmNlUEc1VDJjWjhLRkN4Y0FVS2xVbDh0NUtJSUFnSitmWDB6RGhnMkgyOXJhN3BNa3FhdUZoY1g3d0JKemMvTVBnQmRrV1Q2U2taRXhQQ1FrSkxPOHh5bzhQdmVEM0NzMUdzMSs0S2drU1pNMEdvMWZRRURBVHdBYWpXYVVMTXNmQVZGQUYzOS8veUpuM3dyQzgyVHAwcVZrWldXVnFLWmpabVltKy9idFkvbnk1UVh1SHo1OE9CRVJFVWJmYTlTb3dkS2xTd3Z0czNMbHlxeGZ2OTVvMjhXTEYybmF0S25SdHNkVmMxSW92ZUpxYTV1Ym16Tm56cHdDVjR0WHIxNmRYYnQyQVJpdDNzN056YzBOTnpjMzVmbUlFU09NOXIvNTVwdTgrZWFicFc2WEl6ZzRtTm16Wnh0dEd6WnNtTkh6R1RObVlHWm14b3N2dnFocysvYmJiL0gyOXNiRXhJUytmZnNXMkxjZ0NNTEQ4UEh4b1UyYk5yaTd1NlBUNlpnOWV6YnU3dTVzMkxDaFJQdHpEQjQ4bUNOSGpoQVZGUVZrbDdlb1g3OCtXcTJXUllzVzRlTGlVcUx4Yk55NHNjQ1Z4bmtudmExWXNRSUhCNGNpKzhxOSt2ZllzV01sT3IrUXJhaEphUlVxVkdEejVzM01talVMUzB0TGV2YnN5YWVmZmdvWVQwaVRKSWxmZi8yVmZ2MzZGWGlPMk5oWVpzK2VqVjZ2WjlXcVZjcUVSRDgvUDFxMWFvVzd1enYvL3ZzdkZoWVd6SjA3bHhzM2JyQml4UXFjblowNWV2UW9Bd1lNNFBidDIxU3NXTEhVcjIvYnRtMUdmMWV6c3JJWU5HaVE4anhuNVhwMGRQUURyVXdYaExKUXBVb1ZZbUppOHEyNHptdlRwazNLNDBHREJtRnFhc3JBZ1FOcDFhb1ZMNy84TWl0WHJsU3lOTmphMnZMV1cyOVJyMTQ5QmcwYVJKTW1UVkNyMVdSbFpkR3hZMGYyN2R2SFYxOTl4VXN2dmNTc1diT1VpVkFSRVJFNE9Ua0JrSmFXaHBXVkZaQTlnWFRTcEVrNE9EalFwVXNYWlJ4SGp4NVZybjBOQmdPeUxPZjdQUTdHdjlzM2JkcFU0Ty8xdTNmdlVxVktsWks4WmM4ajgwcVZLcjF4NWNxVmZNWHBxMWV2L2xGc2JPeFBRSnlWbFZVcnRWcGRLVEl5OGp1eXN3ZHk3OTY5VFpVcVZSb09TRUMrMWVFUGN6NkFzTEN3VjJSWk5tdldySmx2dmw2QU8zZnVmQThvMlRlam9xSythOUtreVg3QUpQZDJJVDhSSEJjRW9WemNUNmZjNzh5Wk0vVHUzYnU4aC9QVTArbDBoSVNFQU9pQWdISWVqaUFvUWtORE0xcTNiajFPcFZKZGtHVjVscXVyNjNaZ0pxQ1hKR21jQ0l3L3Z3SUNBa0pidDI0OVZLVlNIWlVrNlp1R0RSditWcWRPSFNrcEtla2JXWmIxc2l3UENRd01GSUZ4UWNpbGFkT21KVjUxZmVUSUVhcFdyYXFrUHM4ckl5TURCd2NIbzVYanVXOW01alZtekJoVUtwWFJpZ29vT0RoZVduNStmaXhldkppd3NEQ3FWYXZHbDE5K3FkeUkzN1p0Ryt2WHJ5Y3BLWWtoUTRidzJXZWY1V3UvZlBseXZMMjkrZUdISDRxOXdTODhuWEpXS3JxNHVMQno1ODVpajgrN2NtYkdqQm5NbURIamtZMVBFQVJoMUtoUlJyOTNSbzBheGNTSkU1VVYzTVh0enpGMDZGQUFKazZjU0dwcXF2Szc2OFNKRS96MTExK1ltWm5SdjM5L1VsSlN5TXJLWXNxVUtmejQ0NC9FeDhlVGtwSkNqeDQ5c0xPejQ1MTMzaWswdFc1dWt5Wk5Vb0tXMTY1ZG8zNzkrdmtlQ3crdXFFbHBOV3ZXNU9lZmZ5NXdYKzRKYVN0V3JDQXFLb29CQXdia08rNjMzMzVqOWVyVkRCbzBpSWtUSnlvL1M0bUppUnc1Y29TUFB2cUlJVU9Hb05QcFVLdlZSRVZGTVc3Y09DWlBub3l6c3pNZmZmUVJkZXZXSlN3c3JOVC8zckd4c2FTbnB4dGRQM3A0ZVBES0s2OEEyWUc4enAwN0t4a0U4azVtRTRUSHBWbXpab1NFaE5DeVpjc2lqOHU3Y2h5eUovMSs4TUVIMk5qWWNPREFBV1ZDVTd0MjdXalhyaDJabVpsY3VIQ0JrSkFRckt5c2lJMk5wWHYzN3ZUdTNadlkyRmd1WHpaZXYzVDA2RkZlZU9FRkRBWURXVmxaU2lZUWMzTnpNakl5cUYyN05yTDhYM3kxUzVjdVNyYVAzMy8vbmYzNzk3Tnk1Zit6ZDk1aFRWMy9IMy9mQUdHR1BWU0dWRlN3S0pvZ2p0WVdTeDNVTGY2MDdsSGJ1bXBydFE2cUZxMWF0ZWpYUmFtS3U0NjY2eXBhM0JZbld4RlFodXk5RXBLUWRlL3ZEOHd0Z1NEZ0F2VzhucWRQN3ozcm5odmlUWExlNS9QK0JMUDFLcFVLM2JwMVk5czhpL2o0K0hyVERyMnJXRnBhRGxNb0ZEa1NpZVJlalNxZWhZWEZwSVNFaEE4QVFDd1dKOGhrc21Rbko2ZlZHUmtaM3dBd3RiZTNYMXBTVXJJZkRSZkdHM3c5QUpCSUpGR0dob2JQc3ZYUUVNQzVYSzZkUXFFb3FGbE9xQTBSeHdrRVFsTnhBd0Npb29pTyt6SzRmZnMyWkRJWkFFUkhSa1pLbW5vK0JFSjFZbUppSGdzRWdrTUF4bE1VdFIyQUJZQS9vcUtpaVBENWpoTVRFM05USUJBY1loaG12Sm1aMlZTaFVFZ0JjQUR3UjNSMHROWmRzUVFDb1dHY09uVks2eUpxZGRRMnF0VVhZQURnMDA4L1pSZHFhSm9Hb0JsSlVaMitmZnZXV2RkUXhHSXhsaXhaZ3JadDIyTExsaTFZdlhvMVRwOCtqYXlzTEFRR0J1TDMzMzlIeDQ0ZGtaYVdWcXZ2a1NOSGNPTEVDWVNFaEJCaC9DMUdXeVQ3c3pBeE1YbEZNeUVRQ0FUdDFMU3lMU2twZ1lXRkJWdGVYNzJhRXlkT0lEMDlIYXRXclVKT1RnNThmWDB4ZnZ4NG5EeDVFbVZsWlRoLy9qeHNiR3dRRWhLQ2lvb0tEQjgrSE1PSER3Y0FlSHQ3NC9MbHkvRHo4OFBPblR2WnlQSFZxMWZEMzk4ZkFQRFRUejlwWEcvejVzM3M1MmV2WHIzWU5DdmUzdDdzOGNXTEYxLzQ5U0U4UHg5ODhBRzZkZXZHUnBnQ3dJZ1JJd0FBNXVibStQWFhYeUVRQ0RUNnBLYW1vbS9mdnF5VnUvbzdYMEZCQVVhUEhvMUJnd1lCcUhKdVdiaHdJWHIxNmdVREE0Tkd6Y3ZTMGhMNzl1M1RzT1ZYQytOQTFYcytQRHdjTkUyRG9xaEdwMGtoRUY0V2ZmdjJ4WkVqUitwMEpsS3pZc1VLRkJZV0lqYzNGLy83My84UUVCQ0E2ZE9uNCtPUFA4YTMzMzZMUllzV3NjL1ZmZnYyNGVMRmk4ak56Y1g3NzcrUHp6Ly9IT1hsNVRoNDhDQ1NrcElnRUFqdzhjY2Y0Nk9QUG1MSFQweE14SlVyVi9EZGQ5OGhNek9USFNzaUlnSUxGaXlBdjc4L2poNDlpaWxUcG1EeDRzVndkWFZsKzBva0V1emR1L2VGSExyQ3dzTElKcFU2c0xTMC9LS29xR2hQelhJYkc1dkpZckU0UWk2WHh6OHRrcWVtcG43aTVPUjAyTVBESTRQRDRaZ1VGeGZ2eXN6TW5QdUtydGRZOU96czdMNHZMaTdlOXB6OTN5bUlPRTRnRUpxRXlzckt1L3I2K29XUEhqMnlTVXBLMHZqQUp6U2VVNmRPQVFBb2lqclF4Rk1oRUxSQzAvUXhEb2N6SHNCQUFHQVk1bGdUVDRuUVRLQnBlajJId3huUE1Nd0VWTmxRZ1dFWWtnU1dRSGdCOHZQekVSa1orVXhCVWFsVXNyYWJWbFpXR0RWcUZGdkhNQXhDUTBNQkFQdjM3OWZvMTZOSEQ0MklBMGRIUjQyOGVMbTV1V3hmTmRVWGhjYU1HWVArL1RYZDR6NzU1Qk5VVmxZaUpTVUZKaVlteU03T2hsS3BoSjZlSGlpS1FsNWVIcnAxNjFZckN2N3k1Y3NJRGc3R2I3LzlwalVQSjRGQUlCQUlUWUZTcWNTQkF3ZFlBYk9oOVhLNUhOdTJiVU5NVEF3Q0FnSXdZY0lFdEd2WER0T25UMGZuWkl6QWZnQUFJQUJKUkVGVXpwM1J0V3RYcEtTa3dNYkdCaWtwS1EzTzZSMFdGc2FLNHpXL0cxQVVCVDgvUHdCVitXL1Z4eEtKaEQzbWNybm8wNmRQbmZuR3BWSXBtemUzT3NPR0RkUHErRUpvSEh3K3YxYlpva1dMQUFCOSt2VFIycWRMbHk1YW8yUTdkKzZNenAwN3MrZmUzdDd3OXZaKzdyblZsNjhlcUwweGhFQjQzZlRwMHdmYnQyOUhaR1FrUEQwOWE5WC8rT09Qc0xTMFJFaElDT3p0N1dGdmJ3OHVsd3NmSHg4RUJnYWlwS1FFR3pkdXhMNTkrM0RwMGlWOCtlV1hjSGQzUjdkdTNkQytmWHVOOS9qSEgzOE1rVWlFR3pkdTRPTEZpMWl6WmcxV3IxNE5MeTh2ZlB2dHQ1Z3hZd1l1WGJxRWxTdFhZdlRvMGRpOWV6ZDI3ZHFGbjM3NkNYMzc5b1d2cnkvV3JGbURjZVBHWWNTSUVmRDM5MGRlWGg0V0xseUlGaTFhMUx2NXVTNmlvcUpRVWxKUzV6UGpYY2JRME5DQngrUDFUazVPbmxTamlySzF0ZjBtT3p0N1FmVkNZMlBqend3TUREb1ZGaFp1TURBd2VOL1MwbkppU1VuSlgyS3grTktydUY1amNISnlDbVlZUnBXVGsvUEw4NDd4TGtIRWNRS0IwQ1RFeDhmTEJRSkJDSUFmangwN2hzV0xGemYxbE41WVVsSlNjUFhxVlFCUUFDRGlPS0Zab2xBb0x1bnI2NnZ3Tk9lTlNxVnEwSmRHd3R0UFRFeE1yRUFneUFDZ3RvbEtqNDZPam12S09SRUlienBuejU1RjkrN2RZV1ZsVldlYmlvb0tkcEY3NjlhdEFLRFZWbjM4K1BHMXlocXlFRnFkR3pkdXNFSThnRnJXOEZ1MmJNSHAwNmZoNGVFQmZYMTlBRlVSNjNaMmRsaXhZZ1UyYmRxRS9mdjN3OS9mWDJPQmVOT21UZWpYcjErZDF2R0V0eHVGUWdFZEhSMnk2RTRnRUpvZHExZXZCb2ZEMGRnODFwQjZQVDA5ZE9qUUFiTm16Y0w2OWV1eGRPbFNmUExKSitqYXRTdDRQQjRPSHo2TUd6ZHV3TXZMQ3hFUkVaZzllemFBS3JIOThlUEhrTWxrbURScEV2THk4akJ4NGtRMlVsY2tFbWw4eGk5YnRneDhQaDhNdzBCWFY1ZE5WOUdyVnkvMjJOdmJ1MVlhQzNXK2NZbEVvdkc1N3VucGliTm56OExjM0x4T29aencrbW1JclQ2QjhDNmdxNnVMNWN1WFkrWEtsZGk5ZTdmRzh3c0Fmdm1sdG82WWxKUUVaMmRuOU8vZkgzMzc5Z1dIdzhGSEgzMkVwS1FrR0JvYXdzbkpxYzdyOFhnOERCZ3dBQU1HRElCSUpJS0JnUUgwOVBRUUdCaUl6cDA3ZzJFWStQcjZnc3ZsSWpvNkdpRWhJV3lhS2tORFF5eGZ2aHhEaHc1bDg1UUhCZ2JDM3Q0ZVM1Y3VmYTd2dlJLSkJHdldyTUd5WmN2SWMwRUw1dWJtazRSQ1lSaUF2T3JscHFhbS9RRnd5OHJLemxSdjd1RGdzQ2tqSTJOU1NVbkpVUUN3dDdkZjUrenN2QzArUHI0dEFGMkJRS0JRTnhhSlJKY2VQMzZzc1NPaGtkZHJNUGIyOXV0NVBON0g4Zkh4SHdHUVBjOFk3eHBFSENjUUNFMkdqbzdPVnBWS3RlRE1tVE82NDhlUFIrdldyWnQ2U204Y0RNUGcxMTkvVlZ1ZWJvdU1qQ3hxNmprUkNOcUlqNCt2RUFnRVNsU0o0L0s0dURoeFU4K0owR3hnQUZ3RW9GNGR2SVJHNUdvaUVBaTFPWFBtREw3NTVwdG50akUzTjhmWXNXUHJIWXRobUZkcWc1bVZsWVU5ZS9iZzZOR2phTk9tRFc3ZHVvVUxGeTZ3OVo5OTlobjY5T21EelpzM1k4R0NCUWdMQzJQcjFxeFpnemx6NXFCZHUzYkVJdkFaRkJjWEl6MDl2WmJsNnF0QXBWSWhMeStQWGN4NzlPZ1IycmR2RDZCS25FbElTRUMzYnQzWTltS3htTFh1NTNBNEdwYXg5UkVVRkFTYXBqRnYzcndHdGI5Ly8zNnRLTHFrcENRNE9Ua1JJWWRBSUx3ME5tellnT2pvYU96WXNZTk5VZExRZW9xaUVCd2NqS0NnSUdSbVp1TFdyVnRzYnRsZHUzYmhrMDgrd1pneFkrRG82SWhXclZyQjN0NGVTcVVTZm41K2NIVjFoYTZ1TGxhdVhJbXZ2LzRhSjArZVpFVVFIeDhmMW0ydU9sS3BGTk9uVDJmRmxyb2l4d0hnZi8vN0g1eWRuUUVBYytiTWdaK2ZIM3g5ZlRYR0t5Z293S1JKa3hBVUZFUWNYZDRCS2lzckcyM0ZUaUEwRlowNmRjTHUzYnUxUHBlMW9YYTlxTGxXM1ZqblV4NlB4eDZyWFJzb2ltTG5vYzBaQW9ERzkvWmZmLzIxVGxGYlIwY0hrWkdSejV3RGw4dkZuajE3YW0wS0lGUmhhV2s1T1Nzcnk3OW11WTJOemV6Q3dzTGZBTkRxTWlNam8vYzRISTVoU1VuSlZYVlplWG41MzNaMmRuTUJjQUFvbzZLaW52bmp1VEhYYXlqMjl2YS9tSm1aRFlpUGorOE5vS0N4L2Q5VmlEaE9JQkNhakh2MzdtWHkrZnhBaFVMaC84c3Z2MkRyMXEwa0IxRWorZU9QUHhBUkVRRUFoVFJOTDIzcStSQUk5YUQvOVAva0Z6U2hKdEhWanFPYWJCWUV3bHRBVkZRVXlzdkw2N1hJek0vUHg2UkpOWjNjYW5QeDRrV2twYVhoNjYrL0JnQllXRmhnKy9idGRiYi83TFBQR2pWZnBWSUpvTXFPM2RyYUdvY09IV0xyY25OemtaK2ZqNDRkTzhMUjBSRnl1VndqUDNxSERoMndkdTFhekowN0Y4Ykd4aGd3WUVDanJ2MnVVRkJRZ0lVTEYyTHg0c1hvM2JzM3ZMeTgwS3BWS3dCVkVmclZJMUJFSWhFdVg3NE11VnlPbmoxNzFzcmRYVkZSb1ZGV1VWR0J1M2Z2c2d0MkowNmNRRlpXRmxxMmJJblJvMGRqMGFKRk9ISGlCQTRlUEFnWEZ4ZjgrZWVmR3VMNGtDRkQyRVhIek14TWhJV0Z3ZFBURXkxYnR0UzRibkZ4TVc3ZHVzV2VoNGVINCtEQmc3Q3pzOE9kTzNlMDN2Zk9uVHMxRmlTLytlWWJYTHQyVGFQTjMzLy9EUU1EQTh5WU1hUCtGNUpBSURSclB2endRNTVDb1doejkrN2QyS2FhUTFCUUVQNzk5MTlzMzc2ZHpmWGNtSG9BMkxObkQ4YU9IWXNUSjA2Z2RldldTRWhJUUVCQUFFeE5UY0hoY05DclZ5OEVCZ1ppdzRZTkFLb2lJaytmUGcyZ0t0cmJ3Y0VCY3JrY09qbzZiTW9Va1VqRUh0dmIyMlBEaGcyZ2FScGxaV1c0ZnYwNk8yNUVSQVMyYk5rQ0hvK0h5Wk1uUXlhVDRlKy8vNGFGaFFVcmpQLzExMThBVUN0RkNnRFkydHJpdSsrK3d6ZmZmSVBkdTNlalJZc1dML2FDdmlBZUhoNE9ycTZ1dVVlUEhsVTE2VVFhUUhsNU9lTGk0alJTMFRRR3VWeGVaNTJlbmg3a2NqbjA5UFFhRkhWNjc5NDllSGw1SVQ4L0gwcWxFdmIyOXZEMjlzYTFhOWVRa3BJQ016TXpHQmtad2NmSEI5ZXZYOWNxTnY3Nzc3OTEydkFUQ0UzRm15b092MmkwdDY2dWJxT2R2OTRWVEV4TVB0YlIwYkVzTHk4L1hiMWNYMSsvTFkvSCt6Z2xKV1ZjOVhLSlJQSklwVktWT2prNUxjM0l5QWd3TWpJeWJOR2l4ZmRpc2ZnNkdpQnFOL1o2RGFGVnExYkx6TXpNaGo1OCtMQTNnUHpHOW4rWElmOHFDQVJDazJKZ1lMQkNKcE9OaklpSWFMdGp4dzU4OWRWWFRUMmxONFovL3ZrSG16WnRBZ0NHcHVtdlltSml5cHA2VGdSQ1BkQ28ya25aNkYyUWhMY2JEb2VUcW80Y1pCZ210WW1uUXlBMFc2cm55T3Zac3lkN1hEMWE0UFRwMC9EMTlZV2VucDVHMy96OGZFeWZQaDNIang4SGg4T0JuWjJkaGhBTi9HZXJUdE0wYTVtYW1KaW9zZWhaV2xyS0N1VXZBMmRuWjR3ZVBScno1OCtIcmEwdFJvOGVqZkR3Y0FCVlVjZy8vL3d6c3JPellXOXZqNVVyVjliYVNQbkJCeDlneVpJbFdMNThPWXlNak5DN2QrK1hOcmUzaFE0ZE9pQXdNQkNIRGgxQzc5Njl3ZVB4MkFqQ3ZuMzdha1RqKy9qNHNNY2NEa2REVEZhcFZPaldyWnRHV2ZYM1pFWkdCbzRkTzRiZHUzZGo4dVRKR0QxNk5GdjMxMTkvd2MvUER5NHVMc2pNekFSUXRkR0N3K0ZnMTY1ZDdGeUFxdWlXczJmUHNuM2xjamtHRGh6SW5rZEZSV0hseXBYbzFhc1hIQndjOFAzMzM3T0wvZG5aMmZEMzkwZW5UcDFxQ2Z0cXZ2MzJXNlNucDJ1VW5UOS9uajNXRmwxSklCQ2FQeEtKeEpXaXFIc0NnYUFjd0NXVlNyVTJOamIyN3V1Ni9yWnQyM0R0MmpXRWhJUm9GYjdycTFkVFVWR0JqaDA3SWlBZ0FNT0dEY1BldlhzUkVCQUFEb2NEbXFaUlVWRUJvRzR4TkM4dkR6WTJOZ0NBb3FJaVhMNThtYTByS3l0anJkeFRVbEpnYTJ0YlN5eWRObTBhRml4WWdQWHIxK1A2OWV2bzBxVUxoZ3daQXFEcUdSc1NFb0tRa0pBNkF4dDhmWDJSbEpTRU9YUG1ZTmV1WFUwcVJ1bnE2aTVKVGs0ZTV1bnBlWkttNmVObVptWlhyMTY5cW55VjEyeW9JTXpsY2pYK05wY3ZYMFpvYUdpRHhQSHFHeEdsVWlsY1hWMlJsMWZsenNzd0RISnljbGdIRjZBcTZqOHFLZ29YTDE3RTZ0V3I4Zm5ubjJzSVpVcWxFbUZoWVRoejVnd0dEeDZNaFFzWDR2TGx5N2h4NHdiQ3dzS3diZHMyZHV4VnExWmgxcXhaVUNxVmNISnlxak1LZC9IaXhiaDI3UnI4L1B4cWJjUlRVMVpXcHZFYUVBZ0V3dXZHMHRKeVNtbHA2U0VBR2grcU5qWTIzNVNVbEJ3QVVIT3RYZnpvMGFNQnJWdTMzc3puOC9OcG1xNFFDb1gvSkNjbk4walFlSTdyUVNBUU1OV09wZXBqZFlSNml4WXRBcDdXYWRpMFIwVkZHUUtvYk1pODNsV0lPRTRnRUpxVVc3ZHVTYnQyN1RxS3B1bnJXN2R1TmJHeHNjR3dZY09hZWxyTkdvWmhzSGZ2WGdRRkJhbUw1c1hFeEpCVlBNS2JBTEdHSUdoRnBWSTlVUyt3VVJUMXBHbG5ReUEwWCtxenpBT3E4b2hxdzg3T0RpZFBubVRQOC9QejJTaXltdlR2M3gvOSsvZUhucDRlREF3TUVCUVVwQkZsTHBQVm5jS3N0TFFVa3laTmdvK1BEeVpObXFSMXpwMDZkZElvbno5L1B1YlBuOCtlcTBWVkJ3ZUhXdmxPdGZVZk5HZ1FCZzBhVk9lY0NFQ1hMbDNRcFVzWDl2enZ2Ly9HbmoxN1VGNWV6cjRQamh3NTh0empsNVdWWWNHQ0JWaXlaRW1kUXNpREJ3OFFHUm1Ka3lkUFFpS1I0TWNmZjN6bW1DVWxKVEF4TVVGNGVEZ2NIQndBQUxkdjM4YUtGU3V3YnQwNmRPalFBZXZXcmNPWFgzNkphZE9tSVRJeUVtZlBuc1hNbVRNMTNnOXF3VjhzRnNQSHh3ZVhMMS9Hc1dQSElCS0pNR1hLRkFEQTlldlhFUm9haXRXclZ6LzNhL0N1NE9ucE9aQ21hVDZId3prV0dSbVoyTlR6SVJDMFlBYkFUMGRIeDA4Z0VGUlFGSFZOcVZTdWo0Mk52ZklxTDZwMlZWRnY5RkZ6NjlZdGNMbmNaOWFYbHBheUc5aGF0V3FGbjMvK0daczJiY0w2OWV0aFlHQ0FwS1FrZE96WUVTdFdyRUJaV1JuV3IxK1BKVXVXUUNnVWFsaWZBMEJzYkd5RExNM0R3c0xRdlh0M2pUSzVYSTQ3ZCs1ZzJMQmgrT3V2di9EcHA1OWk2TkNock1OSFlHQWdGaTVjaUZhdFdrRWlrY0RBd0FENStWVkJhdFhGejltelp5TXJLd3N4TVRINDRJTVBHdkx5dlRJb2lySmpHR1k2UlZIVHk4dkxTd1FDd1NtS29vNlhsNWRmVEU1T2Z1azVXZFY1MmRVVUZ4ZWpYNzkrdUhmdjNqT2p0cytlUFl2YzNOeDZ2ODhzWDc0Y2YvMzFGNjVjdVFKWFYxZjgrT09QK1BiYmIrSHU3ZzZnYXFQYVR6LzloRDE3OW1qMGMzRnhnVWdrd3I1OSt3QUFvYUdockdpdGZrOEdCd2RqOE9EQmJCOC9QejljdlhvVnVibTVBSUNIRHgvaXZmZmVnNmVuSjlhdlh3OFBENDhHdlNaNzl1eUJ1Ymw1cmZMcUcvSUlCQUtoS2NqSXlKaWlwZGpFeXNwcWNrSkN3b2ZhK2tpbDB0dUppWW5kdE5XOWl1dlZaOU5lWHoyaGJvZzRUaUFRbXB5SWlJaG9nVUF3bEtLb0N5dFdyTkROejgvSFYxOTkxU0M3cDNlTjFOUlViTnEwU2YyRGk2WW9hbUZrWk9UR3BwNFhnZEJBMUYvWVhzd1RpdEFrR0JnWXRLNnNyRXgvUmhOckFFVmF5dTFRajdVVGg4TXBWVnNsNitqb2xOWXpGVnM4TzRlU0NZQ0tlc1lnRU41NXRtM2J4dWE5VXhNYlcrVkU2Ky92RDM5L3pUUm9lL2Z1Zlcxekk3dzh6cDgvajAyYk5zSFUxQlNIRHg5bXl3Y01HSUFCQXdhZ2I5KytkWXJpTkUxclhialdWbFpZV0lndnYvd1NCZ1lHMkxKbEMvVDE5ZGtGL2tHREJzSFEwQkQzN3QxRGFHZ29ybHk1Z3JDd01Bd2VQQmdiTjI3RW1ERmp0RjUvejU0OUNBc0xnNUdSRVJZdFdnU2dTdVRmdFdzWDdPenNJSkZJMExWclY5eTVjd2NMRml5QVJDTEJoQWtUNE9qb0NLbFV5dVlSVjBlbGVYdDdzOGNEQmd6QWp6LytpTXJLU29qRlltemN1QkdCZ1lFTmZWbmZhV2lhZHFRb2FnWERNQ3NFQXNGRGhtR09BemdlSFIwZEI0Q3ByeitCOEpveFlSaG1vSTZPenNDbjBWYmhBRFpGUlVXZHcwdCt2OWEzZ2UxWjllb05iQlVWRlFnTURFUmtaQ1M4dmIxeDZ0UXBsSmFXSWp3OEhETm56b1Nob1NHMmJOa0NJeU1qckZ1M0Rnc1hMbVF0MFJVS0JiaGNMczZmUDgrbVZxbHVwdzVVT1lBQVZTTDQ4ZVBIV2NFK016TVRNcGtNdnI2KzhQRHd3QmRmZklHTkd6Zmk0c1dMV0xac0diS3pzeEVZR0lnMWE5YXdPYWI5L2YxWkliaDc5KzR3TlRWbHI4UGhjSnJsTTVXaUtFc0FVeGlHbVdKcWFpcms4L2xuS1lvNlRsSFUrY2pJU01tcnVLYmFIZXRaNjF1SmlZa1FpVVE0ZCs1Y2cxSU4walNOQ3hjdVlPblNwUWdPRG1hRjhVR0RCa0V1bDBNcWxiS2Z3Vnd1RnlkT25JQk1Kc01YWDN3QmhtRnc3dHc1QUVDZlBuMmVHYm45Zi8vM2Z3Q0FXYk5tUVNLUllPblNxa3grTjIvZXhOOS8vdzB1bDR0Qmd3WkJMQlpEb1ZCZzNyeDUrT09QUDFCV1ZzWnVTRE0zTjhmVXFWTmYyQmFhUUNBUVhpTVZzYkd4dFhmMHZEM1hJenlGaU9NRUFxRlpFQlVWZGJscjE2NTlBUnpidm4yN1ZYeDhQQll1WEtoaEJmV2kzTGx6QjRHQmdVaExTOFBObXplaHI2OWZmNmVYZ0V3bXc1Z3hZNUNlbm83Ky9mdkQwOU1UWGJ0MmhaT1RVNE4rK01qbGN0eTlleGNYTGx6QStmUG4xVCt1Q2prY3pyaUlpSWl3K3ZvVENNMklYUUMrZVBwL1FqUEUwZEV4cUtDZ1lJdE1Ka3NDQUVORHcrNGNEa2NpRm92dmQralFJU1U2T3JxdTc0NFdIaDRlU1hGeGNVNEF4TlVyK0h4K2VsSlNVaTl6Yy9QQk9UazVBWFgwWnhlak9CeE9uUXRUaG9hR1BaMmRuWU1URWhMNGRiVVJDQVNpRjkwNWEyUms1R2x0YlQwcEl5UGoyNXAxRGc0T0c3T3lzdWE4eVBnRVFuT2dwakJlVnhuaHpjYlgxeGUrdnI2MUJHMjFXRkk5Y3J5bWtNSGhjRFFXemRXMjZ0WEwxTGJxN2RxMVE3dDI3VEIzN2x6MDZkTUhzMmZQMWhncktpb0tNMmZPaEZBb1JHNXVMcHRUbk1QaHNQYis2c2cxaFVMQnprbWRNend3TUJCLy9QRUhidHk0Z2RqWVdEeDQ4QUI1ZVhubzFxMGJQdmpnQTh5ZVBSdHBhV2tJRFEzRnFsV3JrSmFXQmlzcksvVHAwd2MvL1BBRE80KzllL2RxMkthUEhUdVdQVmE3Rit6YXRVdHJoQnRCSys5VEZQVStnS1VDZ1NBWndBa09oM004SWlMaUhvaFFUbWgrR0FMb0E2Q1BRQ0NRQTdnRElDZ3FLdW9ZbWtuYUp4TVRFM3o2NmFmdzkvZG5SV2hMUzB1NHVMaWdZOGVPNFBQNTdCcENqeDQ5Y09USUVWaFlXR0R5NU1uSXljbkI1NTkvRHFWU3lUN3plVHlleGdZb3RhMDZsOHRGY0hBd0cySGVxbFVyTEZteUJIMzY5SUd4c1RIYnZrK2ZQdWpUcHc5S1NrcGdabWFtSVhDdVhic1dNcGtNdXJxNkduM2VJRXdwaWhvTFlDekRNQktCUUJES01NeHhMcGQ3N3M2ZE84S1hkUkc1WEY1dnJ0L2c0R0Q0K2ZuVjY2TDR2Ly85RHk0dUx1QndPRmkxYWhVbVRwd0lDd3NMdGw0aWtlRHk1Y3VvcUtoZ1U0djQrUGhBS0JSaTNMaHhDQWdJUU5ldVhSczg5eE1uVGlBOVBSMnJWcTFDVGs0T2ZIMTlNWDc4ZUp3OGVSSmxaV1U0Zi80OGJHeHNFQklTZ29xS0Nnd2ZQaHpEaHc4SDhOK0dORDgvUCt6Y3VaUDlYRjI5ZWpXN0FmT25uMzVxOEZ5cXcrZnpwejlYeHpjUWlxTHNtbm9PQkFLQjhMWkN4SEVDZ2RCc2lJaUl1TXJuOHowcGlqb2NIaDdlZmNTSUVjejQ4ZU9wVWFOR3dkYlc5cm5HWkJnR3NiR3grT09QUDNEMTZsVzIvTGZmZnNQY3VYTmYwc3lmVFZCUUVKdlg4TUtGQzdodzRRSUF3TlRVRkU1T1RuQjBkSVNUa3hONFBCNG9pb0tPamc3RVlqRXlNek9SbVptSmh3OGZRaXBsVTRwVVVCUVZhR0Jnc0NFOFBGejBXbTZBUUhoSlJFVkZUUVV3dGFubjhhN1FwVXVYV3RIVE1URXhKa0JWemlLbFVsa01BQlJGNmVubzZKZ21KU1Yxa1Vna0VhNnVyamNlUDM0OFJDcVYzbTdSb3NYM1pXVmxaOFZpOGYxblhjdkd4bWFDam82T3FZZUhSem9BU0tYU21NZVBIL2NCQUpxbUdZbEVFdE95WmN1bE5qWTJzd3NMQzdkb0dZSVZ4SlZLcFZSTFBaNk9lMHVsVWxYeWVMd1BSU0pSZUxVcUhRQ3FocndHMnFCcHVqSXVMczVhZlc1dWJqNVlSMGZIRW9BeHFod1BhUFVjemN6TUJoRnhuRUFndk9uVVo2R3VVcWxxNWEydmp4czNidUQrL2Z0WXYzNjlSajVVb0Vwdzd0U3BFOUxUMDVHY25JeHUzZXAySXRUVDA4UEVpUk5SV2xxS0NSTW1vS2lvQ09QR2pZTyt2ajUwZFhYaDR1S0NZY09Hd2NYRkJaV1ZsZkR4OGNIY3VYUGg2dW9LVjFkWHpKa3pCMEtoRU1uSnliQzN0MGRCUVFFU0VoSlFXVm1KeTVjdkl5UWtCRlpXVnJoMjdScXVYTGxTWnlvQ1FxTnBDMkFCVGRNTEJBSkJKb0FUQUk2N3VMamNQSHIwYUszUGFNSzdRL1ZjbWMwSUxvQ1BBSHdrRUFnVUZFVkZxMTJNbXBxUFAvNVlhN2xBSUtoVlptZFhwWnNkUEhpUUxXTVloaFhRYTBZRm01dWJzK2xLWEYxZDJYSWRIUjBNSFRxMHpqbHB5NUZ1WUdEQUN2aXZrdGYwL2pFQ01JS2lxQkVLaFFJQ2dlQXNnT09OSGFSbno1NjF5aGlHZ1ZLcDFGcTNkdTFhV0ZsWm9heXNES05HaldMVHl0U0grak8yc0xBUXMyZlBSbkZ4TVhidCttLy8rY0NCQTNIdDJqWDIzTlRVRkFFQkFaZy9mejcyNzkvZm9Hdkk1WEpzMjdZTk1URXhDQWdJd0lRSkU5Q3VYVHRNbno0ZG5UdDNSdGV1WFpHU2tnSWJHeHVrcEtRMDJENC9MQ3lNRmNkLy92bm5CdldwQ1VWUnZ6OVh4emNZWFYxZGVmMnRDQVFDZ2RBWWlEaE9JQkNhRmRIUjBla0FQdUR6K1ZPVVN1WGEzYnQzVyszZHV4ZmUzdDdvM2JzM2V2YnNDU3NycTJlT1FkTTBrcE9UY2YzNmRWeStmQmxKU1VucUtqR0FNd0JHSHpod0FFNU9UcXhOMUt2aTJMRmo2aCtxU2dEakFaaFJGTldiWVpqZVFxR3c1WU1IRC9EZ3dZUDZocEVEQ0FOd1RLRlFuTHAvLzM1OWxzTUVBb0hBQ3VGUHNmWHc4R0FmTmd6RHlOUmljTXVXTFJkYldscCtJUmFMSDRyRjRsaWFwbVVHQmdadHBWTHBmVk5UMHdHbXBxYStqbzZPR3ltSzB2SHc4R0J0MDU4OGVUSkJLQlNHQXVEYTJ0ck9Ta2hJYUZ0WldabHVibTQrMU5MU2N2TFRaaHlLb3BRQWxDa3BLYU1CYUxYc2lJeU1WS2dYL0NJakl4VTE2NnRmbDhQaEdMWnAwK1ljd3pCS0FIajgrUEZBTnplM2E5SFIwYlZXNTJxOEJnRFFRaUFRNUVaRlJlbmdHUkZDWm1abXc5UFQweWUzYjkvK3ZJR0JRUWVsVXBtblVDaHlkWFIwZUZ3dTE4SE56ZTIyb2FGaEYyM1hKQkFJaE9ZTVRkTnM1TitJRVNQWVkzTnpjOVplRjZoeVBwTEw1YlZ5NHdLMTgrVUNRRUZCQVFJREE2R3ZydytLb2hBYUdscXJqWmVYRjZLam94RVRFNE5wMDZheDg5Rm1xKzdoNFlFMWE5Wmd3b1FKdUhidEducjE2Z1VBK09TVFR6Qmp4Z3dFQndjRCtFOTA2TmV2bjBaL1hWMWRoSWFHb3Fpb0NDTkhqa1NQSGozQTVYTFJwVXNYZlBYVlZ3Q3FSQVVEQTROYStYcTE1YmwvZzVrbUVBanlYdktZRFFrN2RBVHdIWUR2VWxKU0lCQUk0aGlHbVdkbVpuWlZLSHhwQVptRWwwZ3pGYkJmQ3hSRmdXa3V5dmhMb0NIdWRJUjZZU2lLYXZUYjR0YXRXN1hLRGg0OGlQWHIxMlAxNnRYbzNidDNyZnJLeWtyOCtPT1BHRGh3NERQSExpZ29ZSzM1MVoreHZYcjF3cWxUcCtEcjY2dVJaMTdiZTZCcjE2NDRkdXlZeG5yYXM5NHJlbnA2Nk5DaEEyYk5tb1gxNjlkajZkS2wrT1NUVDlDMWExZndlRHdjUG53WU4yN2NnSmVYRnlJaUlsakhHS1ZTaWNlUEgwTW1rMkhTcEVuSXk4dkR4SWtUMld1SlJDS05qUmpMbGkwRG4xK25LVmhkYkd0c2h6ZWNwRnUzYnBVMDlTUUlCQUxoYllPSTR3UUNvVGxDUjBkSDczUjNkei9NNVhMSE13d3orOHFWSys5ZnVYSUZRTlh1Nk5hdFc2TkZpeFl3TkRTRW5wNGVKQklKaEVJaHNyT3prWnFhQ3BsTVZuMjhiQUMvSzVYS2tMaTR1QUtCUVBBUGdKMnJWNittQ2dzTDhmWFhYNy8wL0VjcWxRcmJ0Mi9IamgwN2dDcEx3YStpb3FMVWlSNjNBNkE4UFQydGFKcDJCdURNNFhDY0dZWXhwaWlLQWNBd0RGTUpJRm1sVWowU2k4WEp5Y25KTXEwWEloQ2FON3BjTHJlZFhDNVBxRjZvcjYvdklwUEppZ0dVTmRHODNna2NIQncybHBTVS9DcVJTSEpNVEV6Y0pCS0p0dWh2anBXVjFkU3NyS3dmQVBCNFBKNWJhV25wSVFDd3NiR1pMUktKTHFXbXBnNEhBRDZmcjZ3ZVhhMm1SWXNXM3dtRndqQkxTOHVwcGFXbG9TWW1KcDhvRklyc1RwMDY1UUVBaDhNeFZoOER3UDM3OTF0b20rK3pyTkRqNHVLc0RRME5IYVZTYWFhNnpOWFY5V1pPVHM0UFVxbjBUa05mRXlNakkzV3l2enFGY1NNakl3RkZVVnlKUkJMOTZOR2ovaDA3ZG56QU1JeENSMGVIVjdPdG01dmI3Y1RFeEI0TnZUN2g3WURQNTN0VEZEVUR3QkdoVUhqdVhmaU0zckJoQTRZTUdhS3g4Rm9YbFpXVldMbHlKVmF1WFBrYVprWm9DRFJOZzZacDdOcTFDNGFHaHF4VnVVd213OW16WndHZ1ZxUzNVQ2lFcTZzckRodzR3SmFwYmRYRHd2N0w2cU8yVlU5UFQ4Zk1tVE1SRkJRRUFQRHo4Mk56MjlJMGpUTm56c0RIeHdlelpzMkNsWlVWYTZ2TzVYSnIyYW9EZ0pPVEU4ckt5cENSa1lFalI0NndlVTRCNFBmZi93c1kyN1p0RzhyTHk3Rmd3UUsyVENLUnNDS0R0YlUxTGwyNkJBNkhBMjl2YjN6Ly9mZjQvdnZ2c1hidFdsaFlXT0Rycjc4R0FDeFlzQUM5ZS9mR2dBRURHdjhDTjArcVI1alZsZExrZGVKQlVWU1lVQ2hNcXI4cDRWMkZvcWo1a1pHUjY1NjNQNS9QNzBwUjFMMkd0R1VZUmtaUjFGMmFwcmZFeE1RY0IwQy95eHNFbWpNdmtpNUpJQkJzQlRDdEFVMGxGRVg5VGRQMGNTTWpvM05xbHo2QlFMRG5lYThOVkgxdUhqdDJET1BHamNPUkkwZTBpdU1HQmdad2MzUFR1cWxNRFUzVDhQTHkwbHFYbFpXRjRjT0h3OURRa0Mycnkva2xOVFdWVFM5WTNXRkFHeFJGSVRnNEdFRkJRY2pNek1TdFc3ZllqV203ZHUzQ0o1OThnakZqeHNEUjBSR3RXcldDdmIwOWxFb2wvUHo4NE9ycUNsMWRYYXhjdVJKZmYvMDFUcDQ4eWE2NStmajRhS1EzZVI2aW9xTGVHVnQxQW9GQUlMdzZpRGhPSUJDYUxmSHg4UlVBdGdMWTFybHo1L2QxZFhVL1l4aW1UMEZCUWFmOC9QeFd6K2hhQ3VBQlJWSFhWQ3BWcUxtNStkMnJWNjhxMVpWUlVWRzcrWHkraXFLb2tCMDdkbkJ2Mzc2TmVmUG13Y1BENDZYTU96WTJGdXZYcjBkOGZEd29pcExUTlAxbGRIVDBIeldhTVpHUmtVVUFpZ0JFdkpRTEV3ak5ERXRMeStHV2xwWVRrNU9UQjFjcnR1N1FvVU5zWW1LaVIyVmxaUzF4bk12bHVyZHMyWEpSZW5yNkJIVVpuODlYUGlQWE5hRU9GQXBGZW9zV0xYNUxUVTBkYm14cy9JRllMTDVaczQyNXVmbFFxVlNhVUZaV2RzTFkyTGlMczdQejRhS2lvajI1dWJuTGFKb1c1ZWZuTDMvV05mVDE5VjJ0cmEyL1NVNU85cVpwMnNqWjJYbTdvYUhoKzdHeHNXNlptWm5mR0JvYTl1alFvY090dExTMFVSVVZGZGVmOTE2NFhLNWIyN1p0TDkrL2Y3OExnQUlBVmdZR0JoMUVJbEdqbnA4MFRlc3pERk1yTXIwNnRyYTJQK0NwUmJ1RGcwTkFjWEh4cnR6Y1hGYmxjM2QzVDA1TVRPeWgvdjl6M0E3aERZZWlLQjZBendGOGJtcHFxdlQwOUx4RDAvUnZIQTduVkdSa3BLUysvczBaTHk4dnRHcFY5UlVySnljSDkrN2RRMnBxS2c0ZVBLaVJuc2JCd1FHLy9mYWIxakVVQ2dWQ1EwT0pPTjZNaUk2T2hrZ2t3dVhMbHpGczJEQzg5OTU3QUtvaXA5VzV2V3VTblowTmUzdjdCbDlEdldpdkZzY0JzSXZmUTRjT3hlSERoL0hwcDUrQ3grTnBqVHpYeHBneFl6QjkrblM0dWJtaFk4ZU90ZW9URWhKdzVNaFF4anRKQUFBZ0FFbEVRVlFSN04yN1Y2TzhwS1JFSTJjNGg4UFJxRmZuU2ZYejgwTnBhU21TazVQeDZORWovUExMTHcyNzJUY0F1VngrUkY5ZjN4cFZWc0V2bTY0QW5oM2lXSnM0aG1IbW1wbVpYUk1LaGMvOEhDWTBEUzhpUUw1QlNDbUsrbGVsVW0yTWlZa0pSZFVtOWplYUpVdVdZUG55NVhWdTlqOXk1QWlFUWlHKy9QSkx0bXo2OU9uWXNtVUxLNkNXbEpSb3RVMS9CeENpeWxud09FVlJGMTdGZDdqZmZ2c05lbnA2bURObkRyNysrbXVFaFlVMStET3dPaHdPQnh3T0J3cUZvcGJ3M2FaTkd6WnFHNmo2YkcvZHVyWFdjZGF0VzhlbUZ5d29LSUNOamMwenI3dG56eDZNSFRzV0owNmNRT3ZXclpHUWtJQ0FnQUNZbXBxQ3crR2dWNjllQ0F3TXhJWU5Hd0JVdWJhY1BuMGFRRlhPY1FjSEI4amxjdWpvNkxEZk4wUWlFWHRzYjIvUDlpVVFDQVFDNFhWREZwb0pCTUtiQUJNYkd4c1BJQjdBT2dEdzlQUTBVeXFWRGpvNk9qeUdZVXc0SEU0bHd6QkNpcUlLSXlNajgxRFBEOTNvNk9oOVhidDJqYUpwZXQrREJ3LzRVNlpNUWZmdTNkRzNiMTk4OU5GSHNMYXVGUno1VEFvTEMvSHZ2LzhpTEN3TWQrNndRWXpSRkVWTmpJNk9ydGMzblVCb3pqUTBpcUtpb2lMODBhTkh2ZFRudHJhMkMvVDE5VjA2ZHV6NEJBQ1VTbVdKU0NRNlQxR1VmdHUyYlRVUzREMSsvUGhUbVV5V1ltbHBPWkNtYWVLMytSTEl6OC9mNU9ibU5zYlMwdkp6YzNQeklSa1pHZk5xdHVIeGVIMmtVbWtjQUlqRjRwams1T1FlclZxMUNyYXhzWm5lc21WTERXRzhwcTA2QUtTbHBRM0p5Y2xaWUc5dnY3R3lzdktoV0N5K1ZsbFpHWVVxQVJ1MnRyWmZDb1hDVUV0THl5OWVSQnlYeStXSkpTVWx1MTFjWEhhbHBLUU1zcmEyOWhNS2hmOUFNekpPQXo2Zlg2bWxtS0lvU2s5YjNaTW5UMGJLWkxKc0V4T1RIalJOU3dEQTFOUjBpRVFpaVhKeWNnb3hNREJ3NFhBNFJtcGJkUzZYNi9DODkwTjRxOUJsR09aRGlxSStaQmhHSlJBSW9oaUcyV3BrWkhSVUhYWDBKc0hqOFZoQjA4ZkhCd0N3ZWZObVRKOCtIVk9uVGdVQVBIandBR2ZPbkdteU9SSWFUOXUyYlRGaXhBajg4TU1QV0w1OE9ac1gxTWJHcHM3YzR6RXhNWEIzZDMvdWE2cWp4a1VpRWZMeThwQ1VsQVFMQ3d2STVYSWNQMzRjdzRZTmcwd21lK2JDdktPakkvTHo4MnNKQ1NxVkNpZFBuc1R2di8rT3BVdVh3c0hCQVRLWmpJMkd1M1hyRnB5Y25Pb2MxOXpjSEdmUG5zV2hRNGZnNStjSHBWS0p4WXNYUTFmMzdWa2VlYnJKK05kWE1UYWZ6NTlPVVZSOTRuZ0dnQk1VUlIyUGpJeThpV3FPTGRyeUpyL0pWRlpXWXU3Y3VWaXlaQW03dWFnaFNLVlM3TisvbjMyMkhqdDJETjdlM213T2FjSkxvd0xBVllaaDFrVkhSMStydC9VYkJFM1RDQTBOclROdmMzWjJOdmJ0MjRkZHUzYmgzTGx6OFBMeWdxMnRMV0pqWThFd0RHSmlZckJ0MnpaSXBWTHMzcjM3WGJGakx3Wndpc1BoSEM4cks3djBxdHgvR0liQnRtM2JjT1RJRWV6Y3VSTWNEZ2RMbHk3RnRHblRZRzV1WG1jVStMTXdNek9EU0NUQ2lSTW5ORFk3VkdmaHdvVzRjdVVLVWxKU0VCa1pDVTlQVHl4Y3VCQkFsYXRLUmtZR1BEdzhjT0hDQlp3K2ZSb3ltUXlscGFXNGNPR0MxdkVxS2lyUXNXTkhCQVFFWU5pd1lkaTdkeThDQWdMQTRYQkEwelFxS2lvQVZPVW4xMFplWGg3N09WOVVWSVRMbC85YkFpZ3JLOE1YWDN6UjZOZUJRQ0FRQ0lTWHhkdno2NDlBSUx4VFJFWkdsZ01vZjVFeElpSWlIb3djT2RJck9UbDVGRVZSUysvY3VkTkJMV3gzNk5BQkgzNzRJZHExYXdkSFIwZVltNXV6TmxWU3FSUmxaV1hJek16RTQ4ZVBFUjRlam9RRURkZm9CSVpoVnJSdDIvYkkwYU5IVlM4eVJ3S2hPUkFWRmFXeFBWMWZYNysxdTd0N2NzMXlWTnVVWW1scCtZVmNMcy9OeTh0YktaVktFMlV5V1pLQmdVR2I5dTNiMzB0TVRIU3h0TFNjbHAyZHZSWlZPL1paek0zTi82KzR1SGhmZFJGV215ajcrUEZqZm5XTGJZSlc2TXpNeks5ZFhGekNWQ3BWdVZRcXZWMnpRV1ptNWc5dWJtNy9TaVNTdTJWbFpTZWxVbWwyU2tyS1VBQW9MQ3pVSGhhcWhaS1NrdU50MnJRNWJHUmt4SC93NEFFZkFFeE5UUWZ3ZUx5K0R4NDg4SEIzZDc5alltTGlYVkZSOGR5TGt0bloyY3M2ZE9odzE5cmFlcnExdGZYVW5KeWNwYzlxcnkwZnVKMmQzUng3ZS9zTmFXbHBuNWVWbGRYeTg3TzJ0cDZlbTV2N3M1MmQzUThBOFBEaHcvZHRiR3krc2JLeW1wcVltTmdGK0M5eUhNREx6Y2RCZUJ2UUFlQkZVWlNYUkNJSjRmUDU5eW1LQ2xFb0ZBZnYzNzlmMnRTVGV4N09uejhQaG1GdzlPaFJEQm8wQ0thbXBsaXpaZzBDQXdQWk5wNmVuakF4TVdIUDFmazV2YjI5MlRLYXBtRmdZS0JoeDAxNGZaaVptZUhISDMvRW5UdDNFQkVSZ2NXTEZ3TUFhNm11VkNxaHE2dUxzckl5Nk9ycVFxbFU0dHk1Y3hwUjROVmhHQVlxbFFxbHBhWGdjRGkxQkpWNzkrN0IyZGtaUUZXMDI1Z3hZK0R0N1kzdnZ2c09XN2R1eFkwYk56QnIxaXowNzk4Zm5UdDNobGdzaGtxbDBvaUd1M3o1TWdJREF4RVlHSWdkTzNaZy92ejVtRGR2SHA0OGVZS2ZmLzRaRGc0TzJMcDFLOXExYXdjQVdMeDRNYTVmdnc1OWZYMVlXRmhnOWVyVjdGaFNxUlFWRlJYcytFS2hFRGR2M3NTOWUvZkE0L0hnNCtPRGRldldJU0lpQWw5OTlSVVJKNStmWklxaWpxdFVxdU14TVRFUmVFVlJ1UmtaR1FnS0NzSzllL2RRV1ZtSnpwMDdZK25TcGF6VEFVM1RpSXVMdzZWTGwvRGRkOTg5YzlPRFhDNUh6NTQ5Tlo1aFFKVWdWTDJzb3FJQ2QrL2UxUnFkcTdaRURnb0txdE45b0hwK1hhQktNTHB4NHdiT256OFBoVUtCMjdkdnc5emNITDE2c1h0TUlaRklNR2JNbUdlK0Z0bloyWWlJSUNaa1dpZ0hjSkdtNmJVeE1URU5zbGx2enFqVFYxVG5uMy8rZ2FtcEtTaUtxdVdPQVFCaXNSaUxGaTJDdjc4L2JHMXR3VEFNVnE1Y2ljMmJOd01BSmsrZURJWmhNR0hDQkh6NDRZZHZ0VERPTUV3K2dCTUFqcHVabVYycjdpcjRLa2hMUzhQYXRXdVJrSkNBVFpzMndkWFZGUURRdW5WcnJGMjdGdlBtellPZm54OG1UNTRNSTZPR20zdTBhdFVLang4L3h1blRwK3NVeDkzZDNlSHY3NDkxNjlaaCtmTGxtRDU5T3BzdUpEWTJGdTNidDRlaG9TRkVJaEYyN3R3SkR3OFBUSmt5QlVGQlFYQndjS2hsN2Q2cVZTdjgvUFBQMkxScEU5YXZYdzhEQXdNa0pTV2hZOGVPV0xGaUJjckt5ckIrL1hvc1diSUVRcUVRZm41K0d2MWpZMk1ibEpLSFFDQVFDSVNtZ0lqakJBTGhuZWFwZUgwSXdKOWR1blRwcWFPak00RmhtSDRKQ1FsdGFnamU5WkZLVWRRL0twWHFqNWlZbUZzQW1Pam82RmN5WndLaENkQllRS0FvU3FXdFhBMlh5KzFnYjIvL3k2TkhqejdVMTlkdjE3cDE2eDJQSGozNnlOSFJjV2RCUWNFbXFWU2FBWUJ5ZG5iKy9jbVRKK1BVL2ZUMTlWMk5qSXc4RXhNVFB5d3NMR1JYNU92S2RVMm9IN0ZZSENPVHlSNHBsY295YUYra2xtWm5aMzluYjIrL3FheXM3T1RUTWdNQTJxS3U2OFRTMG5LRWtaR1IxNU1uVHdZQUtMZXdzQmpuNk9pNDRmSGp4NE1CbEtlbnA4OW8wNmJOc1pTVWxERmlzZmppYzk2T0lpTWpZMUs3ZHUxdXl1WHlES0ZRcUQzRW9XNTByYTJ0WnhRV0ZtNndzYkg1UnBzNFhsUlU5Q2VBY2pzN3V4OU1UVTAvTXpJeTZzcmhjUFFZaHBHNXVibmRCZ0IxNURnQVpHWm1maTBXaStPZTgzNWVDd3pEYkJVSUJJbE5QQTFUQUZDcFZMOEtCSUkzMm5iOEtkcTlLcXRCVVJRSFFHY0FRWHA2ZWtHZW5wNUtBSXRvbXQ3M3ltZjNBb2hFSWd3YU5BajUrZm13czdPRFRDYkRraVZMY09YS0ZjeWZQeC9tNXVibzA2Y1BteTlhVFdob0tMdkFLeEtKMEx0M2IxeTc5dDllbUp5Y0hFeWFOT20xM2d1aE5uLzg4UWVXTFZ0V2F6Ris4dVRKeU1qSUFFVlJHREZpQkI0K2ZBZ0hCd2RXNEZaRFVSUU1EUTFCMHpSNjllb0ZwVktKWHIxNmFRZ3pYQzRYam82T2JDNXZZMk5qekprekJ3RUJBWmc1Y3liZWYvOTlkT2pRQWFXbHBjakt5c0tvVWFPd2J0MDZ4TWZIWStUSWtRQUFIUjBkM0wxN0YwRkJRWEJ4Y1VHUEhqMndhZE1tSERod0FETm56c1NHRFJ0WXNVSE51blhyMk56cU5jWFF3WU1IUXl3V1k5U29VVGgvL2p4Kyt1a251THU3WS9EZ3dSZzBhQkM0WEM2bVRwMksvZnYzWS83OCtkaTNyMW4vTTIxV1VCUVZUOVAwY1lxaWprZEZSZDNIYTdDcHZuYnRHcnAyN1lvbFM1WkFxVlJpMmJKbFdMSmtDWGJ2M2cwQThQWDFCVVZSS0NvcTByQWFyZ3NPaDZQeHZGS3BWT2pXclp0R1dVMXhVcHVnempDTWhzdEJSVVVGd3NQRG9WUXFNWGJzV0F3ZlBoeGNMaGMzYjk3RXBVdVh3T1Z5TVhQbVRDeFlzQURMbHkrSHQ3YzNObS9lakZhdFdtSEtsQ2t3TWpLcU55OXZkVEdkQUJnWkdTVXBGSW91ZCsvZWpXM3F1YnhNSWlNajJZMGNrWkdSQUlDUkkwY2lLeXNMQU5DalJ3OVczRllvRkRoOCtEQk9uejZOOVBSMDdOeTVFeHMyYklCY0xrZFpXUmt1WHF6Nkd2N2RkOStoZS9mdUFJQjU4K1poeElnUnJLdkkyNFJTcVZ6cDZ1bzY2M1VFTFNpVlNxeFlzUUovLy8wMytIdytEaDQ4V0NzOVNlZk9uYkYzNzE2c1dyVUt2cjYrMkxScEUvaDhmb1BHNzlLbEMwNmNPQUVIQndkSUpCSlVWbFpxYkdxNGV2VXFObTNhaE5XclY4UE56UTA3ZCs3RTNMbHpJUlFLTVhyMGFJU0hoME1nRUtDa3BBUno1ODZGajQ4UHZ2LytleHc1Y2dSVHAwN0Y1czJiNGV6c0RKRklCRjFkWFZSVVZDQXdNQkNSa1pIdzl2YkdxVk9uVUZwYWl2RHdjTXljT1JPR2hvYllzbVVMakl5TXNHN2RPaXhjdUpDMVdsY29GT0J5dVRoLy9qeTdXYks2blRyd244TU1nVUFnRUFoTkJSSEhDUVFDb1FvbUppYm1Kb0NiQU9EaDRlR2dvNk1qb0NpcURjTXc3M0U0SEhPR1lYZ0FRRkdVaUticE1vcWkwaGlHU1ZXcFZGRnhjWEZaVFRwN0FxRVpJWmZMTTlMVDB5ZkxaTElVbVV5V1F0TzBIQUN5c3JJV1NhWFNSQUIyWldWbGgvVDE5YjE0UE40SElwSG9KZ0RZMnRwK3cxU0ZIQ282ZGVxVXB4NlBvaWlkNnVmSnljbERwRkxwM2RkOVgyOGk1dWJtdy9UMDlGcHl1ZHpXbHBhV28wcEtTbXI1NTRwRW9sdjYrdnJ2cTg4N2RPaHdMeU1qWTZ4WUxMN1A1L01WQ29VaXUyWWZMcGZyRkJVVnhRRmcwTHAxNnhCalkrT3VqeDQ5NmllWHl4TnRiVzNuMnRqWVRFdEpTZWtubFVwakFLQ2lvdUpLVmxiV1RHZG41NUQ0K0hoUEFDWFBjejlpc1RoRHFWUVdNd3lqQkdDTUtxdk1CdUhnNExDS3BtbFpabWJtRCszYnQ3OWF4K3RScGo1UUtCVHg1dWJtQVFxRklyK2twR1IvWVdIaEZrQWpjcnk1bzQ1VTluNzZYM05nUWxOUG9LbGdHRVlYd0RxS29sWTA5VnlleGNhTkcvSGhoeC9pczg4K1k2T0tBYUJUcDA0SURnNUdRa0lDeG80ZDI0UXpmTFY0ZVhtMWVCbmpLSlhLRnMweENtL3o1czFhSXd6Mzc5OWZxMnpkdW5XMXlqZ2NEdjc5OTE4QVZkYmxTcVd5VnU3VEV5ZE9BQUJhdE5COEtaY3RXOFl1NGxNVWhVV0xGckYxQVFFQkdtM1YxMUJqWkdRRWYzOS85cnltTUY1OWZ0cnVUeTBHcWZub280OWdiR3lzVWNiajhUQmp4Z3hNbXpaTjY5aUUvK0J3T0prTXd5emhjRGpISWlJaWtsNzM5Y2VORzZmeGR4NDNiaHhtelpvRm1xYkI0WEN3ZWZObUtCUUtUSjQ4K1pYTlFTNlg0L3o1ODNYbWVRYXFCSFdHWWFDcnE0dVNraEpNbkRnUml4WXR3dEdqUjdGcTFTb0F3S2VmZmdwZlgxOGNPWElFd2NIQjhQWDF4ZWVmZjg2T01XL2VQR1JtMW0yVUpKTzlFa2ZvTjVhbjZVemVLbUc4TG80ZVBRb0FHRFJvRUxadTNRb0hCd2Yybk12bFl1TEVpZWpmdnorc3JLeGdZV0VCTHBlTHpNeE1QSGp3QUhwNmVteE9hcmxjanRUVTFIcHpUNytweE1YRlpjWEZ2WjU5ckxxNnVoZzRjQ0I4Zkh3MDNITnFZbTl2aitEZ1lFUkhSNk5UcDA0TkhuLzQ4T0dZTW1VSzVzeVpBejgvUDFSV1ZtTDQ4T0VBcXRJeUhEcDBDT3ZXcldNanRXMXNiTEJ0MnpZc1hMZ1EvZnIxZzBRaXdVY2ZmWVF2di93U2ZmcjB3WXdaTXdBQW8wYU5ncG1aR2JoY0xueDhmRURUTkVhTkdnVVRFeE44K3VtbjhQZjNoNEZCbFNHWHBhVWxYRnhjMExGalIvRDVmUFp6dlVlUEhqaHk1QWdzTEN3d2VmSms1T1RrNFBQUFA0ZFNxV1RUOVBCNFBJMVVMc1JXblVBZ0VBaE5EUkhIQ1FRQ1FRdFB4VzRpZUJNSVZlZ0FZRmY1R1laUnJ3VFcvQjZoamlRWEs1WEtvbzRkT3o2aEtJcExVWlEraDhNeDVIQTRCalJOaTFVcWxaaGhHSWxLcGFxUXkrVVpJcEZvRUFBYk16TXoxblB5L3YzNzdLbzZuODlYVmo4bk5BeDlmWDFYSnllbmtOVFUxUC9UMWRXMWNISnkybGxTVW5JRFFPN1RKc1lBZEhnODNzZEtwVElQQUl5TmpUdHp1ZHpXWXJINDhkTTJxZ2NQSGpqWEhMdExseTVxVWJxeXZMejh1RVFpdVN1WHk5T01qSXhhbFplWG55c29LQWdHd09QeGVCK0tSS0p3QUMwTURRMTd4TWZIdHdPZ05EUTBkSHdPVzN5VDl1M2JuNVpJSkpFNk9qcW1MaTR1Zno2MWdLOHY3SUJxMWFyVk1tdHI2MW1QSHovdUJZQk9UMC8vc24zNzlsZmtjbmxSUlVYRlpXMmRwRkpwaGx3dUx6QTJOdlpLU1VtWnJDMXlYQ2FUUFVsTFN4dmR5UHQ0TFRBTU14WEF4MDA5RHdDZ0tHbzZxcUtvQ1lBQ2dHRlRUNkl1RGg4K2pBOC8vSkE5VDBoSXdLRkRoM0R6NWszTW5Uc1hWbFpXV0xac0dlenM3REJwMGlSMndmTnRRYVZTNWRiZnFuNmFvekFPUUt0d1hCYzFvMkpyUWxGVUxXRzh2dmJOaFpyQ2VIVWE4eHE5cTBSR1JwNERjSzZwcmwvemIxUlNVZ0lMQ3d1MjNNM05EZmZ2MzIvd2VEUk5hMzJXdmF6bkc0ZkR3WXdaTTJCaVlvSlZxMWJocTYrK3d2ang0OWw2aFVLQjk5NTdEd3FGQWdNSER0UndkbGkvZnYwenh5YVI0d1NSU0tUeFRKUEw1ZUJ5dWJDeXNzTFFvVVBoNk9qSTFtVmxaZUhHalJ2SXpzN0dWMTk5eGFaQjhmVDBSTnUyYlYvNzNOOUd1blhyMXVDMkRZMFlWL1BlZSsvaDZ0V3JBSUJodzRacDFQbjUrV0hJa0NIZ2Nya2E1VVpHUnRpOGVUTW9pc0pQUC8wRW9PcnZiV3BxcXRHdWYvLytBSUR3OEhDTjhvOC8xdjVUUWlBUTFDcFRweVE1ZVBBZ1c4WXdEUHY1WHozZk9BQ1ltNXV6RytvSUJBS0JRR2dLaURoT0lCQUlCQUxobVhUcTFDbGRUMC9Qdm1hNVFDQlFWRCtQaW9waVY3NGxFa2xjY25LeVQyVmxwUlNBQklDTXorY0xZMkppZU5xdTRlam9HRkJjWEx5OVJZc1d5MTd5OU45SmpJeU1XclZwMCthZi9QejhWZW84MzFaV1ZwTnRiR3hHcUMzcmJXMXRKem80T0FRcmxjcmk5UFQwYVFCZ1lXRXhUaWdVbmtZamJOVlZLbFZoeTVZdGx4Y1dGbTR4TWpJYWJHcHEyanMxTlhXTWdZRkJTMmRuNTJQMzc5OTNCMURBNC9HOHpjek1ocFdYbDU5dDA2Yk5sYUtpb3AzNStmbXI2NzBBQUgxOS9iWnQyclE1cmxBb3NsTlRVOGNDMEhOemM3dnE0T0N3UGlzcmEwNTBkTFFWQUs2eHNiRWJ3ekJzR0JXWHkrM2c1T1FVWkd4czdKbWNuRHhJTEJiSEFJQk1KbnYwNU1tVFVXM2F0RGxaV0ZpNFBUYzNkeTBBVWMzclNxWFNXQk1Uays3VzF0Yi9sNWlZT0FSQXdac1NPUjRkSGYwUXdNT21uc2RUdHI1SVp6NmZuMGRSMU51U0JEZ09RTE5WTS9MeXFrdzZpb3FLTUhMa1NQVHYzeC8yOXZZNGVmSWtlTHlxeC9lSkV5ZHc5T2hSMERUTjloczBhQkI3ckY1c3J5NHNxYU1ubXp0UDg1SytGQ2lLVWxJVWRmVmxqVWNnRUdxalZDcHg0TUFCakJneDRybkg0SEE0R3FLTjJsYTllcG0ybk04TkpUMDlIWHYyN0lGWUxNYmV2WHRoWkdTRWZ2MzZhYlNoYVJwNzkrN0Y1TW1UNGU3dWpxRkRoeUlrSktUZXNTc3JLOWtjdjBSa2V2Y1FDb1dReStVd056ZG55OVIyMWdBZ2xVcHg2TkFodHM3THl3dEFsWGhaL2YxOS8vNzlacldCaWRCNE9CeE9MV0ZjVGMyL2JVMWgvRlZDM2xjRUFvRkFhTTQwL3hVS0FvRkFhS1o0ZUhqWTZ1cnFuZ2ZBVnlxVmRuRnhjUVZOUFNjQzRWVncvLzU5aCtybkJnWUd6dSsvLzM1YWRURmNDL0xLeXNyVWF1Zm1ORTNYYVlHdFVxbEtjbk56TjdSbzBXS1pvNlBqQmdzTEM5WittYUlvSFE4UGp5TDF1YTZ1cm1WVVZKUXhBT2x6M000N2dVUWlLY25MeTF0VlZGUzBYVjJXa3BJeUF0V2lyQXNLQ240dktDallCa0N0Y09sYldscE95Y3pNck81dnA5T3BVNmRhTGhvY0RvY05hMnJac3VVditmbjVLd0dncUtob2Q4dVdMWC9pY3JudlYxWldQaXdyS3p2ZW9rV0xiL0x5OG43T3pzNmU0K1RrdExPOHZQeDRXbHJheDg3T3poZjE5UFFzczdLeTV0ZDNQNjFidDk1WlVWRnhLVE16Y3dHcUhBb3FFeE1UQnhnWkdUa0N3SHZ2dmJmTHdzSmlGTU13cXFLaW9tMEE5SnlkblhkWVdGaU1xNmlvdUpHVWxDU284WDZFU0NRS2YvVG9VWGRIUjhmdG5UdDN6a3BOVFIwa0VvbHVxT3R0YlcxbldscGFqa3hLU3ZyQXlzcnF5dzRkT2x6UTFkVnRRVkdVWHVmT25Vc29pdEtqS0VvL09qcmFGSTNNMFU1NFBuUjBkRnJldTNjdnIvNldyeGFCUURBSXdKa0dObGNCdU1vd3pERmRYZDIvN3QyN2x5Y1FDRjU1VHQ0WHhkcmFtclZzN2RXckYvNzY2eStOZXBGSXBHRjlmZmJzMlZvNXg2c3Z2TDhwT2Nlam82T0pTd21COEFheGV2VnFjRGljNTdibVZhbFVqWEpBQUtyRVJ3QWErY1dmUlZwYUdycDM3dzVmWDEvMDd0MGJ0cmEyV3R1VmxwYml6Smt6ZVBUb0VicDE2NFp1M2JvaExDd01JMGVPWk8zYlBUMDljZVRJRWRZMk9UYzNGMGxKU2VqZHUzZWo3b0h3WnFOUUtLQ3JxNHM3ZCs3QTNkMWRRNENzckt4a0xiQUJhTGdVcURlMWlVUlYrMEVmUFhxRW9LQWdSRVJFNFBEaHd4cFI1Z1FDZ2REVWJOdTJyYW1uUUdnZzI3ZHZyNzhSZ2RBTUllSTRnVUFnUEFkUGhmRkxBRG9DZ0s2dTdpVVBENDlQaVVCT0lGUkYrYlp2MzE0allTaUh3ekhVMGRFeDlmRHdLR1lZUmxHelQzWGI5TXpNek84ek16Ty9WNS96K1h4bFhGeWN0ZnE4YytmT1FnQWt5ZUt6cWF3dWpEK0ZGY1lsRW9rNkh5TmRyZDVVSnBQRmw1YVdYcWplcCtibUNFRERWbDIzdUxoNFIwbEp5YkduNS9La3BLUitjcm44TVFCa1ptWXV4dE5ORENLUjZOLzQrUGlQQURBU2lTVG40Y09IbnhvYkc3czM1R1llUFhyVUIxVjIxTlhKbDBnaytRQ1FscFkyT2kwdGJkelQrNkVCb0xDd2NGOVpXZG54c3JLeTAzV05XMWxabWZiNDhlTytQQjd2STVGSWRGdGRucG1adVVna0V0MFZDb1huWlRKWmFrNU9qbjlPVG81L1hlTVFDRFdRQXdoakdPYUVucDdlcWJ0Mzd4WTM5WVJlbE5EUVVJMXpZdVZMYUF3TmZiK2NPM2NPWm1abXIzZzJoTGVGRFJzMklEbzZHanQyN0tnellySStaRElaNUhLNVZxRzdMdkZiTEJiRHlNaW9sa1Z3VGZ6OS9VRlJsSVp3TFpQSk5ITHVWcWRuejU0d056ZG5iWm4xOWZXUmtKQ0FpUk1uWXMyYU5heHd1WFRwVXZ6KysrODRjK1lNZHUvZWpWR2pSaEZ4L0MxSEtCUkNuVGQ3NXN5WlNFaEl3SWtUSjNEdzRFRU1IRGlRYmFkU3FTQ1h5Nkd2cjgrVzdkKy9uejFXUjQ0RHdPelpzL0hnd1FQNCtmbGgyYkpsc0xTMGZBMTNRbWpPaEllSDQvYnQyNWczYng1YmR2RGdRWEE0SEl3ZXJabEZhdmZ1M1JnK2ZMaUdhNEdhc1dQSGFsaXJFd2pQZ1JLQUxoRmMzMGhxcmZVUkNNMFpJbzRUQ0FSQ0k2a3VqS3QvUkphVWxIUWtBam1CVUlWTUprdXVtU084YmR1Mlo1UktwVkJIUjhja0pTVmxKS3JFbzhaQUFXRDA5ZlhiTVF4VENVMVJsOUJJa3BLU3Vtc3BMa3hLU3VwZHZTQTZPbHFyU2hFVEUyUDE5RkJaWEZ6OFIvVTZ1VndlWCsyMHZFYlg2cy9IWExGWTNORDh2dlg5eUdMd1g4NTdBSUJZTEw3VXdMRlJQV0w4NmZsWkFLaXNyQ1RQYzBJdGFKck9vaWdxZ3FLb3J0V0twUURPVXhSMURNQzV5TWpJbXUvOVprOUpTUWtxS3l0eDRjSUZWRlJVNE9lZmYwYlhybDNyNzBnZzFJTlVLc1UvLy93REt5c3JyZlZxRzJ1MUpUK0JVQjlCUVVINDk5OS9zWDM3OWhjUzlZUkNJVnhkWFhIZ3dBRzJUUDErREFzTFk4dXEyNnBuWjJlalJZdjZUU1pXcjI1UTVwZzZNVEV4d2ZMbHkzSHg0a1hFeDhjak1URVJBT0R0N1ExZlgxL3crWHdjT0hDZ1FYTWh2TG1JeFdJTUhEZ1E3dTd1bURGakJqdzlQZUh1N282REJ3K2l1TGdZUTRZTVlkdEtwVkxvNit1RHcrR3daZG9peHdHZ1g3OStXTGR1SGZUMTliRnYzejUwNzk0ZHJxNnVyK2VtQ0EyaVY2OWVEZHI0STVmTDhlKy8veUl0TFEyVEowL1dxS05wR2xLcFZDTXZmWFd1WGJ2R0huZnExQW0vL3ZvcjJyZHZqOEdEQjZPa3BBUUhEaHpBcGsyYmF2VVRpOFhZc0dFRGxpOWZEZ0Q0OXR0dnNYbnpaZ0QvcGVnQmdGbXpadUczMzM2cjl4NGF5NXZnd3ZRU09Cc1ZGVFc0cVNmUkZEQU04eGxGVVdRbjdwdUhncUlvRXU1UGVLTWc0amlCUUNBMGd1ckN1SXVMQzdadXJVcWpPbjM2ZEtTa3BCQ0JuUEEyVXV1N0FzTXdPblhWb1laQUNjREF5Y2xwaTBxbGtqNTU4bVNjbzZQakJsZFgxNnRwYVdsZnl1WHlCdWREYnRXcVZZQ3RyZTE4aG1Ga3VibTV2elJpL29RWG82NElmUks1VDNobmlZbUppUkVJQkVjQnVBRTR5ekRNY1pWS0ZSb1hGeWR1NnJtOUNFZU9ISUd6c3pNU0VoSXdmLzU4dUxpNHdNWEZCYi84OGdzKysreXpaL2F0V1c5aVlnSnZiMi8ybktacERadFhBb0ZBZUY2MmJkdUdhOWV1SVNRazVJV2pYYk96czJGdmI5K29QZzhlUE1ENzc3Ly8zTmNjTW1RSWRIVTF2MExMWkRJTkVVeWxVaUVpSWdLWEwxL0dqUnMzNE9ycWlwRWpSd0lBcGsyYkJsTlRVL3orKysvNDg4OC9NWExreUViZkErSE53ZGpZR0ZldlhtV3Q5V21heHJadDIzRG8wQ0ZzMzc2ZHRmbm5jcm1Jakl5RWpZMk5SbjkxNURqRE1Ld3JnYTZ1THZyMTY4ZEdtRis2ZEFsdWJtNnY2NVlJamFBK2h3cmdQM2VXOTk1N1QwUHNCb0IvL3ZrSC8venpEOWF0VzZlMTc5OS8vNDB0VzdhdzUyS3hHTC85OWh1Q2c0TUJBQlVWRlpnOWU3WkduOURRVUV5ZE9oVXJWcXdBVGRQZ2NEaElUZFhJWHNWU1Z6bWhRUXhxNmdrMEZkSFIwUmNCWEd6cWVSQUloTGNmSW80VENBUkNBOUVtaktzWFpMWnUzVW9FY3NKYmlVQWdxRE5pVjF2ZGd3Y1BPc2psOGtRQUxlenM3RWJiMk5oOEx4UUtMNmVscFUwQXFpelRyYTJ0djNKemM3dFJVVkVSWGw1ZWZyeWlvaUpjSnBPbG9DcjZWeXM1T1RuTGNuSnlscjJFV3lLOGZlZ0NzQWFRQjRDTHhyc1NFQWlOUms5UGJ5K0h3OWx5NjlZdGFWUFA1V1V4ZmZwMHJlVThIcStXclhwMU1kelcxaFluVDU1OHB2aWRuNStQNzcvL3ZzNTZBb0ZBYUNocW05V2F0dWUzYnQwQ2w4dlZpUEx1MmJNbmV4d1pHWW44L0h4TW56NGR4NDhmQjRmRFFVeE1ETnpkRzVUaGhlWENoUXUxTElZYnlxMWJ0N0JpeFFyNCt2ckN5OHNMQ29VQ3ExZXZCby9IMDNoR2hvYUc0dlRwMC9qc3M4OHdiZG8wbUptWm9iaTRtSTBJSGpObURIcjE2b1VkTzNaZzVNaVI4UEx5d3NhTkd6VnlUeFBlSHFvTDR6Tm56a1J1Ymk1Q1FrTGc2dXFLUC8vOEU0R0JnYUFvQ25wNmVsaTBhRkd0L2dFQkFZaU5qV1hmUDc2K3ZoZzRjQ0QwOVBTZ1VxbGdaMmNIRHcrUDEzcFBoSVp4NnRRcGVIdDd3OXpjSE1IQndlamZ2ei9hdEdrRGlxSncvZnAxcmYvbXEyOU9sTXZsb0NoS28wek50V3ZYTUdEQUFBd1lNS0JSY3hvMWFoUjdQSHIwYU15ZVBSczhIZzlqeG93QkFOaloyYkhIcjRxb3FLaTM5bUhuN3U1dW9xK3ZMd0x3Um0rNkpmdy9lM2NlRnh2K1gwb0FBQ0FBU1VSQlZGWFYvd0g4YzJabGhuMFRsRTFaVkRLMkdUVXJLU29ySzB1enNzM1N5bCtwMldwcHRtcHB5Nk8ycUdXMnFKVzJ1YVZTOXJSYWFrVTZBMEtFeWliN3ZnNE1zOTd6K3dObUhrQlVVR0JZdnUvWGl4ZHp6ejMzM3U5RlpQdmNjdzRocEQrZ2NKd1FRanJoVE1FNEFIaDVlVkZBVGdha2MvbkZVeTZYajR5TWpFelc2WFEvblR4NThwNkdob2JmVysrdnJLejhzTEt5Y3J1L3YvLy9EUmt5NUVrUEQ0OFoyZG5aTndMZ0JRVUY4OXVmTHk4djc4SHp1QVhTRHpnNU9ZM3c5dmIrdjZLaW91VUE5RjA1VmlhVGhZOGNPZksvLy96eno2akl5TWlraW9xS3RaV1ZsUi8xVUttRUFBQ1NrcExLSEYxRGIya2ZqTGR2NjJoL2UzNStmclQrSkNHa1cyZzBtblBlNytmbmgxMjdkZ0VBTEJZTHZ2MzJXNnhidDY3RHZweHpXSzFXMU5UVVFDUVNnVEdHMzM3N0RjWEZ4YmppaWlzNlhlLzMzMytQOWV2WDI3ZXRWaXNPSGp4b2Y2Q29xcW9LM3Q3ZTJMOS92NzNQN3QyN01XVks4NkRCdi83NkN3OC8vREJFSWhFbVQ1NXM3eE1VRklSbHk1Wmg4ZUxGcUsydHBXQjhFQkNKUlBiMXdXMHpEZHgrKysyWU9uVXFMQllMbEVxbFBVaHZUYUZRd0dLeDROWmJid1hRSEphVHZpRXRMUTJ6WjgvR2dRTUhvRlFxVDlsdk5wdXhaczBhUFBYVVUwaE1URVJBUUFCKytPRUh6SnMzRDF1MmJEbGxWRGZRUE5yYjlyQVFBQnc0Y0FBVEowNjBmNDB3bVV4dEhoeTY3YmJiWURLMWZiWllMQlpqNTg2ZFdMaHdJVmF2WGcyZythR2NMNzc0QXN1V0xVTkVSQVFrRWduMjc5K1ArUGg0eE1mSGQzaC9PM2JzT0xjUERDR0VFTklMS0J3bmhKQ3pPRnN3YmtNQk9TSE5qRWJqaVpTVUZDK2NlZXJ0bXRMUzB2K1VscGIrQnkzcmlRTkFaV1hsQiswN1ZsZFhiK3laU2tsM1VDcVY0MGFPSFBsclovcW1wS1M0ZE5SdU1CaDAzdDdlRHpER0pJV0ZoWXU2Y24yeFdLeG5qSWtCR0RJeU1xNFpQbno0bTVXVmxkdHc2bnJuaEJCQ0NDRUFnSC8vL1JlQmdZRVlQbng0bTNiR0dCUUtCUVJCd01TSkUyR3hXREJ4NGtTSVJDTDQrUGhneVpJbGtFcWxuYjdPNU1tVDI0VGFYVFZod2dRY09YTEVYbHQ3U3FXeXcxQ05ERXp0MTVpM2ZiNTJ4UGFnU0VlanlVbi9NSDM2ZE96WXNRTXJWNjdFbFZkZWlXdXV1UVozM0hFSFJvMGFCYjFlajZpb3FMT2U0L0hISDhmZmYvL2Q0WU1UQUZCWVdJZy8vL3l6VFpzdFBFOUtTckszWldWbEFRQTJidHlJMmJOblkralFvZmpnZ3cvc1U3QUR6US8vRkJZV0lpUWt4TjRXSFIyTmlJaUl6dDgwSVlRUTBrc29IQ2VFa0RQb2JEQnVRd0U1SVhaZFdaUDZ0Tk9wazc1UHI5Y2ZQbDNvM1lxSFNxV3FzVzJvVkNwdU5wdUwwZXJmbm5OdTl2VDB2TXZUMC9PdVZzY3hxVlE2ckdVR0EzRk1URXhWQitkbVlySFlOU1ltcHRiV0VCTVRrM2ZpeElub3BxYW0vSE84TFVKSUR6R2J6UkNMeGZicFhRa2h4QkdpbzZNN1hJZFhKQkxoNE1HREFKcW5RYmRZTFBZd3ZLdFRzSGNYR2hWT3lNQnk4Y1VYdHhtdGJSdDVIUmtaYVY4bkhtaitlclJnd1FJOCt1aWoyTE5uRHhRS0JlNi8vMzQ4ODh3emVQWFZWODk2SFpQSkJKRklkTmFmdWFaT25kcG0yMnExbnJidkJSZGNnSXlNREZnc0ZvU0VoT0MxMTE2ejd6dDI3QmplZWVlZE5yTmxFRUlJSVgwVmhlT0VFSElhWFEzR2JTZ2dKNFFNTXE0QkFRRXZGUlVWUGRXVmc5TFMwa1lCYURoTE54ZVZTcVZyZWMzRVlyRjdCMVA5TzhmR3hsWWNQWHJVb3l2WEo0VDhqOVZxUldscEtRSUNBZ0FBSjA2Y3dNaVJJd0VBT3AwT0dSa1pHRDkrdkwxL1kyTWpCRUVBMFB5SFcyZG41MDVmYTkyNmRSQUVBUXNYTHV6ME1WOTk5UlZ1di8zMlR2Y25oSkRPY0hFNTg3Tjl0bldjQ1NHa085bEdhcDl0V25VQUtDOHZoMGdrUW5wNk9nSUNBaEFhR2dxcjFRcHZiKyt6WHFla3BBUStQajVuZmNCbTkrN2RiYlpiVDd2ZVhuaDRPSDcvL1hmSVpES0VoWVVCZ0gyTjhjYkdSalEwTk5pM1BUdzhLQ2duaEJEU1oxRTRUZ2doSFRqWFlOeUdBbkl5QUlnQXVEazVPWG1LUkNJdmlVUXlSQ3FWK2ttbDBpQ1pUQmFRbjUvL05BQmRSd2ZHeGNVWmtwT1RuYzV5ZmkrWlREYkVaRElkc3pXNHVMaGNZVEtaeWt3bTA3K2RxSThOR1RKa1lYbDUrWWVnNmJNZHpkblB6MjloVjhMeDdPenMyd0EwUlVWRkZaNnBueUFJalMxOXowVFBHSk1CRUFPd2VuaDRURE1halVlYW1wck9lRzVDK2pOQkVKQ2Ftb3FmZi80Wmp6MzJHQ1NTdHIvV0hUOStITys4OHc1U1UxUEJPWWRhcmNiVFR6K05vS0NnRHMrM2MrZE9GQllXWXVqUW9iampqanZ3ekRQUFlPZk9uZmo4ODg4UkZoYUdMNy84c2swNGZ0Tk5OOW1uekN3b0tNQ1BQLzRJdFZxTm9VT0h0amx2VlZWVm02azZEeDA2aE04Ly94eCtmbjV0cHVwczdlT1BQNGFycTJ1YnR2WHIxNThTanR2VzQ3VkpURXpzOEh5RUVFSUlJZjFSVTFNVE5tM2FoRmRmZlJWcjE2NUZRa0lDM25yckxkeDY2NjE0NTUxM3NIbno1ak1lLytPUFAwSXFsU0l0TGExVFU3QjN4dkRodzdGcDB5YTR1Ym5aejFsYlc0dDkrL1poK3ZUcCtPV1hYekI5K25UczNMa1QxMTEzWGJkY2t4QkNDT2tKRkk0VFFrZzc1eHVNMjFCQVR2b2hlWFIwZERGalRDa1dpK1dDSU9pdFZtdXR4V0twdGxxdGxXYXp1Y0ppc1pTYnplWUN1VncreEdnMGRoaU9kNFpNSmhzeWRPalFwL1B5OGg2d3RRVUVCS3dvS1NsNXBaUGhPRmNvRkRFQkFRRXZGaFVWZFg3NElla3hyYWMxNzBDYjRRcDFkWFhiQVNBdExTM3dmSzl6OU9oUlA2dlZXZzNBRjBCZGNIRHd4OW5aMlZjQm9IQ2NERmlUSjA4R1l3eVZsWlY0NUpGSDJ1elQ2L1dZTzNjdWJybmxGcnp4eGh1d1dDeDQ4ODAzOGZqamoyUEhqaDJubkNzL1B4L2J0Mi9IcGsyYk1IdjJiTnh4eHgzMmZkOTg4dzJtVDUrT3NMQXdGQlFVQUFBOFBUMGhFb213Y2VOR0FNRFZWMThOQUpESlpHMENhcFBKaEJ0dXVNRytyZFZxc1h6NWNreWNPQkdCZ1lGNDRva243Tk44RmhVVlljbVNKWWlLaXJLUDVLeXZyOGRkZDkwRnE5VUt2VjV2RDhOcmEydHg4T0JCKzNzQXVQenl5OC92QTBwNjNFMDMzVVJUUXhOQ0NDRmRzSDc5ZWx4MTFWVzQrdXFya1pTVWhOV3JWME9oVUdESmtpV1lNMmNPZnZycHAxT08yYkZqQjZSU0tiUmFMVDc3N0RQTW5qMGJLMWFzZ0Znc3h0MTMzNDFycnJrR1AvendRNXRqcGsrZjNtYjdUTk9xQndRRVlOR2lSZmpnZ3c5dzJXV1hvYUhoYkJPQkVVSUlJWDFUdnc3SFZTcFZQUUJYbzlIb21wNmVUdCtOQ1NIbnJidUNjUnNLeVB1T1N5KzkxTFdwcWFrZWdFNnIxYm81dXA0K2lra2tFaSt0VnV1TzV1bXVoYk1kTUhMa3lBTnl1WHhFbTVNd0p1OW9SSEJhV2xxZ1FxR3doYUVOVFUxTi85cTJ4V0t4aDVPVDA1ajYrdnBmMngvbjdPd2NFeG9hK3Q5VzV4ZExKQklmaThWU3pUazNlM2w1M2QzQnRmelBlcmVrVzUxbFduUDN1TGk0c3ZPOGhFUVFoS1pXMXhIRnhjV1pBQmhOSmxPQlVxa01VaXFWMC9SNnZhYXhzVEhsUEs5RlNKKzJaczBhbU0xbXpKNDkrNVI5aFlXRnFLK3Z4OHlaTSswanNLZE1tWUlmZi93Um5QTTJBV1Z0YlMwV0xWcUU1NTkvL3JUVGVmN3p6ei9RYURUWXRXc1g5SG85bm4zMjJUUFdWbDFkRFJjWEZ4dzZkQWlCZ2MxZjh2LzY2eSs4OHNvcldMVnFGU0lqSTdGcTFTck1tVE1IRHozMEVEUWFEUklURXpGLy92dzJvOEhkM055UW1KaUlwS1FrYk5pd0FSczNib1RSYU1STk45M1UxUThYY2JEeDQ4ZmpqVGZlZ0p0Ynh6OStDWUtBaHg5K21LYXZKb1FRTXFoRVJVVkJvOUdjZHIrenN6Tm16Wm9GQUhqKytlZnh5aXV2Mkg4T2UrS0pKOURVMUhUS01WYXJGYSsvL2pyMjdkdUhaNTk5RnBNblQ4Wjk5OTJIdi83NkM1czNiOGE3Nzc2TFdiTm1ZZHEwYVpESlpBQ2FaeEJxelRhdHV1MGhSQnVEd1lEdDI3Y2pLeXNMUjQ0Y3dULy8vRVBUcGhOQ0NPbTMrblU0RGlBSFFJeENvWWdCY01qUnhSQkMrcmZ1RHNadEtDRHZHd3dHUTB6THl4eUhGdEkvMUhlMjQ0a1RKK0k5UFQzdk5CZ00yVTFOVFg4RHpkT3EyMFlFdTdpNFhPanM3RHlwckt6c2JRQVlNV0xFOXdEZzVPUTB4bUF3cFB2NCtOd0hBRmFydFE2QUxDWW1waFFBeEdLeG05VnExVmtzbHNyMDlQU3dWbUczTkRRMDlBdXIxYXJQeTh1N0Q0QlZMcGVQVWlnVVkycHJhM2VDOUZWMXJhZmFqNHFLS3JXOWxrZ2szaGFMcGFyVnRvL0ZZcW0wYlF1Q1VKZWVuajRLZ0t2VmFtMDlhdHhaRUlSR0FEQ1pUQ2Vjblowdjl2ZjNmellySzR1U016TGdqUjQ5R21scGFSM3VHekZpQklLQ2dyQjI3Vm9zWHJ3WWpZMk4rT2lqajNEOTlkZWZNbkszb3FJQ2MrYk1nWk9URTlhdVhRdTVYRzRQcUtkTW1RS0ZRb0hEaHc5ajM3NTkrUFhYWC9Iamp6L2l4aHR2eE50dnYyMWZUN0s5elpzMzQ4Y2ZmNFJTcWNRenp6d0RBSWlOamNYR2pSdmg1K2NIdlY2UHNXUEhJaWtwQ1lzV0xZSmVyOGM5OTl5RG9LQWdORFUxUWFGUTJNOGxDQUkyYmRxRStQaDRBTTFyWjdxN3U1LzN4NC8wcnJQOTRWd2tFdEVmMXdraGhKQjJIbnJvb1RiYkw3endBb0RtNmRaSGpScUZxcW9xKzlJNmVYbDVlUHp4eDFGZVhvNXJyNzBXWDN6eEJRSUNBdXpIVHBnd0FSTW1UTURSbzBleGZ2MTYvUERERC9qb280L3Mrd1ZCZ01sa2dpQUk5cDhYczdPeklSS0pVRmxaQ2JsY0RxbFVpdHpjWE1UR3h1SysrKzZ6TDdGajQrbnBDUUFRaThVd0dBemQvd0VoaEJCQ3VsRy9Ec2M1NTlzWll6R0NJRHdENENZQTNORTFFVUw2cDU0S3htMG9JSGM0eGpsZkREUi83M0IwTVgxZGJHeHNwMlpqU1VsSjhRUFFhRGFieXlJaUloSnpjbkt1YkdobytNZTJYNkZRQklTRWhPd3RLU2w1eGRiMjc3Ly9YZ2lBeGNYRkdWcGV3OTNkL1piUTBOQ3Q1ZVhscTR1S2lwNnoxWEQwNk5FQU5JOWd0eGs2Y3VUSXJYcTkva2hoWWVGaXRIemZOeHFOOVNOR2pIaEdLcFVPcmFpb2VQZThQd0NreC9qNStTMnByNi8vdWRYRERxNXhjWEVWcmJhZFZDcFZVMGNqLzUyZG5ZZVp6ZVppMjdaQ29mQzBoZVU2bmU3UGdJQ0ExNnFycTdlMlBLUWhBMkRxNmZzaHBDK1NTcVhZc0dFRGxpeFpnaHR1dUFGNnZSNVRwMDdGazA4K2VVcmZpSWdJUkVSRTRNa25uOFNrU1pOT21hSmRxOVZpL3Z6NXFLK3ZSMGxKaVgxTmNaRkloQysrK0FMQS82WlZONXZObURGakJnRFlSNnl2WExrU24zMzJHUTRjT0lDalI0L2luMy8rUVdscEtjYVBINDlMTHJrRWp6enlDSEp6YzdGdjN6NnNXTEVDdWJtNThQYjJ4cVJKa3pCMzdsd3NYNzRjWldWbHVPU1NTM0RublhlaW9xSUN0OXh5QzREbTBVdFRwMDRGMER5VlBDR0VFRUxJWVBEcHA1L2l5eSsvaEVna3dzMDMzd3dBQ0FrSndhSkZpeEFURTNQYTJZQUFJQ1ltQnUrLy96NXFhbXJhdEp2Tlp0eDExMTBBZ050dXV3MUE4OGp4M2J0M1F5Nlg0OUZISDRWWUxMWUg5QjM1K09PUEFRQmZmZlVWN3J6elRvd2JOKzY4N3BNUVFnanBTZjA2SEpmSlpHc3NGc3Y5blBNcGFyVjZLK2Y4UmExV20rWG91Z2doL1V0UEIrTTJGSkE3aGtxbENnZndDb0FwakxGY3FWUzZ4dEUxOVhFOEpTWEZwU3NITkRRMC9GSmNYUHljV0N3ZUJjQWVqcnU2dWs0dEx5OWZYVjFkdmJIZElUTEdtTXkyZG5SaFllR2pKMCtlZk1EVDAzTTYwQnlxVzYxV0hkb0c0eGc5ZXZRZXBWSTVWcUZRcUQwOVBlL2xuQnNCV0RubkpzNjV4ZC9mLzNtUlNDUzFqVkluZlkrWGw5Y2RScU14M1RZRjRKQWhRMlkyTkRRY09OTXh3Y0hCYXlvcUtsYkpaTElMbTVxYS9nVWdCMkJVS0JRWG0weW1QQUN3V3EyTklwSElLVDgvZndrQWhJU0VySyt0cmYycXJxN3Voek9kbTVDQjZvOC8va0JtWmlidXZ2dHU1T2JtSWpFeEVRa0pDUmcvZnZ3cGZROGNPSUMwdERTc1hyMGExMTEzWFp0OUd6ZHVSRlJVRlBMeThwQ1ZsZFhoOFRaU3FSVDMzbnN2YW1wcWNNODk5NkN5c2hKMzMzMDM1SEk1SkJJSndzTENNRzNhTklTRmhjRmdNT0RLSzYvRWswOCtpVkdqUm1IVXFGRjQvUEhIVVY5Zmo2eXNMQVFFQktDaW9nSkZSVVY0OTkxM01YVG9VS3hac3daeXVSelhYbnN0NXMyYmh6LysrTU0rSFNnaGhCQkN5RURTZmtyejFoNTY2S0ZUUnBVRC81c092VE5zbzd6Ly9QTlBBSUJjTGo5bGV2VlpzMmJacDNVL2syKy8vYmJOdGtna3dsZGZmZFhwV2dnaGhCQkg2TmZoZUZKU1VyMWFyYjRlUUNMbi9FNEFkOGJGeGYwdEVvbSs1WnlYQXFqa25GY0NvS0VFWkVEaG5OZDVlSGdVN04rLy81em1LVXBJU0hDcXJhME5Zb3dOK25rcEJVSHdFb3ZGN3dFSTY4bGczS2FEZ1B5UG1KaVkrU0tScUxySExqcTRLQmxqUGdCOEdHUCtnaURjQU1EMmwveHNBRk9Ta3BJNlBXWDRJQ1RsbkpzNzI5blYxWFhpOE9IRHYyelgvRTc3TmNmOS9mMmZzYjF1bVc1ZGFUYWJpOVBTMGdMR2pCbVQzZGpZK0x2QllEanA3Ky8vRkFDSlVxbWMxRkZnbXB1YmU3ZlJhS3h3Y25KeU54Z01KMXZ2azhsa28wVWlrU0U0T1BpVHNyS3lkUUFzbmIwUGN0NGFBWEFYRjVlRWhvYUcvYWZwdzF4ZFhTYzZPVGxGMXRiVy9nMUE1T1hsTmR2ZjMzOTVWbGJXdGEzNldkRThJNEFYZ0dvQVlsZFgxMnZ6OC9OZkdUSmt5RldOalkySFFrTkR0N3E3dTAreFdxMk5KMCtldkZjdWw0OEtDQWhZMGREUThMZTN0L2VOVlZWVm0yVXlXYkRaYks3cXFCQkNCanFkVG9lVksxZmk1WmRmeHFSSmt3QUFiNzMxRmxhc1dJSGR1M2UzNlZ0ZVhvNlZLMWRDTHBlRE1ZWjkrL2FkY3I1eDQ4WWhPVGtaS1NrcDlqL0VDb0xRNGJUcTBkSFJlUDMxMTNIUFBmZmd0OTkrdzhTSkV3RUFWMXh4QmViTm00ZjMzbnNQQU1BNWg4Vml3VFhYWE5QbWVJbEUwcWFHeno3N3pQN2ExOWUzVFY4S3hna2hoQkJDSEU4a0VqbTZCRUlJSWFUTCtuVTREZ0FhamViWVJSZGRwREtaVEU4eHhoNWhqSTNubk51SE5MUmZWNCtRZ1lBeGh2cjZlcWhVcWd6TytYcWxVcm41MEtGRHVqTWRjK21sbDdycTlmclpqTEY1OWZYMWtmVERhek94V0F3QTZJMWczS1pkUUI0bUZvdi8yK01YSFlRNDU3YnZBYldjODdVeW1Xd1ZCZU5ucGxRcVhXMXJPS3RVS3Q1NkhlaldKQktKdDFhclpUcWQ3cUJ0YmZFV3J1SGg0VjlMcGRLaFRVMU42VmxaV1RNQTFMVS9YaTZYKzVyTjVnb0FFSWxFU29QQjBBZ0FlcjArMmQzZGZacVBqOC84c3JLeTE5b2ZaelFhVHdCUVJFWkdsaWNuSjB0YmwzVGhoUmRtYUxWYWR1TEVpU3NBQ09mOFFTRG5RbGRlWHI1bTVNaVJQd000N1RjWHE5VnFzRTJ4UDJiTW1HeXIxVnFYbVpsNVhWTlQwNUZXM2N4VlZWVmJZMk5qOHdSQk1ETEdwRHFkN2tjQUZuZDM5Nmw1ZVhsTEtpc3JOd0NRQWpBN09UbUZSRVJFL0ZaY1hMeElwOU1kSGpseTVENjlYbi9jeWNscGpGNnZ6K2pSdXlha2p5b3VMb2JSYUlSYXJiYTNUWnc0RVZ1M2JvVWdDRzMrZ0ptWGw0ZjU4K2RqM2JwMUFJRHAwNmZEYXJVQ2FBN0E5KzdkaXl1dnZCSVBQL3d3dkwyOTdkT3F5MlN5VTZaVkI0RGc0R0RVMXRZaVB6OGZYMy85ZFp1cE4xdXZLYjFod3diVTFkVmgwYUpGOWphOVhvOGJicmpCdnAyYW1vckZpeGUzdVRmYmVwaHF0Um91TGk2blRCdmFVYmhQQ0NHRUVFSUlJWVFRMGxxL0Q4ZUI1aEhrQUY1VXE5V3ZDSUp3T1dOc1BJQUxBUGdDY0VYenVwT0VEQ1R1QUlJQVJETEcxaGdNaGlmVWF2VlVqVWFUMWxGbmxVb1ZiVEFZdm1HTWpXaHBNZ0lvUUFlaDFTQWlBVEFTZ0tJM2czR2JkZ0U1QURRQk9BRWE3WHErVEFCMEFDb0EvTXM1LzFza0V2Mm0xV283UFJwNk1PT2NCMW9zRnZzMC82bXBxZjQ0OVhOU29sS3BUdmw0T2prNWhZYUVoSHhSVWxMeW9xdXI2eFdWbFpYdlgzREJCWC9rNXViZTE3SUd0SjFjTG84d0dBei9Bb0JZTEhaQjg3OFpxcXVyTjRXRmhYMW5OQnF6YW10cjk5cjZlM3A2M2hnVUZMUUpBQmhqWXNhWUtEbzZ1cko5RGEzYmpoOC9Qc0ZvTk5KU0s3MmtzTER3OFpaMTRCV242Y0xSL084c0FFQm1adVlOSnBQcDM0NDY1dVhsM1pPWGw5ZW16ZFhWZFdKdGJlMDJBR1V0VFdZQWtFcWxBZVhsNVd1cXFxbytiYW5qMGZEdzhHMTFkWFhmZ21ZT0lvTlVjSEF3M056YzhORkhIK0doaHg2QzBXakUxcTFib1ZLcFRoblpZMXNMMGhhT0E3Q1BMcDg2ZFNxKyt1b3JYSFhWVlhCMWRXMFRncC9KblhmZWlibHo1MkwwNk5HNDhNSUxUOW1ma1pHQnI3LytHcDk4OGttYjl1cnFhbmg0ZU5pM282T2oyNFRkLy83N0x3b0tDckIwNlZMY2VlZWRTRXhNeE5LbFMzSFJSUmQxcWk1Q0NDR0VFRUlJSVlRUVlJQ0U0ellhamNZTTRLZVdOMElHT2xGY1hOeVZqTEduT09mWEF2aHo3Tml4Vng0NWNxUk5DRFYyN05qeGdpRDh5amxYQXZndjUzeFZjbkx5THhqRUl5dGJyVEh1a0dEY3BsMUFyZ0FndGxnczE5QWE1TVJSWEZ4Y3hqVTFOZjF6OXA1dGVYdDd6L0wzOTM4K1B6Ly9QcDFPZHhBQWFtdHJkMWtzbHJydzhQQTk5ZlgxaWVYbDVTODNOVFhsQTRDSGg4ZU45ZlgxUHdFUU04WmtBQXdBWUxWYW14aGpUa2FqTVFlQWZlcVhtcHFhdlRVMU5UNEE0T1hsOVlDWGw5ZnRXVmxacmVmaWxhaFVLbk5xYXFyUHVkODk2UWJHbHJlek9sMHdmam82bmU2Z1RxZjdxNFAyUDNRNjNSKzI3ZHJhMmoyMXRiVjd1bkp1UXZxajFxUENXNjh2cWRGb29GQW9zR2JOR3F4Y3VSSlhYMzAxbEVvbEpreVlZQi9GWFZaV2hybHo1MkxIamgybmhPVzJVZU02blE2bHBhVTRmdnc0UEQwOVlUS1pzR1BIRGt5Yk5nMUdvL0dVS2M1YkN3b0tRbGxaMlNsaHV0VnF4YTVkdTdCKy9YcTg4TUlMQ0F3TWhORm9oRnd1QjlDODVtVndjSENiWXdSQlFGSlNFaElURXpGaHdnVGNlT09OV0xwMEtSNTk5RkZFUjBkajJiSmxDQThQeDR3Wk16QisvSGlhYXAwUVFnZ2hoQkJDQ0NGbk5hRENjVUlHR1NFNU9ma25BRCtyVktvWEFTd1ZCT0VMdFZxdDBtZzBkUUNnVnF2ZE9lZGZBbEFDV0tyVmFsOUc4K2k5UWF0Vk1INmhJNE54bXc3V0lQODVPanI2S2dySWlTTjRlWG5kVzE1ZS9uWm4rOHZsOHBIRGh3Ly9RQkFFUzI1dTd1VjZ2YjY0OWY2R2hvWmYwdExTb29jUEgvN1c2Tkdqcyt2cTZyNHBLU2xaN2U3dVBpMC9QMytSWEM0UHQxZ3NsUURnNHVKeVJXaG82TGFDZ29MNVBqNCs4MGFOR25Xb29LQmdybDZ2VDI1MVN0ZWhRNGN1TGlrcGViMmJicG4wTHpTekJpRXROQnJOR2ZkSFJVWGgwMDgvN1hDZm41OGZkdTNhZFVyNzRjT0hNWHo0Y0FETmEwZmVlZWVkdVB6eXkvSFlZNC9oL2ZmZng0RURCL0R3d3cvajJtdXZSVXhNREJvYkcyRzFXaUdWL20rVmkxOSsrUVVyVjY3RXlwVXI4ZEZISCtIcHA1L0d3b1VMY2ZMa1Niejg4c3NJREF6RSsrKy9qNGlJQ0FEQWM4ODloOTkvL3gxeXVSeWVucDU0N2JYL3JhaFJXRmlJQlFzV1lQejQ4WGppaVNmZzQ5UDIrYWVFaEFSY2Nza2wrUGJiYjdGeDQwYnMzYnNYcjczMkdxMTdTUWdoaEJCQ0NDR0VrRE9pY0p5US9vOXJ0ZHBsS3BVcURNQTluUFBsQUI0QmdKYlhJeGhqbjJvMG1tVU9yYklQNkd2QnVBMEY1S1F2OFBEd3VFa2lrWGpYMU5Sc3Q3VkZSVVdkUE5NeGpERkxaV1hscHFxcXFrL08wSzM4NU1tVGQxZFVWTHd1Rm91RHdzUERkNVdVbEx6bzVlVjFTMGhJeUFlVmxaVnIvZno4bHZqNyt5OHBLQ2lZVTExZC9YVmxaZVhudzRjUGYyLzA2TkdheXNyS0RmbjUrZk1VQ2tWd1NFakkxeWFUS2IrNnVucHpOOTAySVlRUU5LOGhIaFFVaEFjZmZCQUE0T3pzak1jZmZ4d3Z2ZlFTNXMrZmp3c3V1QUNSa1pHb3FhbEJZV0VoWnN5WWdWV3JWaUU5UFIyMzNYWWJBRUFzRnVQdnYvL0d1blhyRUJZV2hna1RKdUNkZDk3QjFxMWJNWC8rZkx6MTFsc1lOV3BVbSt1dVdyVUtnaUJBRUFSSUpHMS9OUTBNRE1TMmJkdmFoTzhBY045OTk3V3ArK2FiYjhiTk45L2NFeDhXUWdnaGhCQkNDQ0dFREVBVWpoTXlRRERHSHVHY1h3L2dnZkhqeHkrMVdxMk1jLzRBZ0NvQWp6cTRQSWZycThHNERRWGt4TkVNQnNNL0owK2VmQWd0YXpuWDE5Zi9OeXNyNjNxY3VnU0RLRHc4L0x1V1kzSU1Ca05PKzNPVmxaVzkxYjZ0c2JFeERVRGF5Wk1uYjlYcGRJY0FzT3JxNnM4QkdGMWRYZU16TXpNVDlIcTkxdGI5NU1tVHN5b3JLeisyV3EwNUFEQjA2TkIzVENaVGJrNU96cHdPYWlLRUVISWVkdTdjQ1FEdzkvZHYwNzUwNlZJdzFyektCV01Nenp6empIM2ZTeSs5MUtidndZTUgyMndybFVvc1diTEV2dDArR0xjUmlVU25IZTNkUGhnSFlBL3dDU0dFRUVJSUlZUVFRczRGaGVPRURCQWFqYVpPcFZKdEF2Q1V4V0taMjlLc0FMRE9OczM2WU5YWGczRWJDc2lKSTdXRTNQYWdPeXNyYS9KcHVncG4yQWNBS0M0dVhuSzZmUzNCT05DOHhJT3hwZTFBUjMwYkdocCt0NzNPeWNtNURhZWZWdHVpMVdyWmFmYVJicVJTcVU1Wm1zTnF0ZFljUFhyMGxDK3E0ZUhoK3hvYUduNHBMUzFkQ1VEazZ1cDZpWWVIeHkwRkJRV0wwUElRUmwrN0hpR2tMVnN3VGdnaGhCQkNDQ0dFRURKUVVEaE95QUFpRW9rK0VnVGhLUUJUQWJDV3RvOGRXNVZqOVpkZzNJWUNja0pPaTlhYjdnUGFQNFFRRkJUMGJrZjk1SEo1aEl1TFMzeFdWdFpkQUJBVkZWVUVnRXVsMHFFRkJRVkwwTW13dXJldlJ3Z2hoQkJDQ0NHRUVFSUlHZGdvSENka0FEbHk1TWdKdFZwZHlEa2YxOUpVY09USWtSTU9MY3FCK2xzd2JrTUJPU0drbjVCN2VYbmRtWm1aZVczN0hYNStmbzlVVjFkdkJWQURBTm5aMlRkd3ptV1JrWkYvOXFQckVUS2cvZlhYWDVnd1lVS2I3ZEdqUjhQRHc2UEQvb0lnd0dBd1FLbFVkdXI4ZXIwZUd6WnN3SUlGQzA2WkhsMnYxeU0rUGg0SERoem85UGxJVzJxMTJ0RWxFRUlJSVlRUVFnZ2gvUktGNDRRTUxCekFBUUIzQWdEbi9FQkwyNkRUWDROeEd3cklDU0Y5blplWDF6U3oyVnlzMStzUHQ5dmw2dW5wT1NzakkrTVNXNE5lcjljcUZJb0pPQSs5ZlQxQ0Jycmx5NWNqTVRFUlFITlkvZXFycjJMcjFxMm43WitZbUlpdFc3ZGk3ZHExR0RKa0NJRG1nTmJGeGNYZXA2R2hBUnFOQmdBZ0ZvdHgrUEJoTEZ1MkRNdVhMKy9CT3hsY09PZjdHV01KanE2RHRGRm50Vm9IN1FQSmhBdzA5UEFSYVk4K0p3Z2hoSkNCaDhKeFFnWWVMVnJDY1pGSXBIVndMUTdSMzROeEd3cklDU0Y5bVplWDEvMlZsWldiMjdmNyt2ck9ibXhzUEdJeW1kTDc4L1VJR1V5MmI5K084dkp5VEowNjlaUjluMzMyR1FJQ0FuRGpqVGRDcTlWaTNyeDUrT0tMTDJDMVdpR1h5L0hiYjcvWis3Yis0N0ZjTHNlcVZhdHd4eDEzNFB2dnY4Zmt5Wk43NVY0R3V1VGs1Q3NjWFFNaDNZSENKdExYME1OSGZRL24vRzhIWDU4K0ovb1lSMzlPRUVJSUdUZ29IQ2RrZ09HYzU3ZmF6RDl0eHdGcW9BVGpOaFNRRTBMNklvVkNFZWpxNnBxUWxaVTFxOTB1Tm1USWtBVkZSVVdMK3ZQMUNCbklwazZkQ3M2NVBReC82S0dIa0ppWWlOOSsrdzF5dWJ4TjMrdXZ2eDRTU2ZPdmpJd3hQUC84OHlndExZVk1Kc1BPblR0eHdRVVh0T25QR0lOT3A0T3JxeXNBWU5pd1lmam9vNDhRSGg3ZU96ZEhDT256S0d6cWV5aHNha1lQSDVIMjZIT0NFRUlJR2Jnb0hDZGtnT0djRnpERzdLOGRYRTZ2R21qQnVBMEY1SVNRdnNiRHcyTldmWDM5andCS1c3ZTd1YmxkQzBCV1cxdTd0d3VuazZoVUtyTnRRNmZUL1p5Wm1UbXBCNjlIeUtDMmUvZHVIRDE2Rk04OTl4eDJiTXNEVEFBQUlBQkpSRUZVNzk2TnBVdVg0cDU3N29IVmFzVUxMN3lBcFV1WFFpd1dBd0JNSmhQa2NqbFdyMTZOYjcvOUZuSzVIUHYyN2NQMjdkdng3cnZ2WXQyNmRXM09mZDExMStHbW0yNkNJQWg0NDQwM01IcjBhQXdaTWdRaWtjZ1J0MG9JNllNb2JDS0VFRUlJSVlRNEdvWGpoQXdnUVVGQmIxa3NsbzFTcVJRQUlBaEM2VmtPNmJTQWdJQlZSVVZGVDNYWCticmJRQTNHYlNnZ0o0VDBKVjVlWHJNTEN3dVh0Ry8zOWZWOXBLS2k0bDBBUWhkT1o5RnF0YXdYcjBmSW9MZHo1MDdVMTlkajJiSmxlUGpoaCtIcjY0c1BQL3dRQ29VQ3RvY3NnZitGNHdzWExzVENoUXR4OGNVWEF3Q2lvcUt3ZWZObWhJU0V0RG52SzYrOFluKzlhTkVpWkdWbElTOHZEMy8vL1RlMmJObUNUejc1cEUzL0tWT210Tm4rNVpkZnV2dFdDU0dFRUVJSUlZUVFRdHFnY0p5UVBpQXVMczdRMmI2bHBhWExTMHBLbG5ld2kvbjQrQ3lReStYdm1Fd21BSUFnQ1BydXF0SFB6MitoTFJ4M2RuYU9DUTBOL1cvci9SS0p4Q001T2RtcHU2N1hWV0t4ZUNlQUN3RWdPenNiVjE5OTlYbWY4OVpiYjhXU0phZGtNZWZrdGRkZXcvYnQyN3ZsWEMwdWxFZ2szd05RZGVkSkNTSGtiRnhjWEM0VGk4VmVkWFYxZTFxM3krWHljRmRYMTh1eXM3UHY3cy9YSTJTZ3k4M05SVzV1THR6YzNCQVdGb2JQUHZzTU0yZk94TjY5ZS9IZWUrL2hubnZ1d2FaTm15Q1R5ZXpoZUh1alJvMUNmSHc4eEdJeFhGeGM3TzExZFhXUXkrWDQ2YWVmOEovLy9BZkEvOVlWbmpWckZtYk5hbDRaUWEvWEl6NCtIb21KaVZBcWxiMXcxNFFRUWdnaGhCQkNDQ0hOS0J3bnBBOW9IU3E3dWJsZE8yellzQlhIamgwYjI4WFRETEZhclhXYzgycGJnNnVyYTlQNTFPWGk0bkpsYUdqbzE3YnQ2T2pvU2dCSVRVMzFTVXRMODIvZHR5c0Jmdzh4bjcxTDEyemZ2cjNid3ZIMDlQUnVPVTlyblBOdXYyZENDRGtiTHkrdisycHFhcjRBWUdyZDd1dnJ1NkM2dW5vcmdOcjJ4NmhVS3Q3cXRmMTcwOWxHakR2aWVvUU1aSUlnWU5teVpiajMzbnZ4OXR0dlkrYk1tVEFhalZpeVpBa2VmZlJSQkFZRzRyTExMc09tVFp2dzRJTVBnbk4rMmluUlgzamhCZXphdFF2cjE2KzNuL3YyMjIvSFJSZGQxSnUzUkFnaGhCQkNDQ0dFRU5JbEZJNFQwc2ZJNWZKUlJxUHhXRmVQYzNkM2oyR01PYmR1azBxbDV4V09OelEwL0pLYW11b0ROQWNOdHRkOVVYZXVYUmNYRnplV01YWTRNakt5dTA1cHh6a2ZsNXljZktUYlQwd0lJYjBrUHovL3ZnNmFYYnk5dldkblpHUmMydEV4NXhOSzkvYjFDQm5JUkNJUlltSmlNR25TSkx6OTl0c0FnTysrK3c2SERoMUNiVzB0Tm03Y2lNYkdSbFJWVldIU3BFa2RqaHEzbVRScEVqNysrR1A4OU5OUG1EUnBFajc5OUZPWVRDYk1ueisvdDI2SEVFSUlJWVFRUWdnaHBNc29IQ2VrajNGeWNocHBNQmk2SEk0N096dGZJaGFMblk0ZlA1NFFHaG9LQU5pL2Y3K2wyd3RzRVJVVjFXM3JtUk5DQ09uM0dvNGVQZW94Z0s5SHlJRHh4Qk5QdE5tKzRvb3JNR0xFQ1BqNitzTE56UTB1TGk0NGNPQUFqRVlqRkFyRktjZm41K2ZqaHg5K3dKdzVjN0I4K1hJc1dMQUFHUmtaK1BiYmI3Rmh3NGJUVHBPZW5wNk8ydHBhWEhwcGg4KzBFRUlJSVE3WE11T1FVMzE5dlZOV1ZwYlIwZlVRTXRna0pDUTQxZGZYTndGbzBtcTF0UFlPSVlTUUhrUGhPQ0Y5UUdobzZFNTNkL2ZyQVlBeEp1V2NDLzcrL3MrMzczZW1OYjNkM054dXFxcXEydWpsNVhYdmFVYk1lU29VQ3VjTzJrOHJQRHo4Q0dQTS9uV2k5YlRxN2RjWUh6Tm16UEd1bkpzUVFnZ2hoRGllaDRjSFltTmpBUURWMWRVd204MjQ3TExMOE4xMzM4SFB6OC9lcjdTMEZHYXpHWFBtekxFSDdBcUZBZ0VCQWZqa2swOXd5eTIzd05mWHQ4MjVUYWJtMVJCZWV1a2xaR1ZsNGFXWFh1cWx1eUtFRUVMT1NSV0FBS1ZTNlE2ZzNOSEZFRExZVkZkWHUwa2tFakRHcWh4ZEN5R0VrSUdOd25GQytvQ2NuSnpwdHRkUlVWRUYyZG5aTit2MSt0WlRiM3VvVktxYTB4MnZWQ3JIeWVYeUVjZU9IYnN5S2lycVh5Y25weEVHZ3lHM2RaL2c0T0MzZkh4OFpuV2xMcTFXeTF4ZFhTL1Y2WFNIWW1Oakc4NDByWHA2ZW5yM3owRk9DQ0dFRUVKNnpaTlBQb20wdERRd3h1RHQ3WTBYWG5qQnZxKzZ1aG9xbFFxTEZ5OUdibTR1bm56eVNhU2twT0RlZSsvRmE2KzlodlhyMStQNjY2OUhmSHc4Smt5WWdNc3V1d3duVHB5QVVxbkVtREZqOFBMTEw1OTIvWEpDQ0NHa2o4Z0RFQ0FTaWNKQjRUZ2h2VTRtazBVSWdnQkJFUEljWFFzaGhKQ0JqY0p4UXZvV2hWUXFEZERyOVNlNmN0Q3dZY05lckt5cy9CaEFiVlZWMVVkRGh3NTlMVGMzOTQ3V2ZmTHo4MmZuNStmUDdtSTkwdERRME1TalI0OTZucTJqcTZ2cnhUNCtQdk55YzNObmR2RWFuU1VlTW1USVkrWGw1ZXNCTkFHQVFxRUlDZ2dJK0NncksrdmFycHpJMDlQenhwcWFtaDhBOU1nMGFYbDVlVGg4K0RCdXZmWFdNL2J6OHZLNnJicTYranNBamVkd0dhVy92Ly9EcGFXbDZ3RTBuRXVkaEJCQ0NDR3RiZDY4R1ZhckZaeHpTQ1J0ZjFXODRJSUw4TUVISCtEQWdRUDQ5Tk5QY2YzMTErT1ZWMTZCczNQenhFUkxseTVGY1hFeDl1elpnOTkvL3gzWFhITU4xR28xOXV6WkEwL1B0ajlLeW1ReUxGeTRFREtack5mdWpSQkNDRGtieHRnQnp2a2xqTEY0QUg4NHVoNUNCaHVyMVRxUk1RWUFCeHhkQ3lHRWtJR053bkZDK2hCblorZHdzOWxjRHFDK3M4ZDRlWG5OY0haMmpzL0t5bm9BQUlxTGk5K01qbzdPYkFsZXQ1MVBQVTVPVHNNc0ZrczVBRERHNUZGUlVhVm1zN240MkxGaktrRVFPQUJ2TkU4N0JvVkNFV08xV3MzbmM3MnpjWFYxdmRMTnplMmFyS3lzbXdDWVhGeGNwcHJONW9LdW5zZlQwM08yazVOVFRFbEp5ZkllS0JPN2R1MUNVVkhSMmNKeDV1enNmUG5Rb1VPWG56eDVja1pFUk1TaHM1MDNKU1hGcGRXbVNTYVRoWWVIaDIvUHlzcTZIb0J3dm5VVFFnZ2haUEJJVEV6c3NGMHNGcC94dVBqNGVNVEh4M2U0Yjlpd1laZzdkMjZidHZiQk9BQklKQkxjZGRkZG5heVVFRUlJNlIxV3EzV1BTQ1JhTEJLSjdnZXdFdlI3TmlHOVNjUVlld0FBT09kN0hWME1JWVNRZ1kzQ2NVTDZFSWxFTXRKb05IWjYxTGhTcVl3TERnNyt1S0NnNEJIOGI4cXYyc0xDd2dYQndjR2JUQ1pUV1VORHcrL25XbytUazVOS0pwT05VQ3FWWXpubnhyUzBOSC9idnFxcXFuVlJVVkZIMGZKMXhHcTFWaFVVRlB6ZnVWNnJFNnpaMmRtM1IwWkcvdW5sNVhWemRYWDFWNTZlbm5jcmxjb29kM2YzYWUwNzUrWGwzVlZYVi9kRGJHeHNnOVZxclcyLzM5blorU0lmSDU4MmY3MHRLQ2g0cExhMmRsZFhDMHRMUzhPQ0JRdnMydzBORFhCeGNjSGxsMTl1YjlQcjlRQUF4dGl2TVRFeDFxTkhqM29VRkJRczhQYjJ2bmZvMEtITFJTS1JzMWFybGFMNWwyOW5BRG9BN2dEcUFFaFVLbFg3Qnc4cytmbjU4MGFOR3ZXTHI2L3YvSXFLaW5WZHJac1FRZ2doaEJCQ0NDSE5VbEpTL29pTGl6c0U0RksxV3Yya1JxTlo1ZWlhQ0Jrc1ZDclZRZ0FSQUE2bXBLVFF6QTJFRUVKNkZJWGpoUFFoVGs1T0VaME54MTFjWEs0TUN3dmJXVmxaK1hGVlZkWG0xdnVxcTZ1L1VpcVY2ckN3c1A4V0ZSVTlVVmxadVFFQTcybzlYbDVlTTZxcXFqYVBHREZpQzJOTUFtQUlXa0w0d3NMQ3B3c0xDNS91NmpuUFUyTkdSc2FsQUhUT3pzNnhZckZZYVJ0TnJWS3B1RmFyOVFWUTJmNmd0TFMwd0RPY1V5R1R5VWFJeFdLWHBxYW12OCtscUtpb0tQejIyMjhBZ0VPSERtSFhybDFZdGFyNWQyaEJFSEQ0OEdHc1hic1dHUmtaNEp4ZmNmVG8wU01BbkFCNFZsVlZmVnBWVmZXWnM3TnpEQUJGYUdqb1ZxdlZXcDZYbHpjbk9EaDRwVlFxSFphZG5YMS9lbnA2UkFlWEZpb3FLajRMQ2dwYVZWRlJzUlhBYWRlbEo0UVFRZ2doaEJCQ3lKbUp4ZUs1Z2lBa2NjN2ZVS2xVVEt2VnJnYU5JQ2VrSjRsYWd2SFhBVFNLUktKNWppNklFRUxJd0VmaE9DRU9GaGdZK0lhUGo4L0RBTUFZa3dHQXA2Zm5IUjMxalkyTmJRQ0E0dUxpUllHQmdXdkx5c3JlS0NvcWVyYWp2b1dGaFlzc0ZrdGpjSER3dTFLcDFMdWtwR1JGVjJ0VEtCU3F2THk4Vy9MejgxOEtEQXhjUEdiTW1BTmlzZGliYzI1cHFaZTF2Sk1BRUJ1TnhoUEhqaDBiMTlYcmRKRU9BUHo4L0JaWFZsWiswTWxqWkJkY2NJR1dNZVlzazhrQ016TXpyd29NREh4VExCYTd5R1N5c0lhR2h0OGFHaHIrT3RkdzNNWmlzV0RUcGsxNDlkVlg3VzBHZ3dIejU4OUhaR1JrbTc2ZW5wNVhCd1lHZmxoWVdQaFVUVTNORnM2NU5ESXk4dmVhbXBvdlMwdExWd0ZBZm43K1F6NCtQblBHakJuemUzNSsvdjFHb3pHci9UWGQzZDJ2NVp5YmhnNGR1ckNrcE9UNTg2bWZFRUlJSVlRUVFnZ1p6STRjT2ZLUFNxVzZIY0NYQVA2alVxbitqM1Arc1Znc1BtZ3ltVEs5dkx6cTkrL2ZiM0IwbllUMFZ3a0pDVTdWMWRWdU1wa3NvbVdOOFFmUVBHSzhFY0FkUjQ0YytjZkJKUkpDQ0JrRUtCd254TUVLQ3dzWEZ4WVdMdTdLTVVxbGNsaDJkblpXWFYzZEQyZnFWMXBhdXF5K3Z2NWJ2VjZmZWk2MVpXZG5YMmN3R0hKYTZueThzTER3OFpaZElnRGlsdmVpVm9kWXp1VTZuUkVhR3JyTHpjM3Q2cGJweDVuUmFNeXBxS2pZM01uRFRWbFpXYmVIaElTOGs1K2ZQN09ob2VIUFk4ZU9YUXlBUjBkSGwyWm1aazV1MWRlVGN6NkVNUWF6Mll5eXNyS3pudHpQenc4QThPR0hIMkxXckZrWU1tVElXWStwcWFuWnE5ZnJKd1lGQmEweG1Vei91TG01WFpPYm16dk5ZRERrb1hrYWRhN1ZhbGxsWmVXSE9wM3VGM2QzOTJrNm5hNzl0RktlN3U3dU4yUmxaVjBYR2hxNnE2U2taQ1dhcDJFbmhCQkNDQ0dFRUVMSU9kQnF0WWxqeDQ2ZElBakNlZ0FUR1dPdkM0SUFpVVNDK3ZwNnFGUXFSNWM0bURVd3hvb0JaSERPdHh1TnhtL1MwOU1iem5UQW1ERmpYT1J5K1RURzJLMEFJam5ud3dDNDlFcTE1QlQxOWZXUVNDUVFCQUhOWTI0QUFBZEZJdEU4Q3NZSklZVDBGbmIyTG9RUTBtYzRxVlNxSnExV3k2S2pvOXRNbnk2UlNMd3RGa3MxV3FhUE41bE1PY2VPSFJzZkd4dmJrSktTNHRLeTluaTkyV3d1S1MwdFhSNFFFUEFhQU1oa3NuQ1R5WlFGQU9ucDZhT0RnNE0zKy9qNHpPcEtVUnFOQmtsSlNWaXdZQUVPSHo2TUYxOThFUWNQSHJUdnI2dXJnMWdzaHRWcUJZQTZyVmJyMGY0Y3A3bWZLdHQyWTJQalg5bloyVk5hOS9IMzkzL0IyZGw1UW5aMjlnM0Rody9mYWpRYWMwcEtTbDdvU3UyRUVFSklYeGNYRjFmS0dQTVRpOFZERHg4K1hPcm9lczZYU3FYaVFQUFBENlJ2VUt2VkFBQ3RWa3UvSHhOQ0NHa2pOamIyRXNiWWpRRGlSU0pSQ09mY0c0REMwWFVSdTJMRzJJTWFqZWJiam5hcTFlb2JPT2NmQUJqV3kzV1IwMnRpakZVSmdwQUg0QURuZkMrdE1kNnM1VUVPSFlCR3JWWkxEM0FRMG9ydDkyajZuWTEwRnhvNVRnanBsMUpUVTMxYWI2dFVLcDZhbWpvS3A2NDV6Z0FnSlNWbE9JREtVYU5HSGFxdHJkMVZXMXU3QzJnT3BkUFQwMGZiT3VmbjU4LzI5dlpleHhnN0hCa1ppUzFidHB5MWxoTW5UbUQ5K3ZVUWhPWmx5RjUrK1dYN1ByMWVqL2o0ZUl3Y09kSzI1dmlrVm9lS0lpTWpOUmtaR2RlM3VoOFdHaHE2dzhQRDQrYWFtcG92Q2dvS0hqbk5aZjM4L1B3VzV1VGtYQThBSlNVbFMwZVBIbjJrcHFabW84Rmd5RDFyMFlRUVFnZ2hoQkJDQ0Rtamx0Q09ncnMrSWpvNjJsa3FsZnB6emk4R2NEZUF5Wnp6eExpNHVFZVRrNVBYdHU2clZxc2Y1WnkvMDdMNVBZQ3RqTEUveldaemFXcHFhbU52MTA0SUlZU1F2a04wOWk2RUVOSW55UUU0bmFXUDFMWStlbVJrNUsvT3pzNVhtYzNtOHU0dXBMaTRHQTgvL0hDWGoxTXFsYkV5bVd3NEFIdE5RVUZCcXhzYkcvOEdBSXZGVXVmdDdUMjdnME5aYUdqb2gzVjFkZC9acGxvM0dvMlpsWldWSDRXRWhHeEM4NVQzaEJCQ0NDR0VFRUlJSVFOR2FtcHFvMGFqeWRacXRWdTBXdTExakxHYkFUUXl4dDVScVZRMzIvcXBWS3FiT2VkdnQreTdXYXZWWHFmVmFyZG9OSnBzQ3NZSklZUVFRdUU0SWFUZlVTZ1VnYU5Iai83TnhjVmwvSm42eVdTeUNKUEpsQWNBRlJVVjc0YUhoKytvcmEzZEV4b2F1bWZNbURGWlk4YU15WkpJSko2MjErZGFUMEpDQXNhTkc5Zmw0MXhjWEs3VTZYUy9BTEFDa0FRSEI2OFhpOFgrWldWbHE0SG0wZUNlbnA0ejJnZmt3NFlOZTAycFZFYWZQSGx5UWV2Mm9xS2lGeVFTaVg5UVVORGI1M292aEJCQ0NDR0VFTkxiVkNxVlhxVlM4WVNFaExNOUFFMjZLQ0Vod1VtbFVuR1ZTa1dCSUJsd05Cck5ONXp6MjlDOHhONjY2T2hvNStqb2FHY0E3d0xnblBQYk5Cck5ONDZ0a2hCQ0NDRjlEVTJyVHNnZ0Voc2IyOUNaZm9JZ0dOcFBXOTVIS0FFZ0lpSkNXMTVldnJhaG9lSGdtVHA3ZUhoYzE5allhSnYrakFPQWw1ZlhqS0tpb3FWTlRVMkhBUWc5Vys2WmVYaDQzRlJkWGIxRkxwZUhoNFNFYkxaWUxDVTVPVGwzMldvRllNbkt5cG9SRVJHeHk5blplVUorZnY2QzRPRGdOejA4UE80K2R1ellaUUNxMjUxU241bVplVXRrWk9RaGtVamtucGVYdHdCQWZhL2VGQ0dFRUVJNnhiYk9OU0dFRUFCQUJZRGd1cm82THdERmppNW1JS21ycS9OaWpBSE5IMk5DQnB6azVPUjljWEZ4bnpIR1pra2trc2ZRdkx6ZVVBQ2JrNU9UOXptNFBFSUlJWVQwUVJTT0V6S0lwS1NrdUxScjhsZXBWQ1ZhclZZTUJ3ZkZuZUhoNFhHWklBZ05KMCtldkxlK3Z2NzdzL1gzOWZWOU1DY25aMVpRVU5CN2JtNXUxNTA0Y2VKQ0p5ZW5pVUZCUVN1ZG5Kd2lXNlpjdHdBUU1jYmtKU1VsU3lzcUt0YWRUNDAxTlRXNDY2NjcyclFOR1RJRW1abVpBQURHMkhkUlVWR210TFMwV0dkbjUwc0tDZ3BtS2hRS2xVNm4yMTlTVXZJaW12OGRXbjl0YnNqTXpMek8xOWQzZmtCQXdCdHVibTVUangwN2RwbkpaRXJ2NlBvbWt5azlNelB6NnJDd3NEM0RoZzE3dHJpNCtKbnp1Ui9TZStMaTRwSVlZMmVjRFlIMExzNzUvdVRrNUNzY1hRY2haR0Robk85bmpDVTR1ZzdTRnVmOGIwZlgwQlVxbGFvSmdGTjlmYjFUVmxhVzBkSDFERVlKQ1FsTzlmWDFUUUNhdEZxdDB0SDFEQURIQUFRenhxSkI0WGgzaTJsNWY4eWhWUkRTZ3hoanl3SE1BakFiemVHNHJZMFFRZ2doNUJRVWpoTXlpQ21WU3R2U0NuMCtHQWVBMnRyYWJ6SXlNc1lhamNiajdmZTFURVd1YjkyV2s1TnpkVk5UVTM1MWRiVytvS0JnS1lEeXBxYW1MMnRxYXI1czZjTFF2RDQzUS9QVTV1ZjFjUWdNRElTbnB5ZjI3VHYxd2VTWk0yY2lJeU1EblBQcjA5TFNqaWdVaXFES3lzbzFUVTFOK1UxTlRmbTF0Yld0cC9uaVpyTzVxTlcycGFLaVlnMEF6Nktpb2xjQlZKMnBEcjFlZnpndExTMEtRTjM1M0EvcFhSU005ejBVWGhGQ2VnSTlkRU82U1JXQUFLVlM2UTZnM05IRkRFYlYxZFZ1RW9rRWpMRXovbXhPT3UwbkFOY0FtQUxnckE5Q2s4NWpqTjNROHZKbmh4WkNTQS9TYXJWWmFyVTZoWE1lMjlLVXJORm9zaDFhRkNHRUVFTDZMQXJIQ1JuRUJFR1FjODdOanE2akt6b0t4Z0dncUtqb3FmWnRUVTFOK1FEUTJOaVllcHJUY1RTUEhPOFd1M2Z2N25UZnBxYW1nb0tDZ2lkUHM5dWFscFlXMkVGN1RSZktxZXhDWDlLSGFEUWFSNWRBUU5NZEUwSUk2ZlB5QUFTSVJLSndVRGp1RURLWkxFSVFCQWlDa09mb1dnWUNzVmo4bWRWcVhRYmcvdGpZMkZVcEtTa25IVjNUUUJBZEhUMEN3UDBBbXFSUzZhZU9yb2VRbmlRSXd2ZU1zVmdBNEp6VFF6YUVFRUlJT1MwS3h3bnBuendWQ29WelZ3NFlQWHAwVmdmTmpERW1qWXVMTTdUZmNmTGt5ZHRxYW1yMm5uT0ZoQkJDQ0NHRWtCN0JHRHZBT2IrRU1SWVA0QTlIMXpNWVdhM1dpUzNyT0I5d2RDMER3ZUhEaDB2ajR1SldNY1plRUlsRWU5UnE5UlNOUnBQdjZMcjZNN1ZhSGN3NTN3TkF3VGwvSlNrcHFjelJOUkhTa3hoai85aGVpMFNpZjg3VWx4QkNDQ0dERzRYamhQUkR3Y0hCYi9uNCtNenF5akZhclphMWIvUHo4M3M4SUNEZ3JkemMzTnRyYTJzN1AreVpFRUlJSVlRUTRqQldxM1dQU0NSYUxCS0o3Z2V3RXYxa21hUUJSTVFZZXdBQU9PZjBRSEUzQ1E4UFg1YWRuUjBMNEViT2VXcGNYTng3QUw0U2lVVC9halNhZmpYam1hT28xV3FwSUFnWEFMaWRjejRmZ0R1QXZlSGg0Y3VTazVNZFhCMGhQVXNrRW1VS1F2TzNRNnZWbXVuZ2NnZ2hoQkRTaDFFNFRrZy9sSitmUHpzL1AzLzJlWjVHNHVQak02K2lvdUl0WDEvZkJSU09kODZYWDM2SkcyNjRBYTZ1cnVkMFBHUE1XNlZTOFk0ZVZpQ0VFRUlJSWFRelVsSlMvb2lMaXpzRTRGSzFXdjJrUnFOWjVlaWFCaE9WU3JVUVFBU0FneWtwS1RSeXY1dHMyN2JObXBDUU1GMm4wNzNFT1grR01iWUV3QkxPdVZHbFVwVUNxQVBRS3lFNTU5ekFHQ3RrakdVeXhyNDZjdVJJcDBhaHF0WHFLQUF6T09jUm5QTkF4cGhURDVkcUl3WGd6am4zWjR6Slc5b3NqTEhscnE2dXk3WnQyMmJ0cFRvSWNSaVR5VlFza1RUL3FWc1FoQklIbDBNSUlZU1FQb3pDY1VJR3FjREF3QldDSUJnTENncWVHamx5NUg0dkw2OFoxZFhWWHp1NnJ0N2c1dVkyT1R3OGZOL1orbVZrWkVDdFZ0dlhnTTdKeWNIYXRXdnRhNHV2WExrUy8vNzdMOWFzV1lPeXNqTDQrZmtCQU1yS3lwQ1VsQVNSU05TRGQwRUlJWVFRUWdZenNWZzhWeENFSk03NUd5cVZpbW0xMnRXZ0VlUTlUZFFTakw4T29GRWtFczF6ZEVFRHpmNzkreTBBWG9pT2p0NGdGb3ZuTThhdUFSQUxJS1EzNjJpWk1oK2NjM0RPbjFlcFZMOWJMSmJacWFtcHVSMzFIemR1WEtqVmF0M0VPYitzL1RsNm1SV0FoblArZzlWcWZTODFOYlhRRVVVUTRnaWM4MGJiYTVGSTFPRElXZ2doaEJEU3QxRTRUc2pndzRZTkc3YlV4OGZuNGN6TXpJa0FoTHk4dkRralI0NzgxV1F5VlRZME5Qemk2QUo3V24xOS9VOWFyZGJ6ZFB2ajR1TFVqTEdmR0dPNDdiYmJBQUNDSU9ERER6L0UzcjE3a1pPVGd3MGJOc0RmM3grQmdZR1lNR0VDWnM2Y2lUMTc5b0J6am11dnZaYUNjVUlJSVlRUTBxT09IRG55ajBxbHVoM0Fsd0QrbzFLcC9vOXovckZZTEQ1b01wa3l2Ynk4NnZmdjMyOXdkSjM5V1VKQ2dsTjFkYldiVENhTGFGbGovQUUwanhodkJIQkhaMGNUazY1ckNYV2ZCZkJzeTcrRGoxZ3M5a2J6Q09rZUp4S0puQUFNRlFUaElzYlluUUF1azBna1IrUGk0bTVNVGs3K3JYWGZ1TGk0eTYxVzYxNEFyZ0NLT2VkZmlFU2lKQUFsZ2lEMDF2OUJzOVZxcmZMeThxcWsvL2Rrc0JJRXdSNk9pOFhpeGpQMUpZUVFRc2pnUnVFNElZT0lUQ2FMREE0T1h1ZnM3S3pPeXNxYTB0alltQUlBUnFQeHhNbVRKMmVFaG9idXFxaW8rS0NrcE9RTkFEb0hsOXVUTEFCcU85cmg3T3djd3hoYkF3QWhJU0ZZdkhneEFHRERoZzNRYURSNDlORkhVVkJRQUE4UER5eGV2QmlyVjYvR0o1OThnb3N1dWdoSGp4NkZ1N3M3ZkgxOTdlZFRxOVZ3Y1hHQlhxKzNOZTBBZ0ppWUdQdjFHV05pczlsY2xwNmVIdDRqZDB0NlhHeHM3Q1Zpc2ZnbXpuazhta2UxZUd1MVdvV2o2eUtFRUVMSXdLYlZhaFBIamgwN1FSQ0U5UUFtTXNaZUZ3UUJFb2tFOWZYMVVLbFVqaXl2Z1RGV0RDQ0RjNzdkYURSK2s1NmVmc2FSZkdQR2pIR1J5K1hUR0dPM0FvamtuQThENE5JcjFYYWd2cjRlRW9rRWdpQzBIZ1Y4VUNRU3phTmd2UGUwaEwyRkxXKzliVnRDUXNMek9wMXVCZWY4U2NiWWpuSGp4bzAvZlBod0R0QThZdHhpc2V3RTRNb1llN091cnU3WnJLd3Nvd1BxSkdUUVMwOVBOOW0rNzJrMG1sNVpnb0VRUWdnaC9ST0Y0NFFNRHRMaHc0ZC81T25wZVhkRFE4T0I0OGVQcXd3R1EwN3JEanFkN3RDSkV5Y3VDZ29LK2lBbUpxWXdKeWRuaWs2bk8rQ29naDBoS0Nqb1RTOHZyOW1jODAyTXNRc1VpdjlsbTlPblQ4ZStmZnV3WmNzV3pKZ3hBMTkvL1RWbXpKaUJWMTU1QmNlUEg4ZTZkZXN3ZmZwMFNLVlNQUDMwMDIzT3UyL2ZQano0NElQSXlNZ0FnRnNBZkgvMDZGRVAyMzVuWitmWTRjT0hiKytsMnlUZGFPellzUmRhcmRiM0dXT1hjczRkWFE0aGhCQkNCcUdXa0RZK05qYjJFc2JZalFEaVJTSlJDT2ZjRzRBakg5Wno0WnlQQkRBU3dGUzVYRjZzVnFzZjFHZzAzM2JVV2ExVzM4QTUvd0RBc0Q3MGMxVVRZNnhLRUlROEFBYzQ1M3RwamZIQnB5V2NYeGdYRjJka2pDMnhXcTBmQXJnS0FLeFc2NGVNTVM4QXIybzBtdWNjV2lnaEJGcXQxaUhyR1JCQ0NDR2tmNkZ3bkpEQndWeFJVZkZwYlczdGp0cmEyajJuNjJRd0dISXpNek92ZG5WMWpkZnBkSC8xWm9GOWdhK3Y3eFBIamgxVGp4bzFTZ1RneWRiNy9QejhPbHd6N3NFSEgwUlNVaExTMDlOaHRWcnh5eThEZmxaNjBrS2xVazBSQk9FcnhwaVNNWFpDRUlTTm5QTURnaUJrNmZYNk9rZlhSd2doaEpEQnBTVzA3VFBCYlhSMHRMTlVLdlhubkY4TTRHNEFrem5uaVhGeGNZOG1KeWV2YmQxWHJWWS95amwvcDJYemV3QmJHV04vbXMzbTB0VFVWSm9hbC9RSjRlSGhMMlJuWjE4TDRNcTR1TGlyV3BxdkJLQUpDd3Q3VWF2Vk9yQTZRZ2docFArSWk0dExZb3lOZDNRZHBGZFlPT2ZYSlNjbi8rVG9RZ2hwamNKeFFnYUp4c2JHbnp2YmQ3Q05HRy9OYXJYV0EvRG9hSi9aYk1iTW1UTlJVRkNBbVRObndtdzJ3OC9QRDRtSmljakx5NE5lcjhmVXFWTUJBUGZkZHgrbVRadldtNldUWGpSMjdOZ0xCVUg0Q29DY01mYTBScU41RTREZzZMb0lJWVFRUXZxS2xsQTd1K1Z0aTFxdG5zWTUzOElZZTBlbFVoVnF0ZHBkQUtCU3FXN21uTDhOb0pFeE5sT2owWHpqeUxvSk9aMXQyN1paVlNyVkNnQTdHR05QdE5xMVl0dTJiVlpIMVVVSUlZVDBOeFNNRHlvU0FFc0JVRGhPK2hRS3h3a2hwSk9rVXFsOVduWGIrN3k4UEJpTlJ2ejN2Ly9GNVpkZmp0MjdkNTl5M0hYWFhkZXBOY2Q3NVNaSXQyaVpTbDNaRW95dmNuUTloQkJDQ0NGOW5VYWorU1l1THU0MnhsZ2lnSFhSMGRFL3RPeDZGd0Rubk4rbTFXcjNPYkJFUXM0cUxDeHNkM1oyZGcyQUcxcWFhc0xDd3ZiUXFIRkNDQ0drNnpRYWphTkxJRDFvdzRZTitPQ0REOEFZbzJDYzlEa2lSeGRBQ09uVEpBRDhXMTdMSEZsSVgyQXltVTRaT1M0V2l6RjM3dHpUSG5QaGhSZmloeDkrd0toUm8yeE50d0RBMGFOSFBXeHZHUmtacXFhbXB1UmV1QVhTRFZyVzg3eVVNWGFpWmNRNElZUVFRZ2pwaE9UazVIMmM4ODhBREpOSUpJOUpKSkxIQVF3RjhHbHljaklGNDZUUGF4a2hibDlMaXpIMk00MGFKNFFRUWdnaHBIK2hjSnlRQWM3SnlXbEVRRURBcXdDVVhUMVdKcE9GWDNqaGhVa0FuQ0lqSXcvNytQak02ZjRLK3h4K3VoMFNpUVJidG14QlVGQVF0bXpaQXFsVWl2Mzc5MlBGaWhXWU1tVUtHaHNiTVdYS0ZQc2JBSHp5eVNlUXkrVm52S0RSYU16TXljbTVyWHR2Zy9RVXNWaDhFd0FJZ3JBUk5KWDZLUVJCd1BmZmZ3K0R3ZERoL3FTa0pIQisydjltQUlBSEgzeXdKMG9qaEJCQ1NCL0FHRnZlOG5KMnkxdnJOa0w2ZzBPMkY1enpRMmZxU0FnaGhCQkNDT2w3YUZwMVF2b3dwVkk1YnVUSWtiOTJwbTlLU29wTFIrMEdnMEhuN2UzOUFHTk1VbGhZdUtncjF4ZUx4WHJHbUJpQUlTTWo0NXJodzRlL1dWbFp1UTFBWFZmTzA0ZkpBYmdEcUhGMWRiMElBSXhHb3c2QVovdU9aV1ZsOFBYMVBlVUVNMmZPeE15Wk13RUFsMTkrT1JJVEUzdTBZT0o0blBQNGx2Y0hIRjFMZHhCZCs3a1FBQUFnQUVsRVFWUUVBYW1wcWZqNTU1L3gyR09QUVNKcCs2UEJtMisraWUrKyt3NzE5ZldJaUlqQU04ODhnNmlvcU5PZWIvdjI3YWlvcU1DZVBYdXdmUGx5ZUhsNUFRRHV2ZmRlZlBycHA1Zy9mejcrL3Z0dnZQNzY2OGpJeUxBZnQyWExGanozM0hQSXk4dkQ4ZVBIN2YrdmJQc0lJWVFRTWpCb3Rkb3N0VnFkd2ptUGJXbEsxbWcwMlE0dGlwQ3V5VHJOYTBJSUlZUVFRa2cvUU9FNElYMllYcTgvZkxyUXV4VVBsVXBWWTl0UXFWVGNiRFlYbzlVSWFNNjUyZFBUOHk1UFQ4KzdXaDNIcEZMcE1LMVd5d0NJWTJKaXFqbzROeE9MeGE2dDE4ZU9pWW5KTzNIaVJIUlRVMVArT2Q1V242RlFLSHdqSXlNTGJOczFOVFZmQXlnSEVOeSs3NisvL29yNCtIZ0F3THAxNjZEVDZjQVk2N1ZhU1o4U0FnQ0NJQXlJUDRSTm5qd1pqREZVVmxiaWtVY2VPV1YvZEhRMDVzeVpBOFlZM243N2JUejExRlA0L3Z2dk8vejh6OC9QeDg4Ly80ejMzMzhmQnc4ZXhIMzMzWWMxYTlZZ0pDUUVtWm1aYmZyT256OGZKcE1KbjMvK09mTHptNytjckZpeEFrRHpneWEyUVB6cXE2L3U3bHNtaEJCQ2lJTUpndkE5WXl3V0FEai9mL2J1T3o2S2F2MGYrR2QyazYzWmxFMGxtMllTVWdnRXNnRXA0ZzFGRVpTdUlQWUFnbFJCUWJEUVJCRkZFUkZFcWZyRGdtSzdJSWdYbEF0ZlJMeEtPaUVoMlUzYjlMSnN0dGVaM3gvSnJwdGsweWlHNEhtL1hyellPWE5tNWt3STJldzg1endQODFOUGo0Y2d1b05oR0xuOWQyR0dZWXA2ZURnRVFSQUVRVndubTgwR05wdmRyV1BxNit2aDUrZDNrMFpFRU1UTlJvTGpCSEZyRTBra2t2VVZGUlVydTNOUVRrNU9MQUJ0SjkwOHBGS3BwdmsxeFdhenZab0Q1YzZFZ3dZTnFzdkt5dkx1enZWN0M0UEJVSjZlbmg3RTUvUGREQWFERG9DcXZiNGVIaDZZUEhreUFPRDQ4ZU00ZWZJa1pzeG9tUWw5eXBRcG5WNlRZUmhqUTBQRDd1c2JPZEhEZkFGQXI5ZmZGaGtVM24vL2ZWZ3NGcVNtcHJyY2Y4ODk5emhlVDVnd0FjZU9IUVBETUcyQzQycTFHcXRXcmNMYXRXdEJVUlR1dnZ0dUZCWVdZdmJzMlRoMDZGQ2I4L3I0K0NBckt3dG56NTdGd1lNSDhjZ2pqemoyNmZWNngzWmpZeU1lZWVRUlRKczJEVE5uenJ3QmQwd1FCTkU5VXFuVUFJQ25WcXQ1TXBuTTFOUGpJVzVkbzBhTjRxblZhZ01BUTNwNmVyZExHdjJUVUJSMXlmNmF4V0pkNnFndlFkeHEzTnpjbERaYlU1bHhEb2ZqYXBJNVFSQUVRUkM5eExGangzRHExQ2xzMzc2OXk4ZGN1blFKTDcvOE1yNzU1aHR3T0p4Tys4K2JOdytQUGZZWVJvMGE1V2hyYkd6RTFLbFQ4Zm5ubnlNNE9QaGFodDRsYTlhc3dhdXZ2dHB1OFAvdzRjTlFxOVY0K3VtL3Fxa3VXTEFBTzNic2dMdTdPd0JBcVZRNk1rTVN4TzJDQk1jSjR0WW1EQXdNWE5HZDRMaGNMcDhCd0RCZ3dJRHlqdnJSTksxcjd0c1JQVVZSSEFCc0FEWnZiKytwSnBQcG9zRmc2UERjdlV5TndXRG90Sk85aGpnQXpKNDlHN05uejI3VDUvbm5uKy9LOVhSbFpXVUx1akUrNHRiREE0RGJKVUFTRnhlSG5KeWNEdnN3RElPYW1ob2NPblFJTTJiTUFJdkZhckcvb2FFQlM1Y3VSVXBLQ2hJU0VoenRzMmZQUmtoSUNBSURBOXVjOCtyVnExaTdkaTAyYjk0TVQwL1BGZ0gwbEpRVXgvYTk5OTdyTXJoT0VBVHhOMm9BSUJFSUJGNW95akJERUM0cGxVcFBOemMzVUJSRmdtV2RZTEZZaFRSTkF3QnNObHRoSjkwSjRwWkMwN1R6QjhqT1Awd1NCRUVRQkhGRGxKV1ZZZWZPbmZqenp6OWhOQm94Y09CQXJGMjdGaEtKeE5HbnNMQVFXN2R1UlhaMk5qZ2NEdGFzV2ROaTRZZXpvcUlpYk5teUJSUkZZY0tFQ1MzMmpSOC9Ic3VXTFd0empNbGt3c2FORzNIMTZ0VTJDNlVDQXdQeHlTZWZ0R2c3YytZTU1qTXpvZFZxc1h0MzAzcXBnUU1IZ3MxbXcyUXlZY1dLRlMzNng4Zkg0OEtGQ3kzYTlIbzl2TDJiMXE1VlZGUTQ3cmV5c2hKLy92bG5lMTh1MERTTkV5ZE9ZT1BHalM3M1YxUlU0T0RCZ3podzRBQ09IeitPSVVPR0lDQWdBRmxaV1dBWUJwbVptZGk5ZXpjTUJnTSsvdmhqa2tXVnVLMlE0RGhCOUFMT2FjMWRhUEd1MU5qWStBMEE1T1RraEZ6dmRiS3lzZ0p0TnBzU2dEK0F4ckN3c1AxeXVYd3NnTnNwT0U0UVJBZis5Ny8vWWRHaVJRQ0F1KysrRzg4KysyeWJQaFJGWWNpUUlkaTNieCtPSGozcWFLK3ZyOGZaczJkZG52ZmJiNytGUnFOeHpNemRzMmVQbythNFhxOTMxQnh2Ykx3dEZ1Z1RCTkc3bFFLUXNGaXNhSkRnT05FQkRvZlRsNlpwMERSZDJ0Tmp1ZFdaemVaS043ZW14eEUwVFZmMThIQUlvcnYwOWhkV3E1VUV4d21DSUFqaWIzTDI3RmtNSGp3WWE5YXNnZFZxeFlZTkc3Qm16UnA4L1BISEFJRHk4bkxNbno4ZlR6MzFGTjU5OTExb3RWcVlUSzdYdGxSVVZHRDU4dVY0K2VXWE1YNzhlRWY3WjU5OWhoOSsrQUZUcDA1dGN3ekRNSGo5OWRjeGZQaHdQUGZjYzQ3Mjh2SnlQUEhFRTIyQzhGVlZWWGp2dmZmd3d3OC9ZTldxVmRpOGVUTjhmSHlRbnA2T3paczM0OGlSSTFpeFlnVzJiOThPSHgrZkZzZW1wS1E0bnFtbHBLVGd5SkVqQUlDUkkwYzZYcWVrcEFBQWtwT1QyNHoxNU1tVDhQVDBCRVZSYlJhNUFJQk9wOE9MTDc2SWwxNTZDUUVCQVk1N2UvLzk5d0VBcWFtcFlCZ0dUenp4Qk82NjZ5NFNHQ2R1T3lRNFRoQzlRQ2RwemIyU2twSnFydk1TYmpSTkc1eXV3MHBLU2pJRE1Kbk5ab1ZBSUFnVkNBUlQ5WHA5bWs2bnk3ek9heEVFMFlzTUhUb1VmLzc1SjBwS1NyQmh3d2E4K3Vxcmp0cmdkbUt4R004OTl4eSsrT0lMbkRoeHd0RStjdVJJOFBsOGwrZWRNbVVLUm84ZURUYWJqVGx6NWdCd1hYUDgzTGx6TitPMkNJSWd1b3lpcUhNTXc0eWdLT3B1QUwvMTlIaUlXNWZOWmh2Wi9OQ0l2SGwxZ21FWW5mMDFpOFhxckJ3VVFkeFMwdExTTEZLcDFQRzZoNGRERUwxQkFEcWVZT2lCemtzREVnUkI0TEhISG1zUjZIM3NzY2V3ZVBGaTBEUU5Gb3VGWGJ0MlllVElrWTdTZ1FLQjYwcEh1Ym01ZU9HRkYxQmZYNDh0VzdaZ3k1WXRBSnFDMzJxMUdrS2hzRVhXME5PblQ0TmhHTHp6empzb0xTM0Z1blhySFBzMEdnMldMVnVHU1pNbU9SWjYyRFUyTm1MKy9Qa0lDZ3JDekpremtaR1JnWmlZR0x6NjZxdjQ4c3N2NGV2cmkyblRwa0VtazJISWtDRWQzcnU5MUtESlpISzgxdXViNXV1bHBhWEJiRFpqK1BEaFNFdExBd0RNbURFRDVlVk42OXVHRFJ2bUNHNWJMQlo4OWRWWE9IcjBLRXBMUzdGLy8zNXMyN1lOWnJNWktwVUtQLy84TXdCZzJiSmxHRHAwS0FCZ3hZb1ZlUERCQnpGaXhJZ094MGdRdlFrSmpoTkU3OWVZa1pIQnMyOE1HRENnMnY3YXpjM04xMnExTmpodCsxbXQxbnI3TmszVGpibTV1YkVBUkRhYnpYblZ1SkNtYVIwQW1NM21BcUZRT0R3b0tPaGxtVXcyK2ViZUNrRVF0eUlXaTRYSXlFZzg4OHd6ZVA3NTUvSGFhNis1bkhYcXJMcTZHbncrdjkyWnBRY09ITUNRSVVNUUhoNk9pSWdJQUhCOGlIQmVPUTRBSDMvOE1RNGNPSEJqYm9ZZ0NLS2JiRGJiVVJhTHRackZZczBCOERZQXVxZkhSTnlTV0JSRnpRVUFobUYrNk9uQjNPcnNuelVBZ00xbTZ6cnFTeEMzb3ZUMGRMSjhpaUM2Z00vbkQ0K0lpTmlWbDVlWDFGNGZxVlNxdWQ3L1V3S0JJTm5QeisrcHNyS3lOcW5PUWtKQzNpc3ZMMTkrUGVjbkNPTFcwUHBabEZLcGhJK1BEMWdzRm13Mkc4NmNPZE9sMnVFVVJXSFJva1ZZdjM0OVRwOCs3V2hQVGs1MkJKZWQyNENteklwWldWbkl5OHZEZmZmZDU5amYyTmdJTHk4dkhEdDJETWVPSFhPMHBhV2xJUzR1RG84OTlsaWJWT3MrUGo1WXVIQmhtM0VWRnhlM215Yjk4T0hEQUpvV290aGYyMWVPdS9MMTExOERhQ29WK3RGSEh5RWtKTVN4emVGdzhPU1RUK0srKys2RHI2OHZmSHg4d09Gd29GQW9jT25TSmJpN3V5TThQQndBWURhYlVWUlVCSDkvLzNhdlJSQzlFUW1PRThSdElqQXc4Q1cxV3YxTFRrNU9VSE9US0NrcHFjNXBteWVWU2cxTzJ3NUNvVERZWXJGVTJyZjVmTDZQUFZpdTBXZ3VTQ1NTelVxbDhuT0R3ZkFIQUE0QTg4MitINElnYmsxdWJtNGRCc2JQbnorUGRldldnYVpwUFBIRUUrMzJ1K2VlZS9ENTU1OURLcFU2WnNmYVY0czdyeHduQ0lMb2FabVptYjhsSlNXZEIzQlhjbkx5ODJscGFlLzA5SmlJVzQ5VUtsMEJvQytBWHpNek0wbUdnVTdrNXVhYXljcGJnaUNJMjUvQllMaGdzOW1NSXBIb0xvMUdjOTVwRnh1QXJYWC9RWU1HZFdrRk9VM1R4dXpzYkQvN3RyZTM5eVEybXkwR0lFUlQrVUVhelNVUXZMeThKcExnT0VIY2ZxeFdLejcvL0hNOCtPQ0RBSnBTbTV0TUp0VFUxR0RLbENtb3JhMUZVbElTTm16WWdJQ0FnQmJIOXV2WEQvMzY5Y1A2OWV1N2ZMMWh3NFpoOE9EQkdEcDBhSnVBdXZPMnpXYkRuWGZlNmRqbWNEaU9ZSFpuaGc4Zmp1enNiS3hldlJvNm5RNFRKa3lBbjU5ZjV3ZDJRS1BSUUNnVU9yYk5aak00SEE1OGZYMHhaY29VaElhR092YVZsNWZqM0xsenFLaW93THg1ODhBd2pPTWVvNk9qcjJzY0JIR3JJY0Z4Z3JoTmlNWGlXU2FUS2RkZ2FDcDVGaEFROExoV3ErMHdwV05ZV05qN2RYVjE3M0E0blA0R2crRXlBQzRBRTUvUEgyNDJtMHNCd0dhejZWZ3NGcStzck93bEFBZ1BELzlRcFZKOTFkalllUEltM3hKQkVEMnNxS2dJQlFVRkdEMTZOSzVldllwOSsvYmgzbnZ2N2ZDWXUrNjZDNy84OGdzWWhrRlpXUm5HalJ1SFR6LzlGQmN1WEdqUkx6azVHUjk4OEFFT0hqeUl2WHYzWXM2Y09UQ2JtK2JkdEY0NURvQUV5d21DNkZGc05uc0JUZFAvWXhqbUxhbFVTcVducDI4RldVRk9OR0UxQjhiZkJLQmpzVmh0bDRBUUxwR1Z0d1JCRUxldnhNUkVSOVpDRm92Rmo0eU1QTTR3akJVQUNnc0xINGlMaXp2cm5BWFJMak16MDZOVlU1QlVLcTFLVDA5bm80UGZ2Ynk4dkthVmxwYW14c1RFL01UajhlS3RWbXUxeFdLcFlyUFpJZzZIRXhJWEYvYzduODhmNU9xYUJFSDBUcHMzYndhTHhYS1U2dFBwbXBJUlpXVmw0ZE5QUDRYRllzSHExYXZ4NnF1djRvTVBQbWh6dkQzd08ySENoQmJ0cmJlZFhVdmQ3UXNYTG1ESWtDR0lqWTExdVQ4L1B4OFhMMTUwOUFXQUV5ZE9JQ1VseFZHNk1DVWxCVk9tVEFFQUdJMUd4MnQ3V3ZYMnFOVnFtTTFtZUh2L1ZiSFZZckdBdytFQUFBd0dBdzRkT3VUWVoxKzg4c1VYWDdRSStPZms1SkNhNDhSdGh3VEhDZUxXcGdQQWVIaDRqTkpxdFdmYTZVT0pSS0tSUEI0dlhxVlMvUUdBSlJhTFU0T0NnbDZYeVdUM09mV3pBV0FBaUFFb0FiQkZJdEY5WldWbHJ3VUVCSXpWNlhUbkl5TWpQL2Z5OHBwb3M5bDBKU1VsVDNLNTNGaUpSTEpKcTlYKzRldnJPNm1ob2VFVERvY1RackZZR2x3TmhDQ0kzc2VlSGdwb21xRnFsNWFXQmo2Zmo0TUhEMkw5K3ZVUUNBUzQ1NTU3OFB6enp3TUFhbXBxc0dEQkFuejc3YmVPbGVRc0Znc21rd2xjTGhjVVJlSFNwVXN3R28yTzFFdEtwUklVUlRsK29lN2J0eSt1WExtQ1k4ZU9ZZFdxVllpTWpBU0h3eUVyeHdtQ3VPVmN2SGp4a2xRcWZSakFsd0MyU0tYU2VRekQ3R2V6MmIrYXplWkNzVmlzUG5QbWpMR254MG5jZktOR2plSXBsVXBQRG9mVHQ3bkcrRncwclJqWEFaaDE4ZUxGU3owOFJJSWdDSUxvY2RuWjJYNThQai9VWURBbzdHMnhzYkcvVlZaV3JqUVlEUC9yNm5rRUFvRTliVm03Z1hHQlFDQ2xLSXFqMStzekNnb0s3dXZmdi84bGhtRXNiRFpiMUxwdlhGemM3L241K2NPNmRUTUVRZHh5dG0zYmhveU1ET3pidDg4UjZPWHorUUNBWjU1NUJwNmVuZ0NBMU5SVVBQZmNjNDZhNU01TUpoUFliTFlqQUEwMFBTTnozcmEzdFRabXpKZ090MTFwN3ptWDg3TzQ5c3lhTmN1UmhuM2t5SkU0Y3VRSUFPREREejkwMmQ5aXNjRE56UTMvKzkvL2tKQ1EwQ0t3YlRRYXdlUDlOVS9JZVhFS1RUZjlxTlZvTkFDQWdvSUM3Tnk1RXhjdlhzUlhYMzNWWXBVNVFmUjJKRGhPRUxjMlRXMXQ3ZnN4TVRHL0FHZzNqN0hOWmpOV1ZWVzlCZ0FKQ1FseW04M1dXRmhZT01GZ01GeDA2bVpwYUdqNGZOQ2dRYVUwVFpzb2luTFhhRFNuQUZpOXZMeW1sSmFXdmxSZlg3OGJnRHNBQzQvSEMrL2J0Ky9aeXNyS1ZScU41cytZbUpnVGVyMytDby9IUzlEcjlYazM5YTRKZ3ZqYnRLNmw1S3hQbno3NDRvc3ZYTzRMREF6RTk5OS8zNkx0L3Z2dngvang0K0htMXZUcmhkbHN4cUpGaXdBQVk4ZU9oVXFsd3VEQmc4RmlzYkJseXhZVUZ4Zmo2TkdqT0hyMEtMWnMyUUtGUWdHYnpRWU9oNE54NDhhQllSaFlyVlpZclZZc1hyd1lzMmJOdWtGM1RSQUUwWDNwNmVuSEJnOGVQSXltNlE4QmpLUW82azJhcHVIbTVnYTFXZzE3aXVqYmlKYWlxRW9BZVF6RGZHTXltZjZkbTV2YllhclRoSVFFRHk2WE81V2lxSWNBeERNTUV3eWc5UXF3WGsydFZzUE56UTAwVFRzL1pQcVZ4V0l0SklGeGdpQUlnbWpDNFhEaW9xT2pUK2ZrNUF3Q1VBdkFsOGZqeFdzMG1vdWRIZXVNcG1rdXd6QWRsdDhJQ0FoWWllWVU3U0VoSWVzYkdob09WRlZWdlc3Zm41Q1FJTXZQeng5bS8vc2Fib2NnaUZ2SXpwMDc4ZXV2djJMUG5qMFFpOFdPOXREUVVBZ0VBbWkxV2tjcWNvcWl3T1Z5WFpZSHJLMnRkUVRVdTh0NVZYVnJORTFqM2JwMTBPdjFFQWdFanZiV0dSTHRMSmJPS3d5NXFrL3UzSzVXcTVHZG5RMEFXTFJvRWZMeTh2RGRkOS9oaXkrK3dBTVBQT0RvYjdQWllEYWJ3ZVZ5SFczT1FYdjd5bkVBV0xwMEtTNWR1b1RwMDZkanc0WU5MYjdXQkhFN0lNRnhncmpGbFplWEx5OHZMMThOb0wxM2F3YUFCczJ6YUFzTEN4OHdtODJYWFhVc0xTMTlvclMwdEVXYlNDUWFxVktwdmdaUTA5eGtBUUIzZDNkSmJXM3QrdzBORFFlYngvRnNkSFQwMTQyTmpjZlJYTGVKSUFqQzJmcjE2OXV0MTNUczJESFFOTzJvY3pScDBpVDA3ZHNYYm01dW1EMTdObWJQbnUzeU9QdXMxWTdxbkJNRVFmeGRtb09mZHc4YU5HZ0VSVkdUQU56TllySENHWWJ4UmZ1L3EvVldIZ3pEeEFDSUFUQ0Z5K1ZXSmljbnowOUxTenZ1cW5OeWN2SURETVBzQVJCc1QxRjRtekpRRk5WQTAzUXBnSE1Ndy94QWFvd1RCRUVRUkV0bXN6bGZxVlIrSEJVVmRVQXVsMC8wOC9PYnJsYXJUd0l3dDNkTVVsS1NxeXc4RkVWUjdxNzJsWlNVekRDWlRCVWVIaDdEYUpyV0E0Q25wK2RrdlY2ZkhoWVd0cGZINDBXeFdDeUJQYTA2aDhNSnVYRjNTQkJFVDlpOWV6Zk9uajJMdlh2M3Rnbld1cm01WWZMa3lYajMzWGV4Y2VOR1dDd1c3TnUzcjkwMDZaY3VYWUxKWk9wV1d2V3VZTEZZZVAzMTE3Rm8wU0xNbkRrVG8wYU42ckIvUUVBQUhuLzhjWmNyeTJtYVJrMU5qU04xUE5DMDh0dDVqSFBuenNYMjdkdVJrSkNBaFFzWElqazVHUWtKQ2ZqaWl5L1EwTkNBeVpNbk8vb2FESVkya3dWY3JSd0hnSEhqeHVHZGQ5NEJsOHZGd1lNSE1YVG8wSFpUd3hORWIwU0M0d1RSTzVpYS8zU3F2Y0I0ZXpRYXphOGFqZVozRisyL2FUUWF4NE0rbFVwMVZLVlNIZTNPdVFtQ0lPeGF6OGFOajQvdjBuRWtLRTRReEsyb09SaDZXd2RFRXhNVGhlN3U3a0VNd3d3SDhCaUE4UXpESEV0S1NubzJJeU5qaDNQZjVPVGtaeG1HMmQ2OCtST0F6eW1LdW1DeFdLcXpzN04xZi9mWUNZSWdDSUxvZVJVVkZSdmk0K1AvOFBQelcrRG41emUzc3JKeWJVZjlYZFVERHd3TVhDNlJTTFlWRnhjL3JGS3BqclRlNytmbnQ2Q3FxbXBqWUdEZ1NnQzRmUGx5UDM5Ly95Vyt2cjV6OC9QekJ3Ri9yUndId0w1QnQwWVFSQS9aczJjUEFPRGVlKzl0MFg3aHdnVndPQndzVzdZTVc3WnN3YVJKazhCbXMzSGZmZmUxV3g3dzZOR2ptRHAxS2w1ODhVWEhlZXhwMWUxcDJQVjZQVWFQSHUzWXoyS3g0T2JtaHZyNmVzZnFkRmRVS2hWeWNuTHc4c3N2TzlvNktoL29uRnI5OHVYTE9ITGtDTXhtTStiTW1ZTytmZnUyU1BVK2N1VElOcW5mcDAyYkJqYTc2VWNjVGRQWXZYczNEaDA2aEQxNzlqaFdwbk00SEtTbHBUbEtIN1llRjhNd3VQUE9Pd0UwVFRRWU4yNmNZNFg1TDcvOGdyaTR1SGJIVHhDOUVRbU9Fd1FCQU5hZUhnQkJFQVJCRUFSeDYyZ09hc3ViLzN5V25KdzhsV0dZenlpSzJpNlZTc3ZUMDlPL0J3Q3BWRHFOWVpqM0FPZ29pbm84TFMzdDN6MDVib0lnQ0lJZ2JobVdzckt5cC9yMjdmdWIyV3d1VTZ2Vi8rbm04VzUrZm40TDYrcnF0dm43K3k5eEZSeXZyNi8vRWtCallHRGdTazlQendrQ2dXQXdpOFZ5WnhqR0ZCY1g5enNBMkZlT0E0QkNvWml2MCtteXIvL1dDSUxvQ1IyVkJnU2FBc0JyMXF6Qm1qVnIydXh6TGcrWWw1ZUgzTnhjckYzYmNzNk9mV0hIeXBVcmNmNzhlVEFNZzRrVEp6cjJVeFNGUng5OUZOT21UVU5IMmJJb2lzTGt5Wk1SRXZKWHdvcVpNMmUyMjk4NXRicFlMTWE0Y2VPd2ZQbHk4UGw4Yk55NHNjVVlqRVpqaTIyZ0tWc2owQlFZWDdSb0VhcXFxckIzNzE3RXhzYml5eSsveE50dnZ3MktvdUR1N3Q1aU1vRGQrdlhya1pXVjVWaWdNbjc4ZUR6d3dBTndkM2VIeldaRFlHQWdFaE1UMngwL1FmUkdKRGhPRUFSQkVBUkJFQVJCZENndExlM2ZTVWxKTXlpS09nWmdaMkppNHNubVhSOEFZQmlHbVpHZW5uNmlnMU1RQkVFUUJQRVBvOVBweXF4V2F3UERNRllBUWdEYXJoNGJFaEt5aWFacGswS2hXQmtURTNOR0xCYlBWQ3FWaDF0MVU5bGZXQ3lXWEc5djcvVVdpNlZHcVZSK1ZsZFh0d05vc1hLY0lBZ0NRRk0ydzYrLy9ocEJRVUV0Mm4vOTlWY0F3RHZ2dkFPcjFRbzJtKzFZa1cyM2JOa3lMRnUyckZ2WGUvVFJSL0hjYzgrMXUzL0hqcjhTY3dVRkJiVVkxN3AxNjdwOEhSYUw1YWdQenVGd0FBQVBQL3d3cGt5WkFxdlZDb0ZBME9aK2dLWkpBVmFyRlE4OTlCQUF0RnN5a1NCdUp5UTRUaEFFUVJCRWo4ckx5d09IdzBGVVZKU2p6V2F6NGNjZmY4U2tTWk42Y0dRRVFSQ0VzNHlNakJOSlNVbWZVaFQxbEp1YjJ6SUFGSUErQUQ3SnlNZ2dnWEdDSUFpQ0lKeDV4TVRFSE5YcjlXbHNOdHN6S2lycVM3bGNQZ1dBclpQanFPRGc0QTErZm42TEN3c0xSd0tnUzB0TG40NkppZm12Mld5dTEycTFwMTBkWkRBWXlzeG1jNjFRS0J3aWw4dFRYYTBjTjVsTUpjWEZ4Yk51NkYwU0JORXJ0UTZNTzJPeFdJN2c4bzNRVVdBY0FKWXVYWHJEcnRYNnZpaUthbFBxME02K0V0L1ZhbktDdU4yUjREaEI5Q0NoVUpqWXAwK2ZiUjRlSHNNWmhqR1ZsSlRNYTJ4cy9LWjF2K2pvNkJOYXJmWjBkWFgxMjF3dXQ2OUVJdGtzRW9uR3NGZ3NnVWFqT1Y5ZVhqN1BhRFFXTlhjUGlveU0zT1hwNlRtT3BtbGpYVjNkUjFWVlZXc0J0Si9yQllCVUttMnozMmF6WGMzS3loSjNOQjRBTEpGSU5NTGIyL3RCaFVLeENvQ2xkWCtDSUhxZm5Kd2NwS2FtNHR5NWN4QUlCRGYxV3Z2MjdjT0lFU05hQk1kTkpoTTJiTmpRSmpqKzg4OC9ZK3ZXclMzYTlIbzl2TDI5QVFBVkZSV1FTQ1FBZ01yS1N2ejU1NTgzZGV3RVFSRC9OQlJGdlE3Z0tRQ3BhQXFPMjlzSWdpQUlnaUFBQUZ3dU56b3lNdkpiaThWU1VWUlU5Q2dBOTdpNHVETWhJU0ZieTh2TGwyZGtaUGdDNEFpRndqaUdZVXoyNHpnY1RueFlXTmhPb1ZDWUxKUEpKdXAwdWt3QU1KbE1CU1VsSlRNakl5Ty9yNnVyMjFOVlZmVVdBRTNyNnhvTWhpd1BENCtoZm41K0QrWG41MDhHVUV0V2poTUVRUkFFMFJxcnB3ZEFFUDlVWEM0M0tqbzYrb3hXcXoyWm1aa1pXRkJRME45b05HYTY2TmZYdzhQajd1cnE2bjBBNE9YbE5VV2owZnczS3lzcktpTWpJeHlBS1R3OC9ETjcvOWpZMkNNQWJKbVptYUZYcmx3WkpoYUxId29JQ0ZqUTJYalMwOU1wNXo5MWRYVzdsRXJsb2M3R00yREFnSXFJaUlqRC92Nyt5d0cwemN0Q0VNUXRyNnlzRE5PbVRZUFpiUDdicjAzVE5ESXlNakIwNk5BdTliL25ubnR3NHNRSjZQVjZuRGh4QWlkT05DMVVQSExrQ0k0Y09RSWVqK2Q0ZmJPRCtnUkJFUDlFNmVucE1vcWlNZ0gwQlJBTklDTXRMVTNldzhNaUNPS2Z3WTNENGNTM2J1Unl1VkVBdkh0Z1BEY0ZqOGNMNzZTTFh6dnRnVGQ2TEFSeHJjTER3L2RydGRwZlpETFpaQUJHQUpyOC9QejdsVXJsWndCd3h4MTNISkJLcGFhWW1KajArdnI2L1FEY0l5SWkvbDlDUWtJT1JWR3NLMWV1U0xWYTdSbm5jMm8wbXZNRkJRVkRQVHc4aGc0Y09MQmNKQkxkN2J3L0lDQmdrVmdzbm5IbHlwVVJIQTRuTWo0Ky9qOERCZ3lvWXJQWjNnTUhEbFFPR2pSSWs1U1VaQWJBKzV1K0RBUkI5QkNqMGZpM1gxT2xVclc3ajJFWW5EbHo1dThiREVFUW5TTEJjWUxvSVJLSjVIV1ZTblc4dXJyNkxRQWFnOEZRWVRLWlpLMzdCUVlHTGxVcWxaOER1QW9BdGJXMTIrcnE2ajVvM3E2cHFxcDZWeWdVRGdQQTVuSzVmWVZDNFoxVlZWVXJBRncxbVV5eXlzcktEV0t4ZUc0M2g4Y1ZpOFdQTkRRMGZOTFplT1J5K1FNeW1XeDZOODlQRU1RdHBMR3hFV1ZsWlQxeTdlenNiR2cwR3N5YU5Rc2pSNDdFblhmZWlYLy8rOS9kUHMvTW1UTXhjK1pNbUV3bXgydTlYbjhUUmt3UUJFSFFOUDJUL1RYRE1EOTExSmNnQ09KR0VZdkYwOExDd3JhMGF2YUxqNC9QNHZGNGJUS2VBUUNIdzBrSUR3Ly8xTGt0S1NuSmV0TUcyVVdob2FFN3VWeHVySDJieitjUEZRcUZBd0FnUGo2K293bEhQb21KaVZmUVZMdTVoYVNrcEZLQlFEQTRPRGo0MVJzL1lvTG9ub0tDZ25zVUNzWHpBSnovdjlYbzlmcUxBRkJjWER3clBUM2RQU01qZzZOUUtCWURzTlRWMVIwc0xpNmVYbGhZT05vcE8ySUxScU94dUxDdzhONmlvcUtKR28zbWQzdTdRcUY0c2JhMjlodTVYSDYveVdTU1YxWld2cFNYbDVlVWs1UFRKenM3Mnk4ckswdWNtWmtweXNqSTRLQXBXRThRUkM5V1UxT0Rpb29LQUVCS1Nnb0FRQzZYbzc2K0hucTlIcU5HaldwM0FZaTlydmlOTm5ic1dOaHNycXRHMERTTkZTdFczSlRyRGg4K3ZGdjl6V2F6NDQvRlFoTEFFdjljSkswNlFmUU1OMDlQenlreW1XeGlKLzFFUGo0K1QrWGw1WTF3YW12eExzdmhjQUl0RmtzdEFKdWJtNXU5Z0FodDMyODJtK3Y0Zkg3LzdneE9MQlpQdFZnc2xYcTl2blUrNGpiajBldjE2WHcrbjZTbkl0b1RBS0MyZy8wZUFMUi8wMWh1Vy9ZVTZPKy8vejYyYmR1R2lvb0tEQmt5QkJzM2JnUk4wN2ovL3Z1eGRldFczSFhYWFFDYVp0Q09HemNPYjczMUZvWVBINDdVMUZRQWYvMUNiYTg1QkRRRnI5OS8vMzBVRlJVaE5EUVU2OWF0dzRBQkF3QUFGb3NGZS9mdXhZOC8vb2k2dWpyNCt2cGkyclJwbUR0M0xsZ3NsbU5jdTNidHd2YnQyMUZVVklTd3NEQzgrdXFyaUk5dld2VHowMDgvWWM2Y09WaTRjQ0dBcGpwTHZyNitqdXUvK3VxcmVQREJCOUcvZjhjL3hnNGZQZ3dBR0RseXBPTzEvUU1TUVJBRWNXTlJGSFhKL3ByRllsM3FxQzlCRUVScnJrcDZ1YUxWYXM4WEZCU010RzhIQkFTczRuSzVVZjM3OXk4QkFLdlZxdFJvTkQ5UkZNV05qbzV1VVlPNHNMQndyTWxra292RjRnZG9tbGJmMEJ0b1pkQ2dRVzArejJSbVpub0FUZmRxdFZvYkFJQ2lLSGMybSsxNTVjcVZRWHE5L21Kc2JPeTV3c0xDeVFhRDRmZWdvS0RuVkNyVk1aMU9sOVBSdGZ6OS9aOWdzOW1laVltSnBRQmdNQmd5Q3dzTDd3RUFtcVladlY2ZjJhZFBuN1grL3Y1TDYrcnFkdHo0dXlXSUx1c3M0c0tnWmVBY09wM3VsNjZlWEtQUm5HdTFmUXdBakVaalI4OGZDSUs0VFp3N2R3Nm5UcDNDN3QyN0FUU3R6TjYwYVJNV0wxNE1xOVdLc0xDd2RtdUd2L0xLS3poNzlpeW1UNm1zK2VnQUFDQUFTVVJCVko4T21xYkJZclZkUDZwU3FYRDY5R25VMU5UZzhjY2ZCd0RvZERxdzJXendlSDhsbnpoMTZsU2JZN2R2MzQ2ZmZuSTlmM2pDaEFsdDJ1d1pFYTlYYm00dW5ubm1HWmY3S0lyQ3VYTk5QelpIakJpQnNMQXdXQ3dXY0xsY2ZQUE5OeGd5WkFpQ2c0TmJIS05TcVhEMjdOa2JNamFDdUJXUjREaEI5QUF1bHh2SllySDRYQzQzTkR3OFhNYmhjRUkwR3MzL1ZWUlV6RFlZREJYMmZ2NysvcWs2bmU2aTJXek9iZWRVN29HQmdjODFORFRzQmdDZFRuZlpiRGFYQmdZR2Jpb3BLVmttRUFnRXdjSEJMMUVVeFVYVC8vY3V6WkFYaThWejZ1dnJQMm5kM29YeEVJUURuODhmSGhFUnNTc3ZMeStwdlQ1U3FWU1RucDVPWGM5MUJBSkJzcCtmMzFObFpXWFB0dDRYRWhMeVhubDUrZkxyT1g5dmN2VG9VZXpac3dkV3F4WExseS9IMjIrL2pVMmJObUgwNk5INDhjY2ZIY0h4WDM3NUJkN2UzaGcyckdsZXl5ZWZmSUxVMUZSY3VIQ2h6WWVIdzRjUDQ3MzMzZ09QeDhQYXRXdngrdXV2NDZ1dnZnSUFiTnEwQ1pjdlg4YTc3NzZMeU1oSVhMNThHUysrK0NLc1Zxc2oyQTBBMzMzM0hkNS8vMzF3T0J5c1diTUdyNzMyR3I3NDRndEhhdlJwMDZZNStoWVZGYldvUFQ1OCtIQXNYYm9VczJmUHhwTlBQb25zN0d5c1hyMGFPcDBPRXlaTWdKOWZlMWtsQ1lJZ2lKdUZ4V0lWMG5UVFhFeWJ6VmJZdzhNaENLS1hTVTlQZDNmZTVuSzU0UWtKQ2JMVzdXZ0tuZ0ZvK294cU5wdXJxcXVyWHpjWURQa21rK2tLajhlTGpJbUorVE0vUHo5S0xCWS9VMUZSOFJhQUZvRndiMi92aHhvYUdnNG1KaWJXMjlzb2ltSTdid05BWVdGaGtzRmdVRnpML2RnRDRjMENFaE1USFpPR0dJWXhaV2RuK3dGQW56NTlYaEdMeFhOME90MWxuVTZYUmRPMGljZmpSUnNNaGh4UFQ4LzdQVDA5eDRlR2hyN1hlbndsSlNWUHFOWHFFd0E0QVFFQmkvUHk4cUtOUm1PcHQ3ZjNGTEZZbk5yY2pVVlJsQldBVlM2WHp3TEF2Wlo3SVFpQ0lJamVZUHIwNlRoejVneXFxcW9BQUpjdlg4WWRkOXlCNU9Sa2JOMjZGWW1KaVYwNnp5ZWZmQUp2NzdhVldjYU1HUU1BQ0F3TWRBVEFIMy84Y1N4WnNzVHhMTTF1K1BEaHVIRGhnbU43MmJKbFdMWnNXWXMrTnBzTmQ5NTU1dzBMaEx1U2tKQ0E1Y3VYSXpzN0d4czNiblMweStWeUxGNjgyTEhONC9IdzNYZmY0ZnZ2djBkdWJ0TWpmb0ZBZ0NOSGpyUTRIMWx3UXR6dVNIQ2NJSG9BbTgzMkJBQ2hVRGdpTnpkM0NBQnVURXpNWVlsRWNrQW1rOTNYM0kwS0NBaFlVbEZSc2FxOTg0U0ZoZTFpR01aV1dWbjVSbk9UdGJpNGVGSklTTWp1cEtTa1dyUFpYS1JVS2ovejhQQVlpUzRHeHZsOGZvaElKQm9sazhtZWFyV3IwL0VRaERPRHdYREJack1aUlNMUlhScU41cnpUTGpaYVpVQUFYSys0Y0lXbWFhUDlBUk1BZUh0N1QyS3oyV0kwcFJhazBKUTVRUThBWGw1ZUUvOUp3ZkdGQ3hkQ0xHN0tLSm1hbW9yWFhuc05BUERRUXcvaDJXZWZoVjZ2aDBBZ3dBOC8vSURwMDZlRG9qcWZsN0JzMlRJRUJBUUFBQjU1NUJFc1diSUVORTFEclZiajJMRmoyTDkvUDJKaVlnQUFpWW1KV0xCZ0FYYnMyTkVpT0w1a3lSSkhFSHZXckZsNDl0bG5RZE0wRGg4K0RJbEVndDkrK3czTGx5OUhlWGs1S0lwQ2NIQ3dJeVg2dUhIakVCTVRnK1hMbDZPeHNSRkxseTdGaVJNbmtKS1M0dmhRa1pLU2dpbFRwZ0JvV2hWdmYwM1NxaE1FUWR3Y1pyTzUwczJ0NmFNa1RkTlZQVHdjZ21qTmpjUGg5RFdielhuT2pWd3VOOHBrTWpVQWFMOGdKUEYzYWZIWmxLSW9tNnQyT3c2SEV5K1JTTjRvS0NpNGk4dmw5ZzBQRDk5WFVGQndkMmhvNlA3YTJ0cnRCb09oREFBVkVSSHhZVWxKeVdQMjQ3aGNicXhBSUVqT3o4Ky9xNjZ1YnFlOVBTa3B5ZXI4ZWVKNmhZU0V2S2RVS3JmbzlmcEtEdytQT0wxZTcycjFOOHZYMTNkdWVYbjVTZ0Fpa1VnVWQvWHExVU1BNE8vdnYxU2owZnhTVkZRMHJhUHhCUVVGTFZPcjFhZkVZdkhjcTFldm52RHc4Qmh0c1ZncUJnd1lVQTBBTEJaTGFIOE5BRGs1T1VFMzZoNEpnaUFJNGxieTBFTVBBUUFXTDE0TXZWNlB0V3ZYQWdCKysrMDMvUGpqaitCd09KZzRjU0owT2gwc0ZndFdyRmlCVHovOUZDcVZDanFkRG1QR2pJRzN0emZtenAwTE5wdmQ2ZlhLeXNwUVVWR0J3WU1IMzlUNzZvNlhYMzRaRnk5ZWhObHNkcXhJMzdCaEE0NGZQOTZpWDM1K1BtSmpZOXNjZi9Ma1NjZEtjNzFlNzNpV1JoRC9GQ1E0VGhBOXdHcTE2Z0Nnckt4c0E1cHJkMWRYVjc4VkZSVjFCQUFMQU8zcDZYa2ZBSTVLcGZyQjFUa2tFc2xXa1VqMHI5emMzTHNCbU96dE9wMHU1OHFWSzQ2MDUzNStmdk9NUnVPVjVrMDNxVlRxU0cybDBXaCtzYWRncy9QMjluNUtyVmFmQWxEdDNON1plQWpDem5tVkE0dkY0a2RHUmg1bkdNWUtBSVdGaFEvRXhjV2R6Y2pJNExVK3J0V0tDd0FJa2txbFZlbnA2V3c0bFFwb3pjdkxhMXBwYVdscVRFek1UendlTDk1cXRWWmJMSllxTnBzdDRuQTRJWEZ4Y2IveitmeEJycTU1dTdFSHNRSEEzOThmZXIwZU5FMGpPVGtaZmZyMHdlblRwNUdjbkl5c3JDeHMzcnk1UytmMDkvZDN2QllLaFdBWUJsYXJGVlZWVldBWUJwR1JrUzM2aDRXRlFhbFV3cjZpRUVDTE5Pa2lrY2h4RHFGUWlKZGZmaGtiTjI3RWxTdFhjT2JNR1l3ZE83Yk5HQ0lpSW5EdzRFRm9OQnFYWTV3MWE1WWpHRDl5NUVqSGJOY1BQL3l3Uy9kSUVBUkJkQS9ETURyN2F4YUxSY3FqM0JyWUFRRUJ5MnByYXo4RVlBQUFQcDhmS3BGSTlqbE52dTBTSHgrZlNWZXZYajBKcDg4WXZZbFlMSjRtRm91ZmxNbGtrNXlhL2VMajQ3UHk4L01UalVaam0rQTRoOE5KNk5Pbno0dWxwYVZQMk51U2twS3NHUmtaNUpuSkxjQnNOcGVWbHBhbW1rd211Y2xra3RNMGJRYUE4dkx5RncwR1F6NkFRSlZLZFlqTDVRNFJpVVFqTkJyTmJ3QVFFQkN3aEdFWUJvREZPV2hNVVJUYmVWc21rMDAyR0F4L1hPdjRMQlpMYVZCUTBBZEZSVVhUaEVMaENKMU85MXZyUHQ3ZTNsTU1Ca09lU3FYNlRpZ1VEb3FJaVBpcXZyNytrNnFxcWcwMFRXdHFhbW82ckJQTzVYSmovZno4bHNoa3NoU2FwZ1VSRVJGNytIeCt2NnlzckRpRlFyR0V6K2NQaTQrUHYxQmNYRHhUcTlYKzM3WGVDMEVRQkVIMEJ0OTk5eDFLUzB1eGFkTW1WRlpXWXZ6NDhYajg4Y2Z4L2ZmZlE2VlM0YWVmZm9LL3Z6LzI3dDBMclZhTGFkT21PYklXcHFTazRQVHAwNWcrZlRyMjc5L3ZXRG0rZWZObXZQVFNTd0NBZGV2V3RiamUxMTkvRFl2RmduSGp4Z0ZvU3JIKzFsdHZZZFNvVVM3SE4zR2k2MHFxcmR1blRKbUNlZlBtWGRQWDRJMDMzc0J2di8zbVdFUUNBR3ExR29XRmhiQllMSEIzYjBySTg4Y2ZmeUE1T2JuRnNVcWxFaFVWRlJnNGNDQUFzbktjK0djaUgvUUlvZ2VZeldZWlRkTmFEb2ZqWlRhYjdhdHRHSVpoakdnT0FqYlhDUHNBTG9LQ0VvbmtEUzh2ci90emMzTkhvZU42enZEMjlwN2hGTkMyZHBiQ1dpd1dwNWFYbDcvVXVyMmo4UkNFcyt6c2JEOCtueC9xbkpZd05qYjJ0OHJLeXBVR2crRi9YVDJQUUNDd0YvMXA5M3RPSUJCSUtZcmk2UFg2aklLQ2d2djY5KzkvaVdFWUM1dk5Gclh1R3hjWDkzdCtmdjR3VitlNVhXaTFXZ2dFQWdCQWFXa3BBZ0lDSExXVEhucm9JUncvZmh4VlZWVVlNMllNZkh4OHJ1dGE5cUI1YVdscGkzcmc1ZVhsQ0F3TWRGbXpxYlVaTTJZNC92N2dndytRbDVlSC9mdjN1K3pyNmVrSlQwOVBsL3VjVjZsM3BaMGdDSUs0UGpSTk80TGpiRFpiMTFGZjR1OGpFb25HZUhwNmpwUEpaSk1CbUQwOFBLWllMSlp1cDRuMjhmRko1ZkY0QTZ1cXFsNi9DY1Bzc3R1dExqWFJBaHROR1o4QUFBekQySmRzdFg1R1pWOUpyck5hcmZYOSsvY3ZvU2lLUTFFVWw4Vmk4VmtzRm8rbWFaM05adE14REtPMzJXeGFzOWxjcHRGb0pnTHc5L0x5Y2l5QmNsNUZuWlNVWkwyUnE2cHJhbXEyeDhYRlBTSVdpeC8yOXZhZVhGWld0cUoxSDVGSWRJL0JZTWdHQUoxT2x5bVR5WVlGQndmdjh2ZjNYOUNuVDU4V2dYRlhhZCtMaTRzblYxWldycEpJSk84WmpjYkxPcDN1ck5Gb1RFZno4NENBZ0lDbjFXcjFDYkZZUEljRXg0bS9nNnVmMFRhYjdXcFdWcGE0ZFh0MGRQUUpyVlo3dXJxNittMEFFQXFGaVgzNjlObm00ZUV4bkdFWVUwbEp5YnpHeHNadmJ0TDFXQ0tSYUlTM3QvZURDb1ZpRlZyVlF1ZHl1WDBsRXNsbWtVZzBoc1ZpQ1RRYXpmbnk4dko1UnFPeHFQT3ZBa0VRUGNGc05tUDM3dDNJek16RSt2WHI4Y1FUVDZCdjM3NVlzR0FCQmc0Y2lNR0RCME11bDhQZjN4OXl1UndqUm96by9LUm9xaDl1RDQ0N3B5Vy9ldlVxamgwN2hpKy8vQkloSVNFQW1vTGNFUkVSN1o3cjJMRmpMYmJ0YWRWYnQxK3YvLzczdjZBb0Nvc1dMY0w4K2ZNeGFOQWdoSVdGSVRNekUwT0dESUhGWXNHdnYvNkt1WFBudGppdXRyWVdiRFliRm91bDNkcnNCSEc3SThGeGd1Z1psdnI2K2dPaG9hRmI1WEw1VXdLQmdOT25UNTgxU3FYeWN3RGdjcm5SSXBIb1gzSzUvTEhXQndZSEIyL3c4dkthY3ZueTVWRUFhbHJ2YjU0cGZ4a0FKWkZJVnZMNS9BU1pUUFpJVndibDRlSHhMemFiTFc1c2JEenEzTjdSZUFpaU5RNkhFeGNkSFgwNkp5ZG5FSm9lMXZqeWVMeDRqVVp6c1R2bm9XbWF5ekNNcGFNK0FRRUJLOUdjb2owa0pHUjlRMFBEQWVjSHVRa0pDYkw4L1B4aDlyK3Y0WFo2bFowN2QyTDE2dFdvcjYvSGdRTUhNR25TWHd1bUhuamdBWHp3d1FkUUtCUXRmc2tINEFnNloyWm1JaTR1cnQwZ3RETS9QeitNSFRzV216WnR3c2FOR3hFWkdZbTh2RHg4OU5GSGVQTEpKN3MxN2lsVHB1Q2pqejdDd0lFREVSWVcxdVhqYUpwR1RVME41c3laNDJnekdvMk9kRklBc0dqUm9oWmZCNElnQ09MNjVlYm1tcVZTS1FBZ0xTMnR3L2RxNG05ams4dmxEOGZIeDE4UWk4WFRsRXJsVno0K1BvOEpCSUlCWGw1ZVUxdDNMaTB0ZmJTeHNmSGtvRUdEdERhYnJjMUthcUZRT05UUHoyK0JjNXRDb1ZpcVVxbSt2NWszNGV4MnEwdE4vR1hBZ0FHbDd1N3VrdGJ0emxuT0FNQjVZcmRlcjgrV3lXUmpqRWFqQVUwbGxFeEpTVW5xek16TU5wTmlBU0EwTkhSOVEwUERucUNnb0EwM2VQaXUwQXFGWW41VVZOUXBtODNXYURBWWZtL2RRYUZRckl5TGkvdFZyOWYvb1ZLcHZqY1lEQlZ5dVh3S0FEUlBRdThTcFZMNWJXUms1RmNDZ1NEcDBxVkxTUURnNmVsNXYwZ2t1dmZTcFV1SkNRa0ovL1B3OEVqUmFyVm5iOXp0RVVSYnJSZGVoSWFHdXZ3KzVuSzVmVDA4UE82V3lXU1BObTlIUlVkSG42bXBxWGxMSnBOTjVmUDVualJOODIvVzlRWU1HRkFCZ0hGM2QrK2pVQ2hlUXF2Z3VKZVgxeFNOUnZQZm9xS2llUUE0MGRIUkg0ZUhoMy9tbkpHUklJaGJpN3U3TytMajQ3RjQ4V0pzM2JvVmE5ZXV4ZWpSb3pGNDhHQ0lSQ0o4OWRWWE9IZnVISVlNR1lLTEZ5OWk2ZEtsQUFDcjFZckN3a0tZVENZODlkUlRxSzZ1eHBOUFB1a29PYWpSYUZxa0Z0K3dZUU9Ta3BLd2QrOWVqQjQ5R28yTmpRZ0pDY0dWSzFmQTQvSGFEWTYzWGgxdXM5bFFXMXZyY2g4QUxGKytIUGZjYzArYjlzN29kRHBVVkZUQTNkMGRUei85TkY1NDRRVzg5ZFpidVBmZWUzSGt5QkVNR1RJRS8vblBmOUMzYjk4Mno5cmk0dUxRcjE4Ly9QdmYvOGJNbVRPaDAra3djZUpFMU5UVUlEQXdzTnRqSVlqZWlBVEhDYUtIbEplWHJ3b0xDOXN4Y09EQUlnQTJwVko1U0tGUXJBQUFmMy8vSmMyQjhqWVBxb0tDZ3RZRGdGUXFiWkgyUEQwOW5RL0E2T1hsTlNVcUt1by9BS0RWYXM4VUZCU2tBR2pveXBqRVl2SHM1cnBuWnVmMmpzYmpQSHRYS3BVYW5NYlRlVEZqNHJaa05wdnpsVXJseDFGUlVRZmtjdmxFUHorLzZXcTEraVJhZlY4NVMwcEtNcnBvcGlpS2NuZTFyNlNrWkliSlpLcnc4UEFZUnRPMEhnQThQVDBuNi9YNjlMQ3dzTDA4SGkrS3hXSUo3R25WT1J4T3lJMjd3MXRYWW1JaXBrNmRDcFBKaEFrVEpyUkl6U1FTaVRCNjlHams1ZVhCSHRDd0N3OFB4L1RwMDdGczJUSjRlSGpnMUtsVFhicmV4bzBic1hQblRpeGV2QmdxbFFvaElTRklUVTExMUg3cUNvdkZncTFidDBJa0VpRS9QeDhyVnF6QWhBa1RJSkUwUFM4MW01dStiV2lhaHRsc1JubDVPWTRjT1FLejJZdzVjK2FnYjkrK2p2UlJRRk5hZGVkdGdpQUk0dVlndit2ZGtuUjVlWGwzQWRBSWhjSkJiRFpiWUM5Ykk1VkttZlQwZEg4QTlhMFB5c25KNmVqM0pENkh3N21EeldaN1hFL2E2V3QwVzlXbEp2N1MrbnVPeCtORjlPdlhyN2lUbnl2bVZpczV2V21hYnJlc2c4MW1VMVpWVlcwTENncmFFQm9hdXMzSHg4ZVJNci8xeEFjM056ZHhlbnE2RU0wbENhNkZUcWZMTkpsTUJWYXJWUVduQ1J0T0RCVVZGY3NrRXNsMnAwa21QQUN1UGdlMVN5d1dQeWdRQ0lhVWxKVGNENkRSeDhmbnNkRFEwRzJGaFlXVEFEU1dscFl1akl5TS9FWXVseitpMCtsK3Z0YjdJWWh1NG9yRjRrY0tDd3ZibFBFSURBeGMydnc4NlNvQVNDU1MxMVVxMWZIcTZ1cTNBTUJnTUxpdW5YV0RyaWVYeXg5Z0dJWVRIeDkvd2RXSmFtdHJ0NkY1d2owQVZGVlZ2UnNiRzNzU1RSa3ViSzZPSVFpaVoxRVVoVjI3ZG1IbnpwMVFLQlM0Y09FQ2R1M2FCUUE0Y09BQVJvOGVqVWNlZVFTaG9hRUlEZzZHUkNLQjFXckY5T25URVJzYkN6YzNON3orK3V1WVAzOCt2di8rZTBmTjhURmp4clJKTFo2ZG5ZMVRwMDVoNTg2ZFdMVnFGUjUrK0dFVUZoWmkxcXhaN1k3UGVYVTRUZE5ZczJZTmFtcHF3T1B4OE54enp5RTZPaG8ybXczZmZmY2RSb3dZNFhqKzFWMkhEaDNDbURGamtKR1JBYWxVaXExYnR5STRPQmlSa1pHWU5tMGFjbk56c1h2MzdqWXA0dTBtVDU2TS9mdjNZK2JNbVJBS2hUaDI3QmptenAyTGwxOStHVkZSVWZqc3M4OXc4T0RCYmkrQUlZamVnZ1RIQ2FMbm1Nckt5dWFYbFpYTmI5WHU0ZXZybTlyOFlLdU56aDVFbHBlWHJ5NHZMMTk5TFFNcUt5dWI3YUw1dXNaRC9ETlZWRlJzaUkrUC84UFB6MitCbjUvZjNNckt5clVkOVhkVkR6d3dNSEM1UkNMWlZseGMvTEJLcFRyU2VyK2ZuOStDcXFxcWpZR0JnU3NCNFBMbHkvMzgvZjJYK1ByNnpzM1B6eDhFL0xWeUhFMGZiRzk3OTk5L2Y0ZUI2WUtDQWp6NDRJTXU5NzN5eWl0NDVaVlhITnNEQmd4QVdscGFpejZ0MjNnOEhsYXVYSW1WSzFlNlBHZG41OGpQejhlNmRldmc3KytQZ3djUHd0M2RIY2VQSDhleFk4ZFFYRndNZ1VDQUVTTkdnR0VZVUJTRk8rKzhFK3ZXcmNPNGNlT3dmUGx5OFBsOGJOeTRzY1hNVzZQUjJHWW03bzFPVzBVUUJFRVF0ekFOQUFRR0JxNnVyNi9mMDhWak9QMzY5VXVuS0VySTRYQkNDZ3NMeDRhRWhMekxack05T0J4T2xGYXJQYXZWYW4vdmdlQjR0OXpxZGFtSmE4ZmxjcU5qWW1KK2RXNWpzVmg4TnB2dG1aaVkyT0FxMjVSejJuU0ZRdkdjUXFGNHpyN2RldUxEd0lFRDFRQk0xek5HYjIvdnFlN3U3bjA0SEU2NFdDeWVxVlFxRDdmdW85Rm9MbkM1M0g3MjdmajQrRC9MeXNvZTFlbDBPVWxKU1JhTHhWTFIraGdPaHhPV25wN09Bc0FMRHcvZkt4UUtCeGNVRkl3em04MzVBUUVCei92Nyt6OGpsOHZIR1F5R1RBRFFhclgvTFM4dlh4UVJFYkUzTnpjM0dZRHlldTZMSUxwQ0xCWlB0VmdzbFhxOS9zOVd1MFErUGo1UDVlWGwyVmRodTNsNmVrNlJ5V1N1aS9IZStPdEJyOWVuOC9uOGpyTEl0UWlBY3ppY1FJdkZVdHU2blNDSWxoSVNFanh5YzNQYm5hUjJzMzN5eVNkNDlORkg4ZDEzM3lFOFBCeDVlWGxZdjM0OVBEMDl3V0t4TUhMa1NMejk5dHZZdG0wYkFNRE56UTFIanpZbFNrMUpTVUZJU0FqTVpqUFliRFptenB3Sm9Hbmx1UDIxUkNMQnRtM2JvTlZxOGVLTEx5STJOaFlIRGh6QXdvVUx3V0t4V2p3L2E0OVdxOFdhTld2UXYzOS92UGJhYXlndUxzYkpreWNoazhtd2I5OCsrUHI2SWlZbTVwcUQ0d3FGQW84Ly9qaTJidDBLb0duQmpOM2N1WE14Yjk0ODNIdnZ2Umd5WklqTDQvMzkvVkZUMHpJcDdZd1pNN0IvLzM2TUdUTUduMzMyR1o1Kyt1bHJHaHRCOUFZa09FNFF0eDV0VmxhV2QwOFB3c210Tmg2aWQ3Q1VsWlU5MWJkdjM5L01abk9aV3EzK1R6ZVBkL1B6ODF0WVYxZTN6ZC9mZjRtcjRIaDlmZjJYQUJvREF3TlhlbnA2VGhBSUJJTlpMSlk3d3pDbXVMaTQzd0hBdm5JY0FCUUt4WHlkVHBkOS9iZlcrelEyTnVJLy8va1BHaG9hTUhueTVKNGVqa05vYUNpZWVlWVpqQjA3MXRIMjBFTVB0UW53MjRQamRrRkJmNVdJYkc4R0xFRVFCRUg4azBSR1JuN3Y2ZWw1TDR2RkVxYW5wMU1tazZtb3JxN3VreTRlYnBiSlpBK0hoNGR2THlzcmUxeXIxVjdJejg4ZkRvQkpURXlzTGl3c0hPL1UxNGZQNXd1N016YUR3VkRlbmY1T2JxdTYxTVMxTTVsTXN0Yi9GdEhSMFQ5WXJWWTFtODMya012bE05QkJscXAyVUFBWUxwZmJsMkVZSXdBYUFQaDhmbWgzVStkenVkellzTEN3dlVWRlJRKzV1Ym41aElXRjdWY3FsZWNBVkRWM0VRSmdpMFNpZjFtdDFtb0FFQXFGQXprY1RyaE9weXRzN21PN2RPbFNST3R6RHhvMHlCNTRNRFkyTm42cjErdi9NSnZOeFFLQklMaXhzZkY0YlczdExnQWlrVWgwbDBhak9ROGdpTS9uRDh2TnplMkxkcklzRU1TTkpoYUw1OVRYMTMvU3V0M2YzejlWcDlOZE5Kdk51UURBNVhJaldTd1duOHZsaG9hSGg4czRIRTZJUnFQNXY0cUtpdGtHZzZITjVKRHJ2ZDQxY0E4TURIeXVvYUZoOXpVZVR4RC9HRnd1OTFCU1VsSUFSVkhmVWhUMWJWcGFtdnp2dkw1V3EwWC8vdjJ4ZnYxNlRKMDZGZi92Ly8wL3JGKy9IaXdXQ3pSTlE2dHRldnUwWnlOc3JicTZHdjcrL2dDQSt2cDZuRDU5MnJGUHBWSTV5dmM1MXl0WHE5V3dXcTNZc21VTDNOeisrblYwNE1DQmJjNy95eSsvNE1DQkE1REw1WGp2dmZjQUFOSFIwVGg3OWl4Mjc5Nk5OOTk4RTdHeHNTMk82VzVLODFkZWVjVmx2WENqMFlpQ2dnS3dXQ3lVbEpTZ3RyWVdBUUVCTGZxY09uVUt2Ly8rZTR2bmF3QnczMzMzNGZEaHc5aTFheGYyN3QyTDBORFFMbytISUhvYkVod25DSUpvUjE1ZUhwS1RrM3Q2R0wyV1RxY3JzMXF0RFF6RFdOSDBRS2pMTTBwRFFrSTIwVFJ0VWlnVUsyTmlZczYwcy9yQ2tlYmZZckhrZW50N3I3ZFlMRFZLcGZLenVycTZIVUNMbGVQL2FPUEhqMGRRVUJEZWZmZGRDQVNDbmg2T2cxQW9iQkVZYjQ5ellKd2dDSUlnaUxhS2lvcW1BZURaeXh6NSt2bys0K3ZyKzR4em44VEV4Q3RvVHZkc05wdUw4dlB6NzdUdjY5ZXYzLzlzTnB0YUlwRzhYMTFkL2JwRUl0a01BR3cyMnpzaEllRVNBT1RtNXNhRmhZVnQ4L1B6ZTZvN1k3dldURk8zWVYxcW9rbWI1MUFkVEh3QTJnWjRlV0ZoWVR0c05wdWhwS1Rrc2REUTBHMnhzYkZuaW91TG56YWJ6WmU3T29qZzRPRDFBUUVCTHpBTVk2cXFxbnJEZnU3SXlNai8xdGZYNzYrcHFkbmNsZk1JQklMZ3lNaklrelUxTlp2c2RiNTlmWDFUL2YzOUg3U242UThJQ0hneUpDUmtsOVZxYlNndExYMEdBSHg4ZkI1VHE5VkgwWTIwNmphYnJhNVBuejZ2MXRYVjdSQUlCSk04UFQxSEZSVVZQY0xqOGZwRVJFUjhrNU9Ua3dDZ1ZpUVNwWGg1ZVUxdGJHejhwcXZuSm9ocnhlZnpRMFFpMFNpWlROYjZ2WUVLQ0FoWVVsRlJzY3Jld0dhelBRRkFLQlNPeU0zTkhRS0FHeE1UYzFnaWtSeVF5V1J0VXFSZjcvVzZLeXdzYkJmRE1MYkt5c28zT3U5TkVQOTRGRVZSZHdLNGsyR1l0NlJTYVJiRE1OOVFGUFZ0ZW5wNjNzMitlSEJ3TURadTNJanQyN2RqNjlhdDRQRjR1SExsaW1PVnRrcWx3dGF0VzdGbXpScW8xV3BNbno2OXhmRlpXVm1JaW9ycTh2Vk9uRGlCN2R1M1k5T21UWWlPam02eDc3MzMzb05TcVFTTHhRTERNSmd6Wnc3YzNkM3g3cnZ2T2xhaUc0MUduRHg1RWpObXpJQkdvOEgyN2R2eCtPT1BZK2pRb1dDejJUQ2J6WmcvZno2bVRwMksyYk5kSlhadHkxVmcvTnk1YzNqbm5YY1FFaEtDWThlT1llZk9uWmc1Y3lhZWZ2cHBQUGpnZytEeitRQ0Fpb29LY0xuY0ZpdmdEUVlEdnZycUt5eFpzZ1FiTm16QXp6Ly9qQ2VmZk5LUmRwNGdiamNrT0U0UUJORldLWUFpQUpFMytMeEZ6ZWYrSi9DSWlZazVxdGZyMDloc3RtZFVWTlNYY3JsOENqcFBUVVlGQndkdjhQUHpXMXhZV0RnU0FGMWFXdnAwVEV6TWY4MW1jNzFXcXozdDZpQ0R3VkJtTnB0cmhVTGhFTGxjbnVwcTViakpaQ29wTGk1dXZ5aFFMK1lxZmJtekN4ZGNsbGNqQ0lJZ0NPSTIxYnBXdGxRcVpiS3pzMlBSdHVZNEJRQ1ptWmtSQU9walkyUFBxMVNxNyswMWtSTVRFK3R6YzNQajdKM0x5c3BTeThyS1VtL3E0SnZkam5XcGliYVRHenJiZCtuU3BYaXoyWndQSUNnd01IQ1d2Ny8vYzJxMStuUnhjZkVUUUZQS2REOC92M2x4Y1hIbnRGcnQrY2JHeG0rMVd1MTVrOGtraCt2YTN3Q0F5c3JLRFpXVmxSdGFOUnVMaTR2L0ZSRVI4Yk83dTd1NHZMejhoYzd1UjYvWEs2dXJxemM1bHpHUXkrVVB3dWx6VDIxdDdZZTF0Ylc3MGJ3NkhVMzFrbWNyRklvNVRxZGlEeGd3b0UyV0JSYUw1WmpaMnFkUG56ZHFhbXBlQjRENit2cVArL1RwczQ3RDRmUXpHbzJYVlNyVnQwRkJRVXVxcTZzM1ZsUlVMQThMQzl2ZjJOajRiVWRmQTRLNEVieTl2WjlTcTlXbkFGUTd0M3Q2ZXQ0SGdLTlNxWDZ3dDFtdFZoMEFsSldWYlVCelRmRHE2dXEzb3FLaWpnQmdBV0E1L3h6UWFEUy9GQllXM25PdDErc09pVVN5VlNRUy9TczNOL2R1WEdlWkJZTDRKMkFZaG1xMWtHRWdSVkVEQWJ3bWxVcnpHSWI1QnNDM0dSa1oyYmpCNzBWYXJSWnZ2LzAyMHRMU2tKS1NnaU5IanVEcTFhczRmLzQ4RmkxYUJENmZqeDA3ZGtBZ0VPQ2RkOTdCNnRXckhhbldMUllMT0J3T2Z2cnBKNlNrcEFCb21VNGRBR3kybG84dTMzampEV1JtWnVLRER6NXdHVkNmUDM4K2NuTnpNV3pZTUxpNXVXSERoZzBJQ3d1RDJXeUcyV3pHbWpWcmNQNzhlU1FtSm1MTW1ERll2bnc1ZnYzMVYrellzUU9yVjYvR25qMTdFQjhmajMzNzltSGh3b1ZvYkd6RTh1WEx1L1UxVWF2VmVQYlpaMUZjWEl4Rml4Wmg1c3lab0NnS2E5YXN3ZkRodzdGMTYxWVVGeGRqN2RxbXFwZXBxYW1PWStWeU9Rd0dBNlpObTRheFk4Y2lOallXZS9mdXhRc3Z2SURqeDQvandJRUQ4UFQwN05aNENLSTNJTUZ4Z2lDSVZqSXlNdW9BZEgzNklORUNsOHVOam95TS9OWmlzVlFVRlJVOUNzQTlMaTd1VEVoSXlOYnk4dkxsR1JrWnZnQTRRcUV3am1FWXg0ZE9Eb2NUSHhZV3RsTW9GQ2JMWkxLSk9wMHVFd0JNSmxOQlNVbkp6TWpJeU8vcjZ1cjJWRlZWdllYbWVwck9EQVpEbG9lSHgxQS9QNytIOHZQekp3T29KU3ZIQ1lJZ0NJTDRoK0tpS2ZEZDBhcFU5K1lNUDRpUGovOXZXVm5aOHVZNnE3MVNiNmhMVFZ4YkpnRXVseHNUSHgrZm9kRm9maTRwS1hsQ3E5WCtuL1ArK3ZyNnZmWDE5ZDhFQlFYTkN3Z0llTjdiMjN1bVhDNmZCSUJSS0JTTFdwK3Z0TFIwZm52WDB1djFsWmN2WHg0ckZBb1R1amc4bzNOZ3ZKbmpxYnBlcjg5cWZrazc3ZmMwbVV5NVY2OWVkUzQ5WldzOUlRUm9rVmJkcmFHaFlaOVNxYlN2QmpkZnVYSmxuTmxzTGdRQWhVTHhDcG9uYm1nMG1sK2JBM3drTUU3Y2RHS3hPTFc4dlB5bDF1MysvdjVMNitycVBvRFQ5NzdaYkpiUk5LM2xjRGhlWnJQWlhuYUFjU3B0UUhmMk02STcxK3NxaVVUeWhwZVgxLzI1dWJtakFQVGE5MEdDK0R0Um5KbWtjd0FBSUFCSlJFRlVGTlhSZTB3OFJWRnJBYXlWU3FWeUFOL1NOUDFOWm1ibVJkeUE5eVlQRHcrTUhUc1dMNzMwRW5nOEhnQkFMQllqS2lvSy9mdjNSMUpTa2lNRDRiQmh3M0Q0OEdINCtQZ2dOVFVWbFpXVmVQamhoMkcxV2pGbXpCZ0FnRWdrd3VIRGZ5V3JkRTZyRGdDTEZ5K0dRQ0NBdTd1N3kvSHMzNzhmTkUyRHkrVUNBTUxDd2dBQVZxc1ZBd1lNUVAvKy9mSENDeS9BeTh2TGNjeklrU014Y3VSSWxKZVhJeVNrNmUzZjM5OGZIMzMwRWVUeTdtV29mK2FaWitEcDZZbW5uMzRhaVltSmJRTFpZOGVPeGQxMzN3MkdZUnozNjR6RDRXRDA2TkY0OXRsbkhmWFBoVUloUHY3NFkxeStmSmtFeG9uYkZzbFRTaEFFUWR4UU1URXhadzBHUTVwQ29WaUZ2OUlnQmdvRWdsQzlYbi94amp2dStNckh4MmNtd3pDMit2cjYzUXFGWW5sRVJNUStIeCtmeDdSYTdUbUZRakczMVlvZkFBQ1B4N3NqTkRSMGowQWd1TE9vcUdpaVJxTTVCd0Q5K3ZXN1ZGOWZ2OHZmMy85Wm1VejJnSyt2NzlOZVhsN2ozZHpjZ2lpS2NxY29pdFg4Tnpjakk2TnR6cUZ1a2txbERIRHRLVUk3TzI5SEs4QnZSV2ZPbkVGOGZMeWpMdEx3NGNOYnJGVC84Y2NmTVhEZ1FNY3YyTDJGdmFUQ2pmNTNKZ2lpKzVLU2txb3BpZ3BrczlsOS92enp6K3JPanlDSWZ5eWVWQ28xNU9YbGhZYUhoMzlUWGw2K3loNUVsRXFsVEhwNnVqK2NWbzV6T0p4K1VWRlJYK2JsNVNYNitma3RrRWdrYnlvVWl1ZTh2YjJuOGZuOGZnREE1WEx2TUpsTXhRQ1FtNXNiN2ZLcVhYQXRkWnpiM0Z6WFZvNjMwTlc2MUVsSlNkYU1qQXczRjIzdWFLNUxIUnNiZXo0N096dkExZkhFMzRLTHJrOU9vTkQ3QXNQdDNWOTM3cHNnL2xZZUhoNy9pb3lNL0Q0N083c1BuSDYrY3JuYzZQajQrSXpNek14UU9KVkRBNENRa0pEdFhDNDNXaTZYUHlVUUNEaWhvYUhmR0F5R25MS3lzbWRhbi85R1hBOEErSHorc1BqNCtBdnA2ZWw4dEpvMEZod2N2TUhiMjN2RzVjdVh4d0NvNmU3WGdDQnVwSVNFQkE4dWw2c0JBSVpoYnZYdlIyK0tvcmpkT1lCaEdKcWlxUGNCZkFmZy80Q2Vld2JHTUF3cDRmYzMyTDE3Ti9iczJRTUFyNmFucDIrNDF2T01HalhLVGExV1d3RFkwdFBUeVlKZjRvWWczMGdFUVJERURWVlFVSEFQZ05ZcmMycjBlbjBOQUJRWEY4OHFMaTUrRE0wend3R2dycTd1b0VxbCtsYWxVaDF0Nzd4R283RzRzTER3WHBGSWRMZEdvL25kM3E1UUtGN1VhRFIvcU5YcW4wd21VMUZsWmVWTGxaV1ZiV2FTRXpmUHZIbno4T2FiYjZKZnYzNk9OcjFlankxYnR1RHk1Y3Q0ODgwM2UzQjBCRUVRQlBHUElRQ0F2bjM3cHRmVzF1N1FhclcvZHRUWjI5dDdnazZuKzYxNWt3RUFzVmc4czZLaVlvUEJZUGdUMTdENnJoM2RydU9NVzdzdU5kRXp1aE1nN20yQmNhRDkreU9CY2VLV0pSYUxaMSs5ZXZVUVdrMDg4dmYzWDZKVUtqK0hpMEIxZVhuNXFyQ3dzQjBEQnc0c0FtQlRLcFdIRkFyRmlwdDFQZnNrOU9iWGpySVk5b2xXUVVGQjY1djN0WmlBNlNxUVRoQTNtNysvdjFHdFZwY0FpS0FvS3JDbngzT2pVUlRGQWlDbEtLcll2b3E1QjhmU285Y251cWVob1VIVXZISmYyZE5qSVc0ZkpEaE9FQVJCM0dqdDFoRnN4cURWQTB5ZFR2ZExWMDl1WHpIdXRIME1BSXhHNDAxUGZ6WjgrSEMreVdRQ3lJZGtoMUdqUnNIYjJ4dVhMMTl1RVJ6UHlNajQvK3pkZDNpVVZmbzM4Tzh6azB6TmhHUlNJUTFEU0NHa3pFUlVGQVN4NHFxSUJYMnRLRmhBM2RVRnk5cGcxZFdmZlJVTDJOY1ZRY1dDd3JJMmhCVkJCZElnQkVpQlRCTFNoMG1tWmVyei9wRmtuQ1FUSUpBUWpOL1BkWEV4NXp5bjNDZWdDWFBQT1FjYWpRWWZmUEFCWkxKajNyQlBSRVJFaHhFV0ZuYW0xK3UxN04rLy80YTJ0cmIvSHE1OVZGVFVyWldWbFRjbUpDUzhGaG9hT24zdjNyM2pGUXJGcElTRWhHY1ZDa1ZHNTVIcmJnQVNRUkRrZFhWMWk1dWFtbDQ1aXRENmZZL3pDWDR2TlJFUkFUQVlERGNGcUE2SmlJaVlYVnBhZWtZZjNSd0dnK0ZXZzhIUTUvVUdBem5mNFU0YjRVbGhkQ0xac0dHRGUrclVxV090Vm12azRWc1BMYmZiL1c5QkVNNDVncVllQUpzRlFWZ3JsOHRYYnQ2OHVRb0E5SHI5UzRNYklRMG5RVUZCSXdGQUVBUmVmVUVEaHNseElpS2lJMlMzMjJNa0Vna0ExQTUxTENlQ09YUG00T0RCZzc3eWh4OStDSmZMaGNzdXU4eFg5OU5QUHdFQTB0TFM4TlJUUjdwWmpJaUlpUHJMWkRKOVVWcGFlckxENGRqVDgxbERROFB6QUd6K2RaV1ZsZWZhN1hhRDBXaTBWVmRYTHdiUWFMZmJWeDQ4ZUhCbFp4TUJnTFR6ZHcrT1lTZDVmKzl4UHRIdnBTWWlvajVaaW9xS3dvYnhmRVNEYXNPR0RXNEFKL3hWVW5xOS9sQW5tN2dBZkNlSzRpcUpSUExsOXUzYm13L1I5b1JsdFZweHhSVlhZTjI2ZFlkczE5RFFnSnR1dWdtclZxMkNTcVVDQU96ZnZ4K1BQZllZM25ubm5WN3R2VjR2MnR2YmZXM3A4QVJCT0FVQVJGSDhaYWhqb2VHRHlYRWlJanJoS1JTS3BQYjI5cXBETkltRTN4MmFmbUl3Z1BlR1NTUVNIUUNJb3RqclR2US9vcmZmZmh0QXh3LzJIMzc0SVhidDJvVURCdzVnNHNTSnlNdkx3K1RKazlGNTdCRVJFUkVkQjRFUzR3QlFXMXU3c0dlZDNXNDNBSURWYWkzdVk3aGVwLzBjb3pxcjFWbzNnT04xNDNBNDloWVdGbXB4NkdPb0Q5YlgxejlUWDEvL0RQenVwVzV1Ym42alowT2owZGo3M1V3Nllma2ZuZHpGNC9FY0xDb3EwdmFzVDBsSldXZXhXTmJYMTljL0N3QnF0VHA3NU1pUkw0YUVoRXdVUmRHeGYvLytXMXBiVzFjTnhueHF0VHAzMUtoUno2clY2b2tBQkl2RnNyRzZ1dnJQRG9lanZGOExKaUlpR2tLaUtBbzlqaVp2RndUaGExRVVWM205M2pXRmhZVzlyam40dmZGNnZXaHNQUHhHNWErKytnbzVPVG5ka3QwYk5teEFkbloyd1BacjFxekI4dVhMc1dUSkVrUkhSd01BOHZMeUVCSVM0bXRqc1ZpNjNjZCs0WVVYSWo0K0hnQlFVbEtDek15T3o1dnUzTGtUNDhlUDk3VnJhR2pBNnRXcis3SEszd2RSRksvcy9QdjJ3MURIUXNNSGsrTkVSSFJDU0VoSWVLV3hzWEZKMTV1NlNxWHlWSWxFWXJOYXJUc3lNaklxQ2dvSyt2cWVGWjZkbmIybnVMZzRFWURWLzRGT3A2dmFzMmZQcExDd3NJc1BIRGl3YUFEQ25OWDUrMmNETU5hd3NIbnpaaXhkdWhSWldWbDQvUEhIOGNNUFArQ3l5eTdEWjU5OWhwZGVlZ21USmszQ3BaZGVpckZqeHc1MXFFUkVSRFQ4RGZkN3Fha1BQVThiU0VoSWVEVlFPN2xjUGpZa0pHUnllWG41TlozbE1Ta3BLUnNhR2hxZUxpOHZ2MVNwVklaNnZWN2xJTTJuR1RObXpQY3RMUzNMeXNyS3JnUVFuSlNVOU1LWU1XTysyclZyVjhhUnJwV0lpR2lvQ1lJZ291TTl1UDhBV09Wd09QNVRVbEppR2VLd0JzVzBhZE42MVUyYU5BbUxGeS9HT2VlY0E2dlZpdURnWUYrNzlldlhZOTI2ZFRBWURGaTE2cmZQMmkxZnZoeEpTVW00K09LTGtaK2ZqM256NW1IRmloWHdlRHlReStYWXVIR2pyMjFlWGw2dk9kMXU5MkZmRDBkNWVYbW5pcUk0SFVCZGFHam9JVCs4U05RZlRJNFRFZEdBeTgzTjdmVURjV0ZoWVFqUXNjdkM3WGEzQUlBZ0NNRlNxVFIwejU0OXVUYWJiVnRhV3RxUFpXVmxsOWp0OXA5alkyUHZNWmxNYTZ4VzY0NUR6UlVWRlhXOVZDb056YzdPcmdJQXU5MWVXRlpXZGc0QWVMMWUwV2F6Rlk0Y09mS1JxS2lvdTVxYW1wWWN3NXBPQjNBVkFMTkVJdm5EL3pEVzF0YUdHMjY0QVlJZ1lPSENoVGpqakk0cjNtNjk5VmFNR1RNRzk5NTdMKzY4ODA2c1diTUdDeGN1UkhSME5KWXRXNGJPWSttSmlJaUlpQWFMWEt2Vi9yK3lzckx6ZXo2SWlZbTV5MmcwTGdkd0VBRGk0dUtlTUpsTWErdnI2NThHQUx2ZGJoNnMrZFJxZFU1UVVKQzJ0cmIyQlFBbUFHaHVidjZYVnF1ZEJiK1RESWlJaUU1MFhxLzNZYVZTdVdmTGxpMzJvWTVsc0sxZnZ6NWd2Y2ZqUVd0cks3WnMyZUlyVDVvMENmbjUrVkNwVkw1NkFEanJyTE1RRk5TUmloTUVBUTgvL0REcTYrc2hrOG53MldlZllkeTRjZDNHRmdRQlpyTVpHbzBHQUJBUkVkSHJpUGJkdTNjalBUMjlXOTNzMmJPUGFhMG5tcnk4dkhSUkZEOUJ4ODlKRDIzWXNLRjlxR09pNFlQSmNTSWlHbkJkaWZCTzBkbloyVHU3Q3FJb09vcUxpeU1CWU9USWtROXB0ZHFiclZickxxdlZXdVQxZWgwS2hTTEZicmZ2Q0EwTnZUQTBOUFNDaElTRWZ3cUNJTTNPenZZZG03NS8vLzdyMjlyYTFnR1FSVWRIMzFGYVdwclMzdDVlRlJZV05rT3IxYzd1YkNZUkJNRU53RjFSVVhFMUFQblJyaWN2THk5TEZNV1BBUWlDSVB6MTkzcGYwa0FLRFEzRlAvN3hEMlJrWlBnUzNnY1BIc1R5NWN0eDAwMDNBUUNVU2lXdXZQSktYSDc1NVNndExXVmluSWlJaUlnR25WYXJ2ZFRsY2gydzJXeGJlenpTaEllSDMxaGFXbnA2Wnprb05EUjBSbmw1K1VYSFl6NnIxVnJxY0RqS0V4TVRueklZREhjQ0NJMkxpM3ZFYURSK0FDYkdpWWpvZDZTd3NMQndxR01ZYU8zdDdiajQ0b3Q3MVo5NzdybmR5bDk5OVJVVUNvV3ZMSlBKQUhRa3h3Rmc3ZHExdVBubW03djFjYnZkQ0E0T3h2UFBQNCsxYTlkQ0xwZGozYnAxV0xWcUZWNTk5Vlc4OHNvcjNkcFBuejRkbDF4eUNieGVMNktqbzZGU3FYRGpqVGQyYXhNb09UNWM1T1RreEVtbDBybWlLQzRFRUNJSXd0THQyN2UvTzlSeDBmREM1RGdSRVEyNCtQajRmeHFOeG1kc050dUJrSkNRZEp2TkZtajN0eVFpSW1KT1RVM05RZ0FhalVhVGZ2RGd3UlVBRUJVVmRaZlpiUDYrc3JKeUpnRG9kRHAzVjBMZFgyeHM3Ri9hMnRxKzFXcTFjdzRlUExndUpDVGtMSmZMVlp1VmxWVVBBQktKUk4zMUdnQjI3TmdSMjU5MVpHWm1oaWdVaWp0RlVYd1FnQWJBcTl1M2IzKzdQMk1NWndzWGRyKysxR2F6d1dLeFlPclVxVkFxdTU5R0dSTVRnL2ZlZSs4NFJrZEVSRVRINmxqdWNlNHlkdXpZSHpRYXpkVDgvSHdOZ0VNZXQ4bDduR2tnYUxYYW01dWJtOS9yV1I4VkZUWGJhclZ1Y3pxZEpRQWdsOHVUSlJLSlVpNlhKeVFsSlpYTFpMSjRzOW44djlyYTJwdnNkbnZ0UU04SHdGbFpXWGxXWW1MaVI5bloyUWFKUkJMUzB0THlUblYxOVYrUGNxbEVSRVEwUUx4ZUw0eEdZN2U3dm52S3k4dUQxK3M5NURnUFBmUVFYbmpoQlhnOEhreWRPaFZBUitKY0pwTmh3WUlGV0xCZ0FTWk9uQWdBeU1yS3dudnZ2WWVrcEtSdVl6eisrT09IamZmY2M4L0Z2LzcxcjhPMis3M0l5OHY3UWhURlVBQXBBQkk2cXoyaUtENlFuNS8vekJDR1JzTVVrK05FUkRUZ1hDNVhWV3hzN0t1VmxaVXoxV3IxNlZhcmRYUFBObUZoWVRQc2RudXB5V1Q2VEsxVzU0NGVQZnFqNXVibTkrcnE2aFo3dlY1elEwUEQzdzgxaDF3dVQ0dU1qTHl6dkx4OGl0ZnJWWTBlUGZvTnBWSTVycWlvS0wyNnV2cE9wVko1V2taR3hwWjkrL2JOc2xncy96dVN1RTg5OWRSUWw4czFWaENFOGFJb1hnQmd1aWlLSXdDMEM0S3djUHYyN1MrQXV6cDgxcTFiMTYwOGI5NDhSRVJFWU8vZXZWaTZkQ20wMmw3dll4TVJFZEh2eU5IZTQ5d2xQRHo4YW9WQ2NjUmJXbmlQTXgwcnBWSVpyOUZvcHBhWGw5L1k0NUVRSFIxOVoyMXQ3WDFkRlZLcE5CUUExR3IxNlNVbEpSTUF5Rk5UVXorT2k0dDdwN3k4dk5jUjZjYzZYK2RjMHhVS1JWWlRVOU9MQ29WaW5GYXJ2Y0ZvTkg1aHRWcS9QNHJsRWhFUjBSRHJlU2U1UkNMQlpaZGRobm56NWlFakl3TXhNVEZ3dTkyK0hlYiswdExTTUhueVpFaWxVb1NFL0hZSVoydHJLK1J5T2I3NzdqdGYzV21ubmRidCtQV0VoSVJ1TzlUcjZ1cDZ2VS8zZXlLSzRneS9va0VRaE5VZWorZUZ3c0xDL1VNVkV3MXZUSTRURWRHQWEyaG9lQ2s5UGYzL2FiWGFxOExDd2k0eEdBd0xlcmJSYURUbjJPMzJZZ0N3V3EyRjVlWGxwNDBhTmVxMXFLaW8yMGVPSE5rdE1kN3pXSFVBMkxkdjN5VUhEaHk0THk0dTdwL3Q3ZTI3ckZicnh2YjI5bndBalFBUUhSMDl0NjJ0YloxV3E3MjVyK1I0ejkxSkxwY0xBQ0NLdm1vYmdIZWxVdW1pclZ1M1ZoL1ZGK01Qd09GdzRKbG5ub0VnQ0hqc3NjZXdjdVZLWEgvOTlWaXdZQUhPT3Vzc0NJSncrRUdJaUlqb1JIZkU5emgzVXNmRnhUM1QyTmo0ZEZ4YzNJdUROUi92Y1NaL1lXRmhON2ExdFgwTG9ONi9QalEwOUh3QU1wUEo5RlZYbmR2dHRnS0F3V0JZak02L3UvWDE5VStQR1RObU5RQUpBSWxlcjNkMXRUZWJ6ZCtYbFpXZGM3VHpBUWlMajQ5L3lXQXczR2cwR2o4QmdMaTR1T2RHang2OXJLU2tKT1dZRjA5RVJFVEhyT2N4Nm9mVGRTZTV4K1BCS2FlY0FnQklUazdHbFZkZWlXZWVlUWJQUHZzc1BCNFBnb09EQS9aLzVKRkg4UG5ubitQMTExOEgwTEdEL2FxcnJzS3BwNTdhcTIzWHZlWERrZGZydlZRaWtSaTlYbTkxWVdGaEZmZ3pQQTJ5NGZ0ZkV4RVJEU1Z2ZFhYMXJXUEdqUG5XNC9HMDJ1MzJuM3MycUs2dVhwaWVucjdKWnJQOWFqS1pQcmZiN2JVVkZSVXpBS0NwcVNuZ0xxRkFqRWJqcDhuSnlSK3BWQ3JkenAwN2RRQVFHaHA2b1Vhak9YZm56cDNabVptWnY0U0VoRXl4V0N3YmoySWRQNHVpdUhicjFxMDFSOUYzV0hNNEhDZ3VMc2JQUC8rTXRXdlg0dlRUVDhjTEw3d0FpVVNDYTY2NUJoa1pHWGp4eFJmeHozLytFMmVlZVNiR2pSdUhNODg4czlzbllZbUlpQUlJa3Nsa1k1MU9aNmwvcFZ3dUgrTndPRnJRbWZ5azQ2OGY5emdEQUVhTkd2VndXMXZiK3JhMnRwL2o0dUlHYlQ3ZTQweit0RnJ0N0pxYW1yLzFySStLaXJxcjg5OFl2ck5RblU1bnVkZnJ0Y2hrc2hGT3A3T3VzMW9VUmJHOXM1MjM1MmtHeHpLZlNxVTZTU0tSS0kxRzQ0YXV1dGJXMXYvRXhNVDhGUjNKK0VPZjAwcEVSRVNEUmhBRWhJU0U0TnR2disyenpaUXBVNDU0QThnTk45eUFwcVltT0oxT1NDU1NQcFBqNTV4ekR0NSsrMjE4OTkxM09PZWNjL0QrKysvRDZYUmkvdno1UjdXTzM2dkN3c0xWUXgwRC9iRkloam9BSWlJYW5xeFdhNkhENGRqYjN0NitCNEhmbUxUWDF0YitKVFkyOW1HL09rVi81OUZxdFplclZLb0orL2Z2dndSQWEzaDQrTFdqUjQ5K3I2S2lZaGFBMXFxcXFubkp5Y21yMUdyMU9UMzd1dDN1QkZFVVo0aWllS0VnQ09lTG9uaU5JQWlMQkVGWWhZNDMzNmNKZ3JCS3I5ZHZ6c3ZMMC9jM3R1SE00L0hnM1hmZmhVUWl3ZEtsUy9Ib280OUNvZmp0ajArbjArSDk5OS9ITTg4OEE0MUdnNktpSXFoVXFpR01tSWpvaENhTmpvNytLd0JsVjRWU3FVeElTVW41dXI4RGhZZUhYd3hBUHBEQkhVOWFyWFptWW1KaXp6dmxJak15TW9vVUNrWEErenBrTWxsbVVsTFN2LzNyZERxZGU5Q0MvSVBxeDczS2tNdmxZeU1qSStjYURJWUhqc044enNyS3lyT1VTdVc0N094c1EyNXU3bjY3M1Y1Y1ZWVjErOUhPVGI5UElTRWhaMHFsVW0xcmErdVgvdlZ5dVR4Rm85R2MyZGpZK0ZhUExxN201dVozRWhJU25nY1FxVktwUm8wY09mTGh6bE1KQm53K204MjIxK1B4SEV4TVRId0VRTGhLcFJvVkd4dDdqOVZxL1IrWUdDY2lJaHBTQnc4ZXhNS0ZDd0VBNzc3N0xtcHJhd0VBTDcvOE10cmEydUIwT25IaGhSZkM0L0VjMFhneW1ReHhjWEd3Mld5UXkzdi84OHhnTU9DdHQ5NkNSQ0xCRTA4OGdXZWZmUlpMbGl6QnlwVXI4ZkxMTC9kNkR5MDhQQnh2dlBGR243K0lxSCs0YzV5SWlBWkZXRmpZcGNIQndTTmxNbG1TVnF1ZFpUUWFQKzdaeG13MmI1SEw1YjRMY3pJeU1yWWFESVpyckZickRwMU81M0s1WExVOSs4aGtzc1Q4L0h3SkFFVlNVdEtiYXJYNjVMMTc5NTduZERwM1IwZEgvelVxS3VxMmlvcUs4K3gyZXlFQVdDeVdIMnBxYXVhUEhqMzZ6WktTa3BQOHh5b3VMcTRCRUhCWCtOU3BVNFBNWnZNMHI5ZjdxQ0FJWjRpaStPUEpKNTk4NWJadDIvNXpyRitiNFVDbFV1RzExMTQ3Ykx2MDlIU2tweC94VmFORVJIOVlHbzFtV21obzZIbmw1ZVdYQUhDR2hJVE1jTGxjL2I3U0l6dzhmTFpDb2NpcHE2dDdZaERDUEdJOXJ5N3BpOFZpK1dudjNyMlR1c3JSMGRIM3llWHlNZVBIajk4UEFHNjMyMmcybS84ckNJSThKU1ZsdlgvZnNyS3lzeDBPUjRWV3EvMlQxK3R0RzlBRlVEZjl2VmM1SVNIaHBmcjYrcWZRY2RUMDZNR2VqL2M0RXdCb3RkcWJEaDQ4dUFLQTA3OCtLaXJxenM2RWQ2K1RKMnBxYXU1TFRFeGNrcE9UVXduQVl6UWFWMVJYVi9lNkVtcUE1clB1M2J2M3dxU2twSmQxT2wyRDErdTF0TFcxZlZOZVhuNUxmOVpKUkVSRUErKzU1NTVEU2tySExTZk56YzM0NG9zdmNNY2RkMEFVUmZ6blAvL0IxVmRmamFhbUpqenl5Q040OGNYZmJneWFOR2xTWDBNQ0FNckt5cURWL3ZZWjMvcjZlcmhjTHN5ZE94ZjMzSE1QQUVDcFZDSXVMZzcvK3RlL2NQbmxseU1xS3FyWE9BY1BIc1N0dDk0NkVFc2xJakE1VGtSRWcwQXVsNmNsSmlhK1dWbFplVVZRVUZCNFltTGkyMGFqOFVjQVhjY1ZxZ0ZJTlJyTm1XNjN1eDRBMUdwMWprd21TN0phcldXZGJUdzdkKzRjM1hQczNOeGNTK2ZMOXRiVzFrOXROdHV2VHFkem4wcWxHdFhhMnJxMnNiSHhOUUFhalVaemh0bHMvZ2xBckZLcFBLMmtwR1JzZjlhd1ljTUdONEJ2QUh5cjErdm5BMWppOVhxL3pNM05uVmhZV05qemVFOGlJcUpqNGFtb3FMZ3FJeU5qaTFhcm5XazBHajhLRHcrL1ZxVlNaWTBZTWVMU25vMnJxcXF1YVcxdC9TWTNOOWZpOFhoNkpYdlVhdldwa1pHUjNYYk5WbGRYMzJVeW1UNGZ6RVg0eTgvUDczWnVvRnd1VDhyTXpDenZXUSsvMDJXMFd1M05UcWV6cnI2Ky9nbTczYjdiNFhEc1VTZ1V5YW1wcVZ0Mzc5NDlScXZWM2xaYlcvczBnRzZKOExDd3NDdGFXbHJlejg3T2J1NnFFd1JCNmw4R2dMS3lNcDNkYnUvM0J3Nm9mL2NxaDRXRlhTS1R5VVkzTmpZdTZXTzRJTjdqVElQQllERGNGS0E2SkNJaVluWnBhZWtaZlhSekdBeUdXdzBHUTcvZmJUNmErZXgyKzgrN2QrOCtwYjl6RVJFUjBlQlp1M1l0eXNySzhPU1RUd0xvT09wODBhSkZ1T09PTzNET09lZmd0ZGRldzlWWFg0MEZDeGJnc3NzdXc4cVZLM0hsbFZjQ0FEWnQyZ1NnKzUzalc3WnN3YUpGaXhBU0VvTDYrbnJjY3N0dm40TXpHbzNRNi9XNC8vNzdzVy9mUHZ6MXIzOUZZV0VoYnJqaEJqejExRk40L2ZYWGNlR0ZGMkx5NU1rNDdiVFRzR0xGQ2tpbFVnQWRWeHoyNWVEQmc3anh4aHN4YmRvMDNIaGp6OCtYRWhFUkVkR2dVcWxVbzhhUEgxOFZFeE56ZDFmZG1ERmp2b2lLaXJvVEFIUTZYWHQwZFBROHZWNHZabWRuTjQ4WU1lSnlBSWlQajMvbXBKTk8rcUNyajA2bmF3ODB2bDl5SEJxTjVveU1qSXdpQUlpTWpMd3RPVGw1QlFBb0ZJcVRzckt5NmdCb0FValMwOU8zalJneDRvcGpXWmRPcDd0THI5ZUxlcjIrSkRNelUzWXNZd1hTT2JaSUo0YXVQNCtCL25NbW92N1Q2WFQxZXIxZW5EQmhRdXhReDNJY2FBQkFyVmJuZG4xL0EzeTdzQ043TnZiL250Z0hwVXdtRzZkVUtvYzhFYU5RS0VZZjZ2K3JNcGtzSXlzcnExNHVsNDhKRFEyOUlEVTE5VWNBR0R0MjdBK3hzYkdQQWtCY1hOeVRvMGVQN25iY3NWd3VUOVByOVI0QTNaTHVQRlo5WUdWbVpwWUYrbGxxekpneGE2T2pveGY2MXlVbkozK2VtNXRyeWNuSk1lWGs1Smh5YzNQTmVyMWV6TW5KTVhVbXR3ZDBQcFZLcGV2OHUrWGJZaE1TRWpKTnI5ZDd3YXZraUlpSWlFNDRKOXA3WUFjT0hCQjM3dHpwSzNzOEhuSGZ2bjJpS0lxaTErc1ZiVGFiNzltbVRadkUrdnA2VVJSRnNiaTR1TnM0Qm9OQkZFVlJkRHFkWW1WbHBWaGFXaXJXMWRVRm5QTi8vL3VmZVAzMTE0c3JWcXdRTFJaTHQyZTF0YlhpNjYrL0x0NTMzMzJpMCtrODV2VU5sYVZMbDNhOXY3WjRxUC9PRWZYRW5lTkVSRFNnYkRhYnNiNisvaC9OemMyK0MyOHFLaW91QitDN2xLZXhzZkgxeHNiR1pmanRiajI1VnF1OXFicTYrbWEvb2FSWldWbTlqanlYU0NTK1MzZEdqaHo1WkVORHd4TUEwTnpjL083SWtTTWZsY2xrNDlyYjIzZVpUS1pQWTJOajc2eXZyMytzdHJiMjdzVEV4TGRiVzF0WEhlMjZDZ29LWHRYcjlkY0RtQkFjSER3ZHdPcWpIWXVJaUtnUFpnQ0lpWW01My8vNzZHSEl4bzBibHk4SWdsb21rOFdYbFpXZEhSOGYvNEpVS2cyUnlXUmpMQmJMUm92RjhyUGRidjkxRU9NK1prNm4wMUJWVlRYYjRYQlVPQnlPQ3EvWDZ3U0FtcHFhQit4MisyNEFNU2FUYVlWY0xwK2cwV2hPTjV2Tm13RWdPanI2VGxFVVJRQ3VyS3dzM3k1alFSQ2svdVh5OHZKTFR2U3Z3WW5xY1BjcVYxUlVYT3RmWDFsWk9kTy9yRlFxVDh2SXlOaFNWRlFVRCtCd0gram85M3orOXpnYkRJWkZLcFZLeVh1Y2lZaUlpT2hJalJ3NUVpTkhqdlNWSlJJSlJvOGVEUUFRQkFGS3BkTDM3SXd6ZmpzY0ppc3JxOXM0Q1FrSkFJRGc0R0NjZEZLM214MTdtVHg1TWlaUG5oencyYWhSbzNENzdiY0hmRVpFQTRQSmNTSWlHbWp0QWQ3UTl5WEdiVFpiMTA0NC96Y3JReDBPUjhuQmd3ZS85dSt6WThlTytKNkQrKzJTQzJwcGFYbkxhRFIySmJ5ZGUvYnNPYy9wZEpZQlFIVjE5VU1BN0FCZ05wczNsWlNVQlA2Sjg4aDVCVUY0VHhURkNWS3A5Q293T1U1RVJBTWtPVG41ODlEUTBITWxFb2s2UHo5ZmNEZ2NsVTFOVGU4ZFlYZG5lWG41VlVsSlNTOFpESWJyTEJiTGx0MjdkMDhFSUdablo5ZVhsWlZkNE5jMlhLbFVxdnNUbTkxdTcvVkJ0U01rQlNCMEZVUlJsSGErN1BsdjBLNGQzbGEzMjkwOGZ2ejQvWUlneUFSQmtFc2tFcVZFSWxGNHZWNnJ4K094aXFKbzgzZzhGcWZUYVRDYnpSY0JpQm94WXNTTXJvRjI3TmpoTzExQXA5TzUvY3QwOUk3bUh1ZmpQQi92Y1NZaUlpSWlJcUlqeHVRNEVSRWRWM3YyN0RrMVFIWFRuajE3cHZwWEZCUVVqQWpVdjdDd01LTHpwYnVscGVYZi9zK2NUbWVKWDdHMVI5Zkdmb1lheUhvQUVFVXhad0RHSWlJaUF1RGJhYXZRNi9WMkFJaUlpTGd0SWlMaU52ODIyZG5aZTlCNVA3ZlQ2YXowdjdOMjNMaHh2M2c4bnJhNHVMaVg2K3ZybjRpTGkzc0tBS1JTYVZobVp1Wk9BQ2dwS1VsUFRFeDhNVEl5c2w4WDBPWG41d3VIYjlWYlZsWldWWEJ3Y0Z6UGV2KzdwbnVPYjdQWmlzdkx5NmUxdDdmYkFkZ0FPSFE2WFZ0aFlhRW0wQndKQ1FtTFdscGEzb2lOalYxOE5ESFNrVG5LZTV4OTdIYjd6LzM1ZThSN25JbUlpSWlJaUdnd01UbE9SRVFuS2tjLzZ3ZWR4K09wbDBna0FEQnFxR0lnSXFMaHI3aTR1TnY5NG5xOVhpd3VMazREME55anFRQUFoWVdGb3dFMHA2V2wvV1F5bVQ0M21VeWZBMEIyZG5aelNVbEplbGRqZzhFdzIyQXd6QjdVNER2MVBQMUZvVkNNSGpkdTNMN0RKRW1kN2UzdGxYN2xNSy9YMitjeDNCNlB4MWhYVi9kaWJHenM0b1NFaEJmRHc4T3Y3M29tQ0lJME96dmI5L1VLQ2dyUzV1Zm5xOUY1cWd3ZE0wdFJVVkhZTUo2UGlJaUlpSWE1aVJNbllzdVdMVWZjM3VuODdXQWpRUkFRSEJ4OFJQMXV1ZVVXWEh2dHRaZzZkYXF2cnJXMUZaZGVlaW1XTDErT1VhTUc3MjNHaHg5K0dILy8rOThobFVvRFB2LzQ0NC9SMXRhR3VYUG4rdXB1di8xMkxGbXl4TGMrbzlFSXJWWTdhREVTRFFVbXg0bUlhRGdLQWhBSm9CNkFERDJPNVR4YWhZV0ZyWHE5SGdENDVpd1JFUTBtT1RvUzMrMkhhQk1zaXFJYkFESXlNbjR3R0F4M3UxeXVnVGdsWlVqSTVmS1UxTlRVVGY1MUVvbEVLWlZLUTdPenMxdEVVWFQxN09OL2JIcDFkZlU5MWRYVjkzU1ZkVHFkMi85REJqazVPVzBZd2cvWUVSRVJFUkhSc1RFWURIamxsVmV3ZGV0V3RMZTNJeWNKUGhPREFBQWdBRWxFUVZRbkI0ODg4Z2ppNGpvT3JNckx5K3ZWSnpRMEZELzg4TU1oeHkwcEtjRnR0OTBXOEprZ0NQanh4eDhCQUtlZmZqb1NFeFBoY3JrZ2w4dXhhdFVxVEpnd29WZHkyMlF5WWVQR2pRQ0FEUnMyb0xDd0VCYUxCY3VXTFFNQTVPVGtRQ3FWd3VGd1lNR0NCZDM2Wm1SazlFclkyMncyaElWMXZCVlpXMXZyVysrQkF3ZXdkZXZXUHRmbDlYcXhidDA2UFBiWVl3R2YxOWJXNHYzMzM4Yzc3N3lEdFd2WFlzS0VDWWlPamtaUlVSRkVVVVJoWVNHV0xWc0d1OTJPZDk5OUY0SndWSWVLRVoyUW1Cd25JcUlUa2tLaE9Da2lJdUtXMnRyYUo5Qnh0T29Sazhsa0thbXBxVi92M0xrekxTTWo0NWVtcHFZbHpjM05idzFBV09JQWpFRkVSTlFucFZJWm41U1V0S3FtcHVZK2k4WHl2NzdheVdTeXNVNm5zd29BbXBxYVhrMUpTZm0wdXJyNm51VGs1QytWU3VVNEFBZ0tDZ3JQek13c0I0Q1NrcEtVWTRncHdXNjNWeDl0L3lQaGNEaktlOTRSbnBLUzhwWGI3VzZUU3FVaEZSVVZWNkwvSDNZVEFJaHl1WHlzS0lydEFMd0RGUzhSRVJFUkVSMWZHemR1eE1rbm40eUhIMzRZYnJjYml4Y3Z4c01QUDR4MzMzMFhBTEI5Ky9adTdmL3YvLzd2aU1iTnpNekUzWGZmamVMaTRtNko1SXFLQ3R4eHh4Mitza0tod0dlZmZZYlBQLzhjSlNVZE56dXFWQ3FzWHIyNjIzaFRwa3dCQU5UVjFlR2YvL3dudnZycUs5eDMzMzE0NnFtbkVCNGVqdno4ZkR6MTFGTll2WG8xRml4WWdKZGVlZ25oNGVHOXh1aEtzRStaTXNVM3g2UkprM3l2dStZSjlLR0FiNzc1QnFHaG9SQUVBWjJuWUhaanRWcnh3QU1QNEc5Lyt4dWlvNk1oaWlLZWVPSUp2UHp5eXdDQTJiTm5ReFJGWEgvOTlUampqRE9ZR0tkaGg4bHhJaUlhY0NxVmFrSnFhdXFoUDViWnFiQ3dNQ1JRZlh0N3V6a2lJbUtPSUFoQk5UVTE5L1ZuZnFsVWFoTUVRUXFndmJTMDlMelJvMGUvME56Yy9BbDYzME5PUkVSMG9sQUJ3Tml4WS9NYkd4dVhXQ3lXVFlkcUhCWVdOdDFxdFc3dUxJb0FvTlZxWjlYVzFpNjIyKzFiTVhDSllFVnljdklQemMzTmJ6YzBORHgxaEgxNi9UdFRGRVZwWDg4QXVIdk9tWmlZdU1UajhkajM3OTkvYlVKQ3dvdHBhV2tiOXUzYk45ZnBkTzQ2MHNCSGpScTFLRG82K2w1UkZCMTFkWFZQSG1rL0lpSWlJaUk2OFZ4NzdiWGRFcjNYWG5zdDdyampEbmk5M2w0SllLZlRpYSsvL2hxdnZQSktyM0VlZlBCQmJOdTJEVTZuRTlPblR3Y0FMRjY4R0d2WHJ1M1didmZ1M1VoTFMrdlYvNXR2dnZIdE5MZlpiSmd4WTBiQWVGdGJXM0hycmJjaU5qWVdzMmJOUWtGQkFWSlRVL0gzdi84ZEsxZXVSRVJFQkdiT25Jbnk4bkpNbUREaGtHdWZOV3NXQU1EaGNQaGUyMndkZTRtMmI5OE9wOU9KaVJNbitqNGdjT1dWVjZLbXBnWUFjTnBwcC9tUzJ5NlhDeDk5OUJHKy9QSkxWRlZWNGUyMzM4YUxMNzRJcDlNSms4bUU3Nzc3RGdEd2w3LzhCYWVlZWlvQVlNR0NCYmo4OHN0eCt1bW5IekpHb3Q4VEpzZUppR2pBMld5MnJYMGx2ZjJFNmZYNmcxMEZ2VjR2dWx5dUEvRGJuUzJLb2lzOFBQeWE4UER3YS96NkNjSEJ3YU02N3l5VjV1VGt0QVFZVzVCS3BacWNuQnhUVjBWT1RrNFY3Nm9rSXFJVFZWaFkySmxlcjlleWYvLytHOXJhMnY1N3VQWlJVVkczVmxaVzNwaVFrUEJhYUdqbzlMMTc5NDVYS0JTVEVoSVNubFVvRkJtZFI2NjdBVWdFUVpEWDFkVXRibXBxNnYzTzBPRzE3OXUzNzh6Um8wZC9GeHdjcksycHFibjNjQjMwZW4ydkk5QVA5V3puenAwWlRxZHpONERZbUppWXE2T2lvdTVwYTJ0YnYyL2Z2dXVCamlQVEl5TWpiMGxQVC8vUllySDgxTnJhK3FuRll2bko0WEJVNEJDbnVodzRjR0R4Z1FNSEZoL1JLb21JaUlpSTZJVFdNd0Z1TkJvUkhoNGVjR2YwaGcwYkVCVVZoY3pNekY3UG5uenlTV3pldkJsMzNYVVgxcTFiQndCb2EydERXVmtaWEM2WDc2N3RYMy85dGRldWJLUFJpTnJhV3VUazVBQTQ5TTd4OVBSMFhIdnR0WGp2dmZlNlBROFBEOGU4ZWZONnhiVnYzNzQrajBuLytPT1BBWFRzSE85NjNUVlBJSjk4OGdrQTRLS0xMc0xTcFVzUkh4L3ZLOHRrTXR4d3d3MDQvL3p6RVJFUmdmRHdjTWhrTWxSWFYyUG56cDBJRGc1R1VsSVNnSTRQR1ZSV1ZpSXFLcXJQdVloK2o1Z2NKeUtpd2FDSmk0dGJWRnRidTdBL25YYnMySkVHd0hLWVppRjZ2ZDdjK1ZxUVNxVWpPaFBsL3RTNXVibE52OGRrZUtDamtJaUlhUGd6bVV4ZmxKYVdudXh3T1BiMGZOYlEwUEE4ZWx3eFVsbFplYTdkYmpjWWpVWmJkWFgxWWdDTmRydDk1Y0dEQjFkMk5oRUFTRHQvOStBWWRwTGJiTFlEdTNidE9sdXRWdmQrWnltQUFOK1hEMHN1bDZkbVpHUVVtTTNtNy9idjMzOTl6eVBsbTV1YjMyeHVibDRWR3h0N1MzUjA5Ri9Ed3NKbVZWUlVYQXhBcks2dW50OXp2S3FxcWx2N0d3TVJFUkVSRWYwK3VOMXVMRisrSEpkZmZubkE1NnRYcjhiRkYxL2NaLzhmZnZnQmdpQmcvdno1dVBYV1c1R2JtNHZFeEVRVUZoWml3b1FKY0xsYzJMUnBFK2JNbWRPdFgyTmpJNlJTS1Z3dUYyUXkyV0hqbE1sa3ZtVDI0VXljT0JIRnhjVzQvLzc3WWJWYU1YMzZkRVJHUmg1UjM3Nll6V2FvMVdwZjJlbDBRaWFUSVNJaUFqTm16RUJDUW9MdldVMU5EWDc4OFVmVTF0YmlsbHR1Z1NoMmZBNDVMeThQS1NsSGZVc1gwUW1KeVhFaUlob002cGlZbUFYOVNZNTMzaVZxejhyS3FqbFVPNi9YYSsxc2V5ZzJRUkJrNkVnS2VNTEN3aTUxT0J6YjdIYjdJY2NlU3FJb2JoQUVZZXBReDBHL0VVWHgxNkdPZ1lqK1dBSWx4Z0VnMFBkVHU5MXVBQUNyMVZyY3gzQWllaDlYZml6cXJGWnIzUUNPMTQzRDRkaGJXRmlvQmVBNFJMT0Q5ZlgxejlUWDF6K0R6dnZFQWFDNXVmbU5uZzJOUnVNN2d4TXBFUkVSRVJFTnRhZWVlZ29TaVFRMzMzeHpyMmNORFEzWXZuMTd0L3ZEL1ZtdFZ0VFcxaUk0T0JoejU4N0Z2ZmZlaTZlZmZocm5ubnN1VnE5ZWpRa1RKdURycjcvRzJMRmprWmlZMksxdmVubzZ4bzBiaHkrKytBS3paczJDMVdyRlJSZGRoSWFHQnNURXhQU2FhOHVXTFpnd1lVTEE0OW1CanFQYnQyM2I1bXNMQU92V3JjT1VLVk44dTlxblRKbmlPN3E5dmIzZDk3cnJXUFcrdExXMXdlbDBJaXpzdDcxRC9rbDl1OTJPRlN0VytKNTFIZTMrNFljZll2MzY5Yjc2SFR0MjhNNXhHbmFZSENjaW9rSGpmNng1QU4xK3FtcHRiVjBGQUR0MjdJZy8xbm1LaW9waVBCNlBFVUFVZ05iRXhNUzNLeW9xemdad3dpYkhDd29LemhycUdBYUNYcThYZ2FQYk5VaEVSSDk0aDBxTTk5VG5jZXBFUkVSRVJEUjh2ZmppaXlnb0tNQmJiNzBWY1BmMm1qVnJjT3FwcHlJaUlpSmcveFVyVm1EYXRHa29LQ2lBWHEvSDg4OC9qMUdqUmlFNU9Sa3paODVFU1VrSmxpMWJoa2NmZlRSZy8wc3V1UVJ2di8wMlpzMmFCYlZhalRWcjFtRE9uRGw0OE1FSE1XYk1HSHp3d1FkNC8vMzNjY01OTi9qNmZQREJCd0hIbWpoeDRtSFhlL1hWVi91T1laODBhWkx2R1BmWFgzODlZSHVYeTRXZ29DRDg4c3N2eU16TTdKYllibTl2aDBLaDhKV3Z1KzQ2MzJ1dnQrT3dNYk81NDhET3ZYdjM0cFZYWHNHMmJkdncwVWNmZGR0bFR2Ujd4K1E0RVJFTm1zTWNhejVDcDlNMUhPTVVRVjZ2MSs0M2owU24wemtCT0p4T1o3VktwVXBRcVZTWDJteTI3VmFydGZBWTV5SWlJaUlpSWlJaUlxSWg4c29ycjJEVHBrMTQ0NDAzb05WcUE3YjU2cXV2Y09lZGQvWTVSblYxTmE2NzdqbzgvL3p6QUlEczdHemZzemx6NXVDV1cyN0J1ZWVlNjl0SjNWTlVWQlFhR3JxL3BYbmxsVmZpN2JmZnhyUnAwL0RCQng5Zzd0eTUzWjc3SjZIOXVWeXVQdVBzRXVoK2N2LzZ0clkyRkJkM0hDZzJmLzU4bEphVzRyUFBQc09ISDM2SVAvM3BUNzcySG84SFRxY1Rjcm5jVitlZnRQZGY3MTEzM1lXZE8zZmlzc3N1dytMRmkvdjhXaFA5WGpFNVRrUkVRNlcxb0tEQTkxSEZyS3lzK3E3WFFVRkJFVzYzdThXdkhPbDJ1NXU3eWw2dnQ3V2twQ1FOZ01iajhmanZHbGQ3dlY0ckFEaWR6cjFxdFhwaWJHenNnK1hsNVpjTTdsS0lpSWlJaUlpSWlJaG9zQ3hidGd3Yk4yN0VtMisrMldleU5qOC9INjJ0clpneVpVcWY0enowMEVNQmQ1eTN0N2RqNzk2OWtFZ2syTDkvUHhvYkd4RWRIZDJ0emJmZmZvdWZmLzRac2JHeDNlclBQLzk4ZlB6eHgzanR0ZGZ3NXB0dkh2RXU2K2pvYUZ4MzNYVUJkNVo3dlY0ME5EUjBPenErdmIwZDA2ZFA5NVhuekptRGwxNTZDWm1abVpnM2J4N3k4dktRbVptSkR6LzhFQzB0TGJqa2t0L2VFclhiN1pETDVaQklKTDY2UUR2SEFlQzg4ODdEYzg4OUI3bGNqdmZmZngrbm5ucHFuMGZERS8wZU1UbE9SRVJES2lZbTVtOXRiVzNmNzlpeG8rdW5TbzFPcDJ2eUt5djBlcjNkcit5alZxdEh1Vnl1QTExbHBWSVozcFVzTjV2TlcrTGk0cDR5R28zTDdYYjdyd0JrQUp5RHZSNGlJcUlUUmRkVkYvNDhIcy9Cb3FLaVh1OGtwYVNrckxOWUxPdnI2K3VmbGN2bFkrUGk0cDdTYURUVEpCS0p5bXcyLzFSVFUzTkxlM3Q3NVdETTUxOC9kdXpZSHpRYXpkVDgvSHdOQU1zUkxaU0lpSWlJaUlhOU45NTRBd0J3N3JubmRxdmZzbVdMTDluOTVaZGY0b0lMTGtCd2NIQzNOZzBORGJqOTl0dng2YWVmQmt5TS8vampqM2p1dWVjUUh4K1BOV3ZXNEpWWFhzR3NXYk13ZCs1Y1hINzU1VkFxbFFDQTJ0cGF5T1Z5UFBUUVE3NitkcnNkSDMzMEVlNjg4MDRzWHJ3WTMzMzNIVzY0NFFaSXBWSmZtNzZPVlFlNkg2MithOWN1ckY2OUdrNm5FemZmZkRQR2poM3J1M3NjNkRoVzNiOE1BRE5uenZUTjVmVjZzV3paTXF4WXNRSnZ2UEdHYjJlNlRDYkQ5dTNiRVJVVjFhMXZWMXlpS09LVVUwNEJBQVFGQmVHODg4N3o3VEQvL3Z2dmtaNmUzbWY4Ukw5SFRJNFRFZEdRMG1xMVZ6c2NqaEs3M1E0QWlJNk92czVpc2Z4NHFENkppWWt2TnpVMVBTZVR5Y2JiN2ZaZEFPUUFIRXFsY3FMVDZhd0NBSS9IWTVWSUpBcUR3ZkEzQUVoS1NucTlxcXBxemlBdmg0aUk2SVNSbjU4ditKY1RFaEplRGRST0xwZVBEUWtKbVZ4ZVhuNE5BSXdZTVdLRzJXeitvYkt5OGhZQXNwU1VsSGVUa3BJKzJMTm56K21ETVYrWDhQRHdxeFVLQmQ5MUlTSWlJaUtpWHJadjMzN1lOb3NYTHc1WUh4TVRnODgvLzd4WGZWdGJHLzc4NXo5ajM3NTltRDkvUG1iTm1nVkJFUER3d3c5ajRzU0plUDc1NTdGdjN6NDg4c2dqQUlEWnMyZjcrbFpVVk1CdXQyUG16Sms0Kyt5emtaYVdoamZmZkJQMzNuc3YxcTVkaTNmZWVRZWhvYUVBZ0Ztelp2VVpzLy9SNmxxdEZ1ZWRkeDd1dnZ0dUtKVktQUGJZWTdqb29vdDh6OXZiMjd1VmdZNDcxb0dPeFBqOCtmTlJWMWVITjk5OEUybHBhVmk1Y2lXZWZmWlpDSUtBNE9CZ1BQREFBNzNtWDdSb0VZcUtpbnc3eWkrNDRBTDg2VTkvUW5Cd01Ed2VEMkppWXJvZFBVODBIREE1VGtSRWc4RUtRQXdKQ1pscXNWZzI5TkZHMEdnMGt4UUtSWWJKWlBvVmdFU3IxYzZPalkxOW9yeTgvSHkvZGg0QUlnQXRBQ01BcVVhak9kOWdNRHdlSFIxOXR0VnEvU2s1T1huNWlCRWpMdko0UE5iOSsvZmZJSmZMMCtMaTR2NWhzVmgrallpSXVMaWxwZVU5bVV5V09LZ3JKaUlpT3JISnRWcnQveXNyS3p1LzU0T1ltSmk3akViamNnQUhBYUN4c2ZGRmRIei9CUURVMWRXOWtKYVc5ZzBBcVgvOVFNM1hTUjBYRi9kTVkyUGowM0Z4Y1MvMlkxMUVSRVJFUkVUOWR0dHR0eUUwTkJSejU4NUZkbmEyTDVIZDVleXp6OGJreVpNaGloMEhaR2swbW03UFpUSVp6anJyTFB6NXozOUdYRndjQUVDdFZ1UGRkOS9GcmwyN2ZPTmRjODAxdU9lZWUvcU1ZOG1TSmI3WHNiR3gzWTVzZi9UUlI0OTRQUktKeEhjL2VOZnUrS3V1dWdvelpzeUEyKzJHU3FYcXRwdTlpMUtwaE52dHhoVlhYQUdnSTFsT05Od3hPVTVFUklQQjNOalkrSEpxYXVyM0FDUjlOZko0UE8xMWRYV1BBMEJtWm1hRngrTnBMU3NybTI2MzI3ZjVOWE8xdExRc3o4M05yZko2dlE1QkVJTE5adk8zQU53alJveVlVVlZWOWJmbTV1WmxBSUlCdUJRS1JkTFlzV00zSGpodzRENnoyYncxTlRWMW5jMW0yNk5RS0RJSGRjVkVSRVFuTUsxV2U2bkw1VHBnczltMjluaWtDUThQdjdHMHROUi9WM2kzQkxoTUpvdHh1VnlOUGVzSGNENk1HalhxNGJhMnR2VnRiVzAvZDcyeFJFUkVSRVJFTkZpNmRvRlBtalNwenpiK1I3RDNQTTQ4SVNFQlR6LzlkSzgrVXFrVVdWbFp2dktoRXVNQWNOZGRkeDFKdUVlazUxM29naUQ0am9UdnFXc25mcURkNUVUREhaUGpSRVEwS0dwcWF1NnVxYW01SDBEZ244QTZkb09iQVhnQm9LeXM3RTlPcDNOWG9JWlZWVlhYVjFWVmRhdlRhRFNUVENiVEp3QWFPcXRjQUJBY0hCelgyTmo0Y2t0THkvdWRjZnc1SlNYbGs5YlcxclhIdkNnaUlxTGZLYTFXZTNOemMvTjdQZXVqb3FKbVc2M1diVTZuczZTUHJzRXhNVEgzdExTMExCdXMrZVJ5K2RqSXlNaTV4Y1hGV1VxbGNuUi81aUVpSWlJaUlpSWk2ZzhteDRtSWFEQTVPbjhkVmwrSjhiNll6ZVpOWnJQNTV3RDFtODFtOCthdXNzbGsrdEprTW4zWm43R0ppSWlHRTZWU0dhL1JhS2FXbDVmZjJPT1JFQjBkZldkdGJlMTlmZlZOVEV4OFRSUkZ6NEVEQjU0Y3JQa1NFaEplcXErdmZ3cEFQWURSUnpvUEVSRVJFUkVSRVZGL01UbE9SRVMvWis2aERvQ0lmaGVpQVRRZTRua0lBTXR4aW9Yb3VBc0xDN3V4cmEzdFczUWtuMzFDUTBQUEJ5QXptVXhmQmVvWEZ4ZjN2RWFqT2JPa3BHUXlmdnV3VzVCZXIzZDF0VEdiemQrWGxaV2RjN1R6aFlXRlhTS1R5VVkzTmpZdUFSRVJFUkVSRVJIUklPdnpIbGdpSWlJaW90ODdwVkk1TVNNajQrdER0ZEhyOWVaam5VZWxVdVVsSmlhK0hPaFpmSHo4UDQ5MWZLSmpvZFZxWi9keHhQbGRUVTFOcjZMemloTi9jWEZ4VDQ0WU1lTENrcEtTcWVqKzRSSjNmbjYrMFBXcloySzh2L05wdGRxYlpESlpZazVPVGxOT1RvNHBMUzN0V3dESXljbXA2VXltRXhFUkVSRVJFUkVOR080Y0p5SWlJcUpoeTI2M2IvRjRQTzBhamVZTXM5bjhrOThqS1FCUHovYTV1YmxIdElQYzYvVzJGeGNYUjNhVnc4TENMcFpLcFZvQWFnQUNPcEovTmdBWU1XTEVSVFUxTlhjZnl6cUlqbFpJU01pWlVxbFUyOXJhMnUyS0VibGNucUxSYU02c3FLaTR0bWVmVWFOR0xSNHhZc1NNWGJ0MlRRWFFNSmp6VlZaV3p2UXZLNVhLMHpJeU1yWVVGUlhGZ3ljNkVCRVJFUkVOVzNsNWVVTWRBaEg5UVRFNVRrUkVSRVREVG5aMmRuUFhhNGxFb2t4T1RsNHJpcUliQU1yS3l2NlVucDYrc2FDZ1FOR3pYMkZoWVVpUHFsaTlYbCtYbjU4dlJZRGR0VjFHakJneHM2cXFhblpxYXVwL0ZRcEZodHZ0cm5lNVhIVlNxVlFqazhuaTA5UFRmMVlxbGJtQjVpUWFURnF0OXFhREJ3K3VBT0QwcjQrS2lyclRhRFF1QjJEcTJTYzJObllSQU9qMSttN0hvdWZuNXlzQnRBLzBmRVJFUkVSRTlNY2hpdUlHUVJDbURuVWNkRnk0dlY1dndWQUhRZFFUaytORVJFUkVOT3dVRnhkSEtwWEtCTHZkWHQxVmw1YVd0dm5BZ1FNTDdYYjdMMGM2amtxbDZycUdxTS9FdUVxbDBndUNJTFBaYkFWNzkrNDlmL3o0OFR0RlVYUkpwVkpOejdicDZlay83OTY5KzdSK0xZYm9HQmdNaHBzQ1ZJZEVSRVRNTGkwdFBTTlFuL3o4Zk9GNHp1ZlBicmYvZkN6ekV4RVJFUkhSaWEyZ29PQ3NvWTZCaVA3WW1Cd25JaUlpb21GSEpwT2xwNlNrck4reFkwY3VPdTVMamxBb0ZCbG1zM2xiZjhieGVyMXlVUlJkaDJvVEhSMjlFSjFIdE1mSHh5OXFhV2w1cDY2dTdvbXU1NW1abWVXN2QrOCtyZXYzbzFnTzBVQ3pGQlVWaFEzaitZaUlpSWlJaUlpSUFtSnluSWlJaUlpR0hhZlR1ZHRvTkw0N1pzeVlkeW9xS2k2S2pJeThySzJ0N1J2ME9PclpuMDZuQzNSY3RDQUlRbkNnWi92Mzc3L1M0WERVaG9TRW5PYjFlbTBBRUJvYWVvbk5ac3RQVEV4OFU2RlFqSkZJSktxdVk5VmxNbG44d0syUWlJaUlpSWlJaUlpSStvdkpjU0lpSWlJYWxtcHJheGRuWkdUOEdoa1plWHRrWk9TY0F3Y09QSEtvOW9IdUE0K0ppYms3TGk3dXhYMzc5bDFsTXBsVzkzd2VHUmw1ZTExZDNXTXhNVEVMQVdEWHJsM2pvcUtpN295SWlKaXplL2Z1WE9DM25lTUFwQU8wTkNJaUlpSWlJaUlpSWpvS1RJNFRFUkVSMFhEbE1oZ01ONDRkTzNhejArazB0TFcxZmQzUC9rR1JrWkh6bXBxYVhveUtpcm96VUhLOHVibDVKWURXbUppWWhhR2hvZE5WS3RYSkVva2tXQlJGUjNwNitzOEEwTFZ6SEFDcXE2dHZ0VnF0eGNlK05DSWlJaUlpSWlJaUl1b3Z5VkFIUUVSRVJFUTBXS3hXcThIdGRyZUlvdWdHb081UDMvajQrSDk0dlY1SGRYWDFRa0VRNUZxdGRsYUFaaVlBSWdDNFhLNlNzTEN3UHltVnloeWowZmpCN3QyN1Q5dTllL2RwVHFlenB1czFFK05FUkVSRVJFUkVSRVJEaHp2SGlZaUlpR2k0Q2tsTlRmM1Nack50bDBxbG9XUEdqRmxaVVZFeEE0RG5NUDJFVWFOR0xZNk1qTHlqckt4c0VnQnZWVlhWM05UVTFCK2NUbWV6eFdKWkg2aVQzVzQzT0ozT1JyVmFQYUdpb21KMm9KM2pEb2RqLzc1OSs2NGUwRlVTRVJFUkVSRVJFUkhSRVdGeW5JaUlpSWlHSGJsY25wS2NuUHlweStXcXJheXN2QVpBY0hwNitvYjQrUGpuYTJwcTdpNG9LSWdBSUZPcjFlbWlLRHE2K3Nsa3NvekV4TVJYMUdwMVhubDUrVVZXcTdVUUFCd094OTc5Ky9mUFNrNU8vcnlwcWVtTnVycTZwd0dZZTg1cnQ5dUxRa0pDVG8yTWpMeGk5KzdkbHdCbzlMdHpuSWlJaUlpSWlJaUlpSVlRaytORVJFUkVOT3drSlNXOWJiRll2cSt1cnI0UGdCdEErKzdkdXk5VXFWUUpBSERTU1NlOUV4NGVQa3NVUlU5emMvTXlBTUdqUjQ5K0t6dzgvRnFMeGZMam5qMTc5TzN0N1pYK1k1ck41cC8yN3QxN2FrSkN3aHM1T1RrMWxaV1ZGNW5ONWgrN25rZEhSOC9YYXJWWDd0bXo1L1NJaUlpNUdSa1pYd2NGQmNVS2doQ2NrNU5qRkFRaFdCQUVlVUZCUVNpQTl1UDU5U0FpSWlJaUlpSWlJaUlpSWlMcUY3MWVMK3IxZW5HbzR6aFI4ZXRESjVEZ3d6d1gwUEZCVVVsWGhWcXRQanNzTE95U0l4bGNvOUZNOXA5RG85RmNCQ0Jhb1ZBa0gwV3NkQWc2bmE1ZXI5ZUxFeVpNaUIzcVdJaUlpSWlJaUlpSTZQZU5POGVKaUlpSWFEaHlIZWE1aUk0ZDVUNVdxL1g3SXgzY2Y4ZDRaM2tOQUxTM3R6Y2U2UmhFUkVSRVJIOVVPcDN1RjBFUVRobnFPT2czb2lodUtDZ29PR3VvNHlBaUlocHNrc00zSVNJaUlqOGVBSmc2ZFNvL1lFWkVSRVJFUkVSMEZKZ1lQL0VJZ2pCMXFHTWdJaUk2SHZqR1BoRVJVZjhZQVVTMXRMUm9BQndjNm1DSTZJUVdCQ0FTUUQwQUdRRG4wSVpEUkVSRVJIUmkyYjU5KzFDSFFBRHk4dktHT2dRaUlxTGpoanZIaVlpSStxY2VBQ1FTeWFpaERvU0lCcDlDb1RncExpN3VTUUNxL3ZhVnlXUXA0OGVQL3dXQUlpTWpZMnRrWk9UY2dZK1FpSWlJaUlpSWlJaUlqaFIzamhNUkVmV0RLSXEvQ0lLUUpaRklUZ1ZRTXRUeEVGSGZWQ3JWaE5UVTFCK09wRzFoWVdGSW9QcjI5blp6UkVURUhFRVFnbXBxYXU3cnoveFNxZFFtQ0lJVVFIdHBhZWw1bzBlUGZxRzV1ZmtUQUszOUdZZUlpSWlJaUlpSWlJZ0dCcFBqUkVSRS9TQUl3bmNBNWdxQ2NCV0FkNFk2bmhPVlhxOWZEQUJlcjdlZ3NMQnc5UkNIUTM5UU5wdHRhMTlKYno5aGVyM2VkMFdDWHE4WFhTN1hBUUJpVjUwb2lxN3c4UEJyd3NQRHIvSHJKd1FIQjQvS3o4OFhBRWh6Y25KYUFvd3RTS1ZTVFU1T2pxbXJJaWNucDJydjNyM1pkcnZkY0pUTElpSWlJaUlpSWlJaW9xUEU1RGdSRVZFL09CeU96eFVLUlkwb2l1ZnBkTG9wQlFVRkc0YzZwaE9NR3gwL1h5d0NBSWxFQWdEQ1VBWkVmMmlhdUxpNFJiVzF0UXY3MDJuSGpoMXBBQ3lIYVJhaTErdk5uYThGcVZRNm9qTlI3aytkbTV2YlZGUlVGTmFmK1ltSWlJaUlpSWlJaUdod01EbE9SRVRVRHlVbEpVNmRUbmVmSUFnZkNvS3c4dVNUVDc1dzI3WnRCVU1kMTRsQ0ZNWHBnaUJNNml3dUd0SmdpQUIxVEV6TWd2NGt4eXNxS3E0RVlNL0t5cW81VkR1djEydnRiSHNvTmtFUVpBQ2tBRHhoWVdHWE9oeU9iWGE3L1pCakV4RVJFUkVSRVJFUjBlQmdjcHlJaUtpZkNnb0tWdVRsNVowc2l1SmZ2Vjd2RnIxZS83ckg0M21ycUtob0YveU9ZdjRqS2lnbytBN0Fkd0NnMSt1WkhLY1Rndit4NWdGMDIrM2QydHE2Q2dCMjdOZ1JmNnp6RkJVVnhYZzhIaU9BS0FDdGlZbUpiMWRVVkp3TmdNbHhJaUlpSWlJaUlpS2lJY0RrT0JFUjBWSFl2bjM3UXIxZVh3bmdlUUIzUzZYU3V6dnZMUzRIMEphZm4zL08wRVpJUkYwT2M2ejVDSjFPMTNDTVV3UjV2VjY3M3p3U25VN25CT0J3T3AzVktwVXFRYVZTWFdxejJiWmJyZGJDWTV5TGlJaUlpSWlJaUlpSWpoS1Q0MFJFUkVkSHpNL1BmM1hDaEFtZnV0M3VQd3VDTUFQQU9BQVRoam93SXVxWDFvS0NBa1ZYSVNzcnE3N3JkVkJRVUlUYjdXN3hLMGU2M2U3bXJyTFg2MjB0S1NsSkE2RHhlRHordThiVlhxL1hDZ0JPcDNPdldxMmVHQnNiKzJCNWVma2xnN3NVSWlJaUlpSWlJaUlpT2hRbXg0bUlpSTdCMXExYjZ3RThDT0JCblU0WEpaVks0ejBlajNhbzR5S2kvb21KaWZsYlcxdmI5enQyN0lqdHJOTG9kTG9tdjdKQ3I5ZmIvY28rYXJWNmxNdmxPdEJWVmlxVjRWM0pjclBadkNVdUx1NHBvOUc0M0c2My93cEFCc0E1Mk9zaElpSWlJaUlpSWlLaTNwZ2NKeUlpR2lBRkJRVk5BSnFHT2c0aTZqK3RWbnUxdytFb3NkdnRBSURvNk9qckxCYkxqNGZxazVpWStISlRVOU56TXBsc3ZOMXUzd1ZBRHNDaFZDb25PcDNPS2dEd2VEeFdpVVNpTUJnTWZ3T0FwS1NrMTAwbTAwZXRyYTNmRFBLU2lJaUlpSWlJaUlpSXFBZkpVQWRBUkVSRVJEUklyQURFa0pDUXFZZG9JMmcwbXNrS2hTTERaREw5Q2tDaTFXcHZqbzJOZmFLMnR2WnZmdTA4QUVRQVhTZERTRFVhemZsMnU5MGVHaHA2dHRWcS9TazVPWG01VHFkcmo0K1BmNjIrdnY1cHVWeWVGaGNYOXcrTHhmSnJSRVRFeFFBZ2s4a1NYUzVYQzRpSWlJaUlpSWlJaU9pNDQ4NXhJaUlpSWhxdXpJMk5qUytucHFaK2owTjhLTlRqOGJUWDFkVTlEZ0NabVprVkhvK250YXlzYkxyZGJ0L20xOHpWMHRLeVBEYzN0OHJyOVRvRVFRZzJtODNmQW5DUEdERmlSbFZWMWQrYW01dVhBUWdHNEZJb0ZFbGp4NDdkZU9EQWdmdk1adlBXMU5UVWRUYWJiWTlDb2NpMDJXeWxnN3BxSWlJaUlpSWlJaUlpQ29qSmNTSWlJaUlhdG1wcWF1NnVxYW01SDRDeWp5WWlBRE1BTHdDVWxaWDl5ZWwwN2dyVXNLcXE2dnFxcXFwdWRScU5acExKWlBvRVFFTm5sUXNBZ29PRDR4b2JHMTl1YVdsNXZ6T09QNmVrcEh6UzJ0cTZGb0R0V05kRlJFUkVSRVJFUkVSRS9jZmtPQkVSRVJFTmQ0N09YNGZWVjJLOEwyYXplWlBaYlA0NVFQMW1zOW04dWF0c01wbStOSmxNWC9abmJDSWlJaUlpSWlJaUlocFl2SE9jaUlpSWlPall1SWM2QUNJaUlpSWlJaUlpSWpvOEpzZUppSWlJaUlpSWlJaUlpSWlJaUdqWVkzS2NpSWlJaUlpSWlJaUlpSWlJaUlpR1BkNDVUa1JFUk1jc096czdQaWdvNk9GQXovUjYvVkwvc3R2dGZxSzR1TGptK0VSR1JFUkVSRVJFUkVSRVJOU0J5WEVpSWlJNlptbHBhWFhsNWVXWENvSVFFK0R4YlYwdlJGRnNTRXRMdTZPNHVQZzRSa2RFUkVSRVJFUkVSRVJFeEdQVmlZaUlhQUI4OHNrbkhvbEU4dmtSTlAzc2t6N0d0bFVBQUNBQVNVUkJWRTgrOFF4NlFFUkRSSy9YaTNxOVhoenFPSWlJaUlpSXFEZUh3NEdsUzVmQ1pyTU4rTmhXcXhYejU4L0huajE3anJoUFEwTURMcnp3d203eDdOKy9IemZmZlBPQXgwZEVSRVFkdUhPY2lJaUlCb1RYNi8xVUVJVGJEOVBzMCtNU0RORVF5TXpNbEhXOXpzdkxDOTYrZmJ0cktPTWhJaUlpSWhvdVhuamhCWHo3N2Jld1dxMlF5V1FJRGc1R1ZsWVcxcTlmRDdWYTdXdG5zVmdRRWhLQ2pSczNCaHhITHBjalB6OGZRVUZCbUR0M2JxL25TNVlzd1ljZmZ0aXYyTFpzMlFKUkZQSFlZNC9CWkRMaHBKTk93blBQUFljdnZ2Z2lZUHRObXpiNVhuLzExVmZJeWNtQlNxWHkxVzNZc0FIWjJka0IrMDZmUHIxWFhXTmpJNktqbzN2VlQ1a3lCUTg4OEVDLzFrSkVSUFJISUF4MUFFUkVSRFE4NU9YbEJYdTkzbnBCRUxSOU5Ha0pEUTJOM2JCaGcvdTRCa1owbkdSbFpZVUhCd2NiQWNEcjlZWVhGaGFhaGpxbTRVQ24wOVVMZ2hBamxVcEhidDI2dFg2bzR5RWlJaUtpWTlkMTJ0TDI3ZHVQdUkvWDY4V1paNTZKbDE1NkNYbDVlUUNBYWRPbTRjc3Z2MFJJU0FnQVlPTEVpZGl5WlFzQXdPUHg0SlJUVHZFOU94U0x4WUpmZi8wVlVxbjBzRzNOWmpPbVRwM2FMZmJubm5zTzY5ZXZ4M3Z2dlJjd1VSMW9MZWVjY3c2c1ZpdUNnNE1oazNWOHpuYjkrdlc0NnFxcllEQVl1c1d5ZlBseUpDVWxCUnpydE5OT3crYk5teUdSSFAwaHNWMWZ6L3o4Zk9ZTGlJaG8yT1BPY1NJaUlob1EyN2R2ZCtuMSt0VUFidXFqeVdvbXhtazRFd1RCdDJYRjYvV0dBR0J5bklpSWlJaG9nSlNXbGtJdWx5TTNON2RmL2JwMmtXL2N1QkVwS1NtSWk0c0RBUHozdi8vRm1XZWVDWlZLNVVzT0g0M0hIMzhjdi96eUM5NTg4MDFzMnJRSlVWRlJtRHg1OGlIN2lLS0kxdGJXYm9uOFNaTW1JVDgvSHlxVnlsY1BBR2VkZFJhQ2duNTdHLy9razAvMnJRRUFYQzRYWnM2YzJXMzh4c2JHYm1NUUVSSFJiNWdjSnlJaW9nRWpDTUtub2lnR1RJNUxKQkllcVU3RG1rd21HK1gxZWdFQUVvbGtKSUNhb1kySWlJaUlpR2o0MkxCaEEyYk1tTkZyZDdjZ0JON3NMQWdDNXN5WkE0dkZncGRmZmhuYnRtM0RzODgrQzZCajUzWmhZU0dXTGwyS1o1NTVCblBtek9rMnpyUnAweUNYeTMxbGg4T0I5ZXZYQjV3bkxTME44K2ZQUjF0Ykc1NTc3am5mSEVlaWE4ZTR4K01CQUt4ZHU3YlhmZU51dHh2QndjRytjbkJ3TUZhdlh1MHJUNWd3b1ZzWjZOaEJUMFJFUklFeE9VNUVSRVFEcHJXMTlidlEwTkEyQUtFOUhyV1pUS2J2aHlJbW91UEY2L1dPN1hvdGxVckhBdGc2aE9FUUVSRVJFUTBiSG84SGE5YXNnVlFxeFRmZmZBT1B4NE4xNjlZQjZEczU3dlY2RVJVVmhaa3paK0tVVTA3QnYvLzliOXgxMTExNDY2MjNJSkZJOE1BREQyRGR1blc0N2JiYmNQLzk5M2M3bHJ5MXRiWGJzZW1IMmxrK2E5WXMyTzEyekpzM0Q3ZmZmanNtVEppQVNaTW1kV3RqdDl1aFZDcDk1Yjd1Ukgvb29ZZnd3Z3N2d09QeFlPclVxYjYxZHlYUmdZNmQ0cGRkZGxtM2RmcVhpWWlJNk5DWUhDY2lJcUlCVTE1ZTd0RHBkR3NFUWJpbXg2T3Z5c3ZMSFVNU0ZORnhJb3JpK0s0MzVyeGU3L2doRG9lSWlJaUlhTmo0ejMvK2c4YkdSbC9DZXZyMDZaZ3laUW9zRmd1bVQ1L3VhK2QwT2pGbHloUk1uVG9WaXhZdFFtdHJLeDU5OUZGTW5qd1pOcHNOZS9mdTdaWUVuejU5T2hJU0VsQlFVSERVc2JsY0x0eDc3NzJvcUtqQUZWZGNBWmxNaGsyYk5uVnJrNWVYaHpWcjFpQXNMQXpBYnp2RnAwMmIxcTJkUkNMQlpaZGRobm56NWlFakl3TXhNVEZ3dTkzZGt1UEJ3Y0g0N0xQUEFBQTJtdzBYWDN5eHI5eUZPOGVKaUlqNnh1UTRFUkVSRFNoQkVENEYwRE01emlQVmFkaVRTQ1FYaUtJSUFCQUU0UUlBRHc1dFJEVFVkRHJkTDRJZ25ETFVjZEJ2UlBIL3MzZnZjVG5lL3gvQVg5ZGQzWjFUa1NSRitBNEwwOG1XSVRLSHZ2bzZaTnJFbk5yTTFwZ3h4eUd5ZnI0emJHTFk1alRNYWRUSVpJdXdITDVEVGprc2hLUVU2ZVMrNytydTdycCtmNlJyM1RySWhoeGV6OGVqaCt2NmZEN1hkYjJ2VzNKM3Y2L1AreVB0UDNueVpOZmFqb09JaUlnZXppKy8vQUl6TXpPOXRuMzc5cUZEaHc1NnM3Qzl2YjMxOXYzOC9QRE9PKzhBS0UxSUZ4VVY2U1dreTJhSXQyNzk5NTl0SFR0MkxHeHRiZi9Xc1dXbDJrdEtTdEMrZmVuYnhxWk5tMkxnd0lHWU4yOGV2dnp5UzVTVWxPaVZWUzh1TGtiZnZuMEJsTTRhVjZsVThqNFJFUkU5R0pQalJFUkU5RWdKZ3JCYmtpUU5nTEpQTGpTQ0lQeGFtekVSUFc3dTd1N05KVWxxQitBU0FBR0FtNGVIUjdPRWhJVGtXZzZOYWhFVDQwOGZRUkM2MUhZTVJFUkU5UEFXTGx5SXdNQkF2Ylk3ZCs3QXhzYW0ydU1jSFIzbEJQVE9uVHV4ZCs5ZWZQWFZWd0JLWjVsWE44TzZlL2Z1TllvdE1EQVFQajQrMkwxN2Q0M0cxOFRRb1VOeCsvWnRhTFZhS0JRS3ZlVDQxS2xUWVdob2lMNTkrMkw3OXUxSVRrN0crUEhqLzFic1JFUkVMeUlteDRtSWlPaVJTa2hJMExpN3U4Y0FHQUFBZ2lEc1NraEkwTlJ5V0VTUGxTUkowKytWVkYrRDB1VDQ1NUlrVFFjd29qYmpvcWREK2ZVcXFmWlV0MVlvRVJFUlBkM3VuelVPQUgvKytXZU5aM3lyMVdxc1dyVUtJU0VobGZadjJMQUJabVptNk5ldkg0RFM4dWF4c2JFMU9uZlhybysrS0kxU3FZU2pveU95czdOaGJHeXMxOWVoUXdlRWhJVEExTlFVMjdadHcyZWZmVmJoK0pyR1RrUkU5Q0ppY3B5SWlJZ2VPVW1TdGdtQ01BQUFSRkZrU1hWNnJubDZldjViRk1WM0FLVHJkTHBGQUdCb2FQZ2hnS0Z1Ym01YlRwNDhHVk83RVJJUkVSRVJQUi84L2YwQkFQYjI5dGk3ZDIrTkV0UG56NTlIV0ZnWVhuNzVaWFRyMWsxdU56QXdBQUFVRkJRZ0pTVUZMaTR1Y3QreFk4ZjB6cUhWYXVWMXY2OWN1YUszQm5oVk5Cb05URXhNa0pHUm9YZTk4anAyN0ZqdE9TNWR1bFNoWkx1OXZUMkNnNE14YytaTVdGcGE0c0NCQTdoNTh5YWNuSnhRdDI1ZFdGbFo2YTJyVGtSRVJQcVlIQ2NpSXFKSFRxbFUvbEpjWEF3QU1ETXorNldXd3lGNmJEdzhQUHFKb3JnZWdDQUlRc2laTTJmVUFPRHU3djRSZ0cyQ0lQems0ZUV4SkNFaDRlZmFqWlNJaUlpSTZObFd2MzU5ckZxMUNnQ1FscGFHVHo3NUJETm16S2h5L05XclZ6Rm56aHdrSnlkanhJZ1JHRHAwcUY2L2dZRUJ2TDI5NGV2ckN4TVRFNnhZc2FMS2M0V0dobUxQbmoxUUtwVW9MQ3pFd0lFREh4aHZlSGk0WEdyOTFWZGZoYVdsWllVeEJ3OGVCS0MvNXZpUkkwY1FHaG9LQ3dzTFpHUms0TDMzM3BQdlovSGl4Zmp6enovaDRlR0JEUnMyd05yYUdvY1BIOGFSSTBld1ljTUdaR1JrSURzN0d6cWREZzRPRHRpOGVYT05FdmxFUkVRdkVxRzJBeUFpSXFMbms3dTdlelFBNmNTSkUzMXFPeGFpUjhYVjFkWEN4TVRFWGhURkRvSWdEQWJRRXdBa1NScDc4dVRKeGVYSGVuaDRqSlVrYWRHOTNWOGxTZnBSb1ZBY0xpd3N6RHgzN3B6cVNjZitySEp6YzhzUUJNSGV3TURBNGRpeFl4bTFIYy9EY0hkM2x3Q1dWWDlhbEpWVlAzSGlCSDhQSmlJaXFtWC85SDFTY25JeUNnc0w0ZXJxcXRjK2MrWk1oSVdGQVFBa1NjTHZ2LzhPTHkrdlNzdXlQd3kxV2cyTlJnTlJGR0ZoWVFGemMvTUtZeElTRXVEbTVpYlAydGJwZENndUxvYUJnVUdsQ2VyRXhFUzBhZE5HM2s5TlRZV1RreE9LaTR0eDQ4WU5GQlVWd2RyYUdnMGFOQUFBaUtLSW8wZVA0cFZYWG9HcHFXbTE4WmFVbEtDa3BLVEdpWEcrVHlJaW9oY0paNDRURVJIUjQ3Sk5FQVNwdG9PZ0o2ZGR1M1lkREF3TStraVMxQWxBWXdCMUFaalVjbGlQbkNSSnVMZStPQUNrS3hTSzk0NGZQNzdyL25FSkNRa1JIaDRleVpJa2ZRZWdweUFJUFNWSmdyR3hNZHpkM1o5b3pFOUFJWUE3QUZJRVFZZ3ZLU25aY2VyVXFjTzFIUlFSRVJFUlBaK2FOV3RXYVh0Wllod0FCRUdBajQvUEk3bWV1Ymw1cFFueDhzb1N6R1VNRFExaGFGajF4Ky9sRStNQTRPVGtCQUF3TWpMU0svRmVScUZRNExYWFhxdFJ2QVlHQnBXV2NTY2lJaUlteDRtSWlKNEtibTV1ZndpQzBMNjI0M2pVSkVtQ3U3djdtdHFPNDFHU0pHbi95Wk1uSDd5dzNRdkUwOU96ZFVsSnlYSkJFRjZYcE9mK2VRZ1ZnRFJCRVA2VUpPbW5vcUtpN2RYTkFrOUlTUGpGMWRXMWhiR3hjVjlCRUFaS2t0UVNnQ01BaXljVzhaTmhndEw3Y3BRa3FZTkNvWmpzNXVaMnlNREFZUFR4NDhmUDFuWndSRVJFUkVSRVJFUkVBSlBqUkVSRVQ0WG5NVEgrdkJJRW9VdHR4L0EwY1hkMzl4ZEZjYk1nQ0dhQ0lGd1VSWEdWSkVueG9paGUxbWcwZVpjdlh5NnE3UmhyMjczaytZLzN2cDVMelpzM056WXpNNnVqVUNpYUM0TFFTUkNFWUVFUVhoZEY4WC91N3U1dm56aHhZbWR0eDBoRVJFUkVSRVJFUk1Ua09CRVIwVk9FNjlJKzNlNHZrL2VpOC9UMGJDMks0bVlBeG9JZ1RFeElTRmdJUUt6dHVPakp1L2NReEsxN1g0Y0JmT25oNFRGZWtxUXZBR3p5OVBSOGpUUElpWWlJaU9ocGMvTGtTYmk0dU1EYTJob0FzSFBuVHZ6NzMvOUdZV0ZocGV1VXo1czNEeE1tVE5BcldaNlVsSVFKRXliZysrKy9oNE9EZzl3dWlpSldyRmlCZnYzNm9YNzkrbnJuRVVVUmI3NzVKaUlqSXgvVG5SRVJFVkZWRkxVZEFCRVJFUkU5bTBwS1NwWURNQk1FWVVwQ1FzSjhNREZPZnhIdmZVOU1BV0F1aXVLeTJnNklpSWlJaUtnOHJWYUxqei8rR0JjdlhwVGJaczJhaFp5Y0hBd2NPQkNyVjYrR0tQNzFLODZtVFp2dzAwOC9ZZVRJa1JnMmJCaUdEUnVHVFpzMllkcTBhY2pMeThPVUtWUGs5dVBIajBPaFVNRFoyUm5EaGczRG9VT0g5SzR0U1JKU1VsS2UyTDBTRVJIUlh6aHpuSWlJaUlnZVdydDI3VG9JZ3ZDNklBZ1g3ODBZSjZyZ3hJa1RDOXpkM2Q4RDBMRmR1M1lkVHAwNmRiaTJZeUlpSWlJaUFvRGZmdnNOam82T2FOKytkSlV6U1pJZ1NSSnNiR3l3WnMwYVRKczJEWVdGaFhqLy9mZXhiTmt5eE1iR1l1dldyVmk3ZGkybVQ1OE9RUkF3ZHV4WXRHclZDai85OUJPKy92cHJkT3JVQ1Y1ZVh2STFldlhxQlNjbko1aWJteU1vS0FpM2I5L1dpNkY3OSs3eWRteHM3Sk81Y1NJaW9oY2NrK05FUkVRUHFWMjdkaDBNREF6NlNKTFVDVUJqQUhWUG5EaGhXdHR4RVQxSjkvNE5RQlRGVmVDTWNhcWFLRW5TU2tFUS9pc0l3bjlRV25LZGlJaUlpS2hXaWFLSXRXdlhJaVFrUkc0ckxpNkdnWUVCRkFvRjdPenNzSHo1Y3BTVWxFQ2hVTURGeFFYcjE2OUhTRWdJOHZMeU1IejRjQUJBVVZFUmNuTnpNV0xFQ0JRWEYrUEtsU3R5Y3Z6U3BVdTRlUEVpZXZmdURRRFlzR0dEZksyU2toSzBiOStlQ1hFaUlxSmF3T1E0RVJGUkRYbDZlcll1S1NsWkxnakM2NUlrMVhZNFJMWHEzc01oa0NRcHZyWmpvYWViZ1lIQndYdmxLRHZWZGl4VSswUlJoRUxCMWIySWlJaW9kdTNZc1FOcGFXbnc4ZkdCcjY4dmdOS1o0Nklvd3NQREEzWHExSkhITm1yVUNHdlhyZ1VBM0xwMUN6RXhNVldlMTgvUFQ5N1dhcldZUDM4K01qSXlFQndjL0pqdWhJaUlpQjRXaytORVJFUTE0Tzd1N2krSzRtWkJFTXdFUWJnb2l1SXFTWkxpUlZHOHJORm84bW83UHFKYTBCZ0FSRkc4WE51QjBOTk5xOVZlTWpRMGhFS2hhRnpic2RDVDUrZm5wL2NCY3UvZXZlWDkrL3NleHRtelo5RzZkZXRIRWlNUkVSRzlXTzdjdVlOdnZ2a0dnaUFBQU9MaTRnQUFxYW1wK09DREQzRHo1azNzM3IwYlNxV3l3ckU1T1RrWU5XcFVqYTdqNnVxSzVjdVhZK0xFaWVqZnZ6OXNiVzBmM1UwUUVSSFIzOGJrT0JFUjBRTjRlbnEyRmtWeE13QmpRUkFtM2x0Zm1XV2s2VVZYRndENGNBZzlpSzJ0Ylg1K2ZqNGtTYXBiMjdFOEN6SXpNN0ZreVJJY09YSUVlWGw1TURNenc2QkJnekI2OUdpOWNmSHg4UmczYmh3bVRKaUFvS0FndVQweE1WRXU4d2tBNXVibThQYjJ4dVRKaytVUFpEMDhQT1QraElRRStaaTJiZHRpOWVyVmxjWVZGQlNFcEtRa0hEbHlSTytENHFyaXVOK0VDUk1BQUxtNXVaVnVqeDA3Rmp0MjdNQytmZnVRbXBvS0p5Y25BSkMzSXlNajBiMTdkN24wNk5peFkrVVBzb21JaUlnZXhnOC8vSUNBZ0FEOCtPT1BldTNYcmwxRHc0WU5jZlBtelVkMnJSWXRXbURidG0zSXk4dlRXMSs4elAxdExMTk9SRVQwK0RFNVRrUkU5QUQzU3FtYjNVdU16Ni90ZUlpZUJpZE9uREN0N1JqbzJiQi8vLzVDQUVKdHgvRXMwT2wwZU8rOTk5QzFhMWRzM3J3WmRlclVRV3BxS3RMVDB5dU1qWTZPUnFOR2pSQWRIVjFwVWpvK1BoNW1abVpJVDAvSGpCa3pNSDM2ZEN4ZHVoUUFzR2JOR2d3ZlBoeEhqaHpSTytiU3BVdTRjT0VDV3JWcXBkZWVrSkNBMU5UVVNtTitVQnhseW1aWW5UbHpwdEp0ZTN0N2pCa3pCbVBHaklHdnJ5OGlJeU1CUUcrYmlJaUk2RkY0NjYyMzRPRGdVQ0U1ZnVUSUViaTV1U0VoSWFIS1kyMXNiUERkZDk5VjJWKytySHFaRlN0V0lEQXdVRTU4WjJabTRzMDMzOFN5WmN2UXZuMzd2M2tYUkVSRTlIZHhzVGNpSXFKcXRHdlhyb01nQ0s4TGduRHgzb3h4SWlLaXh5STVPUmxwYVdrWU5td1k2dGF0QzBORFE3aTR1T0QxMTEvWEc1ZWZuNC9mZi84ZFU2Wk13ZVhMbDVHVWxGVGxPUnMyYklqMzNuc1B4NDRkdzcyMTM2dms0ZUdCVFpzMlZXamZ1SEVqM056Y0tyUlhGMGRBUUFENjlPbURPM2Z1SUNBZ0FDcVZDaTFhdEVCMGREUmF0R2hSWWR2RXhFUSt0cXpFS1JFUkVkSGo0T2pvQ0lWQy8yUHh1M2Z2NHBkZmZrSFBuajMxMmdzTEN4RWRIUzIvajhySnljSElrU09yL0xwZlptWW0xcTFiQjFQVHY1NHQvdUtMTHpCdzRFQzBiOThlUjQ4ZXhjbVRKeC9EWFJJUkVWRlZPSE9jaUlpb0dnWUdCbjBrU1lJb2lxdkFVdXBFUlBRWU9UZzR3TVRFQkJFUkVaZzBhUkxNek13cUhSY1RFd01YRnhkNGUzdkR5OHRMVGpKWFJhMVd3OVRVdE1LSHdQY2JPSEFnSms2Y2lISGp4c0hHeGdZQWtKNmVqa09IRG1IT25EazRkT2hRamVPSWpJekV6ei8vakcrLy9WYWUrZTNsNVlYbXpadFh1RzVtWmliaTR1SVFHQmdJblU0SHRWcU53TUJBQUtVZlZBY0dCcUpYcjE3VnhrNUVSRVQwVDN6OTlkZnc4dkpDMDZaTjlkcXpzcklRRmhhRzNyMTdBeWd0eWY3UlJ4OVZXdjdjeDhlbndxenlmZnYyd2R2YlczNWY5L1BQUHlNL1B4OGhJU0VBQUdOalk4eVlNUU9iTm0ycThyMGZFUkVSUFZwTWpoTVJFVlZEa3FSTzkvNk1yKzFZaUlqbytXWmxaWVV2dnZnQ00yZk94TUdEQnhFVUZJUzMzMzY3d2dlbDBkSFI4Z2Uwdlh2M3hsZGZmWVZ4NDhiQjBGRC8xenRKa3BDY25JeWxTNWRpMEtCQkQ3eSt1N3M3bWpScGdxaW9LSG5tMCtiTm0rSGo0d043ZS9zSzR4OFV4Lzc5KzFGWVdJaDU4K1poMHFSSkVBUUJCZ1lHVlY1L3k1WXQrT09QUC9Eamp6OGlJaUlDUUdsWjlTMWJ0Z0FvblFWUFJFUkU5S2h0M3J3WisvYnRreXZvQ0lLQW5Kd2MyTnZiNDlTcFUzQjJkc2Jnd1lNQmxMNi8wbWcwbGI2MzBtZzBtRFZyRm9EUzB1MzkrdlhEcjcvK2lqZmZmQk5BNlhyaWE5ZXV4YkpseTVDWGw0ZjgvSHhJa2dRVEV4Tjg5ZFZYK095eno1N01EUk1SRWIzZ21Cd25JaUtxWG1NQUVFWHhjbTBIUWtSRXo3K09IVHRpKy9idCtQSEhIN0YyN1ZwczNib1ZYMy85TlY1NjZTVUFwYVhYazVLUzhQWFhYd01vVFI3UG5Uc1hCdzhlUkpjdVhlVHpkT3JVQ1FDZ1VDZ3dlZkprK1VQWkJ4azBhQkNXTDErT1ljT0dRYXZWWXZ2MjdWaTBhRkdGY1ErS0l6VTFGWWFHaGpBeE1ZR2hvU0ZpWTJOaFlXR0I5ZXZYVnppWHI2OHZBRUNyMVdMWnNtVVlNMlpNcGJIMTZORURBSEQ3OXUxcWsreEVSRVJFTmZYNzc3OWo4ZUxGV0x4NE1lclhydzhBNk5tekovcjI3UXRCRUtCVUtqRng0a1Q0Ky9zakt5c0wzMzMzSFh4OWZURnExS2dLNS9MeDhjSEdqUnZsL2JTME5Kdy9meDZkTzNjR0FQemYvLzBmQ2dvS01IVG9VTmphMnNMR3hnWTJOamJ3OVBURXRtM2IwTE5uVDNoNmVqNlpHeWNpSW5xQk1UbE9SRVJVdmJvQW9ORm84bW83RUNJaWVqRllXbHBpOU9qUkNBb0t3cFFwVXpCdDJqUnMzYm9WQUxCanh3NUlrb1FCQXdiSTQ0dUtpaEFkSGEyWEhJK1BqNGRhcmNiczJiTVJHUm1KUG4zNlFLbFVQdkRhdlhyMXd1TEZpN0Z2M3o3azVPVEF5Y2tKcjd6eUNoSVRFL1hHUFNpTzFhdFhvMy8vL2poMzdodysrT0FER0JrWllkcTBhZklzcTh6TXpBcXowYmRzMllJQkF3YkF3OE5EYm12ZXZEbldyMStQSVVPR1lQNzgrZGkyYlJ1TWpJd1FFQkJROHhlVWlJaUlxQkxqeDQ5SHg0NGRzVzdkT3JpNHVNanQ0ZUhoQ0E4UDF4dGJVbEtDUllzV3dkWFZWVjcrNVg2dnZ2cXEzcjZwcVNsbXpwd0pTMHRMQUtWVmQ4ek56U0VJUW9Wam16ZHZqbnIxNnYzVFd5SWlJcUlhWUhLY2lJaW9laVlBY1BueTVhTGFEb1NJaUY0c1ZsWldHREZpQkQ3NDRBT0lvZ2hKa2hBVEU0TUpFeWJBeDhkSEhuZm16Qm1FaG9ZaUp5ZEg3M2c3T3p2TW5Uc1hBd2NPeExKbHkvRHh4eDgvOEpwS3BSSUJBUUdJaW9yQ25UdDNNSFRvMEFwalNrcEtxbzBqSXlNRE4yN2N3T3V2dnc2ZzlJTmhvSFJOODBtVEprR2xVbUhreUpIeXpLcDU4K1lCQUlZTUdWTGhXdDk5OXgyOHZMd3daTWdRVEpvMENaTW1UWHJnUFJBUkVSSFZSTm5EZHVVVDQxVXhNRERBbkRsenFoMVQ5cDZtaksydHJid0VEUUJZV0ZnOE1CWWlJaUo2L0pnY0p5SWlJaUlpZWdwY3VuUUorL2Z2UjgrZVBlSG82SWpjM0Z4RVJVV2hmZnYyVUNnVWlJK1BSMTVlSHZ6OS9lVVpTQUJnYjIrUCtmUG5JeVltQm0zYXRORTdwNldsSmFaTm00WUpFeWFnUjQ4ZWFOV3ExUVBqR0Rod0lOYXVYUXRMUzB0MDc5NjlRdi9odzRlcmpTTXVMazVlTTd4TTJReXJ3TUJBM0x4NUV4cU5CZ01HREpETG8yL1lzQUZCUVVIdzkvZXZjRDFSRkN1MGYvUE5OMmpjdVBFRDc0V0lpSWlJaUlpSXFEd214NG1JaUlpSWlKNENWbFpXU0VoSXdJWU5HNkJTcVZDM2JsMTA2dFFKa3lkUEJsQmFpdlBWVjEvVlMwZ0RwVE9aM25qakRVUkhSMWRJamdOQTU4NmQwYk5uVDRTRmhXSDkrdlVZUG53NEFNRGIyeHNKQ1FrVnh0ZXJWdy9kdW5XRHM3TXpqSXlNS3ZUWEpJNmdvQ0M5dmkxYnRzZ3ozeU1pSWpCdDJqVHMzNzhmNDhlUDF5dXZ2blBuemdyWDgvTHlxclNkaUlpSWlJaUlpT2hoVlZ6Z2hJaUlpR1R1N3U0U0FKdzRjZUt4L3A5WmRwM0traFQwOUNoYkIvZHhmejhRMFYvYzNOd3lCRUd3TnpBd2NEaDI3RmhHYmNmek1QaXpIZkR6ODhQcTFhdXhkZXRXSERod0FFMmJOc1hZc1dQaDZPaUk1T1JraEllSG8wNmRPZ2dLQ3NMczJiTXJQY2ZObXpmaDRPQlFvWDMwNk5HVnpqU3ZDbitHRXhFUlBUMzRQdW5wd3ZkSlJFVDBJdUhNY1NJaUlucnVpS0lJaFVKUjIyRVFFYjN3M24zM1hWaGFXcUpKa3lZSUNncUNyYTJ0M05lc1dUT3NYTGtTSjArZWhJdUxDMmVIRXhFUkVSRVJFZEZqeDArTmlZaUk2Sm5uNStlbnQ5KzdkKzhxKzRpSTZNa1pNR0FBek0zTjRlL3ZyNWNZTHlNSUF0emQzV0ZqWTFNTDBSRVJFUkVSRVJIUmk0YkpjU0lpb3VlRUtJbzRkZW9VRml4WUFKMU85OUQ5bFltUGo0ZUhod2MyYk5pZzE1NlltQWdQRHcvNXEzUG56cGc4ZVRLeXM3UGxNZVg3eXg4ellzU0lLcThYRkJRRUR3OFBhTFhhR3NWeHZ3a1RKbURDaEFuSXpjMnRkRHNsSmFWRzkwMUVSRVJFUkVSRVJFUkV6eCtXVlNjaUlucE85T3JWQzRJZ0lDc3JDMlBHakhuby9zcEVSMGVqVWFOR2lJNk9SbEJRVUlYKytQaDRtSm1aSVQwOUhUTm16TUQwNmRPeGRPbFNBTUNhTldzd2ZQaHdIRGx5Uk8rWVM1Y3U0Y0tGQzJqVnFwVmVlMEpDQWxKVFUvOVdIR1ZHalJvRkFEaHo1a3lsMi9iMjlqVzZiNm81TnplM1B3UkJhRi9iY2RCZkpFbmFmL0xreWE2MUhRZlJneFFXRnNMRXhLUzJ3eUFpSWlJaUlpS2lGd2huamhNUkVUMG5JaUlpTUgvKy9ML2RmNy84L0h6OC92dnZtREpsQ2k1ZnZveWtwS1FxeHpaczJCRHZ2ZmNlamgwN0JsRVVxejJ2aDRjSE5tM2FWS0Y5NDhhTmNITnplNmc0QWdJQzBLZFBIOXk1Y3djQkFRRlFxVlJvMGFJRm9xT2owYUpGaXdyYlRNSThla3lNUDMwRVFlaFMyekZRN1NvcUtzTHk1Y3VoMFdpcUhMTm56eDc1NS9XT0hUdHc4T0JCdmY3aTRtSjgrKzIzL3lpT3pNeE1wS1dsQVFCOGZId0FBTW5KeWNqS3lvSkdvMEdYTGwwcVZBb3BjMzg4UkVSRVJFUkVSRVNQQW1lT0V4RVJQU2RhdG15SnhNVEV2OTEvdjVpWUdMaTR1TURiMnh0ZVhsNXlrcmtxYXJVYXBxYW1VQ2lxZi9adTRNQ0JtRGh4SXNhTkd5ZXZNWnVlbm81RGh3NWh6cHc1T0hUb1VJM2ppSXlNeE04Ly80eHZ2LzBXa1pHUkFBQXZMeTgwYjk2OHduVXpNek1SRnhkWDQvdW5oNU9Ra0ZEYklSQWdMMk5BejZhRkN4Y2lOallXYXJVYVNxVVNSa1pHYU5PbURlTGk0bUJ1Ymk2UFU2bFVzTEN3d0lFREJ5bzlqN0d4TVU2Y09BRkRRME84Kys2N2xZNlpQSG15WFAzRDJ0b2FuMy8rT2JadTNRb0xDd3NBcGNueDc3NzdEdSsvL3o0QTROeTVjL0oyZGJadTNZb0dEUm9BS0swdUVoc2JLeWZaSlVsQ2VIZzRRa0pDb05QcDRPenNES1ZTV2VsNVB2dnNNeHc0Y0FBQkFRRVFSYkhTLzF0eWMzUDVjNTJJaUlpSWlJaUlIZ3FUNDBSRVJGU3A2T2hvOU83ZEd3RFF1M2R2ZlBYVlZ4ZzNiaHdNRGZYZlBraVNoT1RrWkN4ZHVoU0RCZzE2NEhuZDNkM1JwRWtUUkVWRlllVElrUUNBelpzM3c4ZkhwOUt5NXcrS1kvLysvU2dzTE1TOGVmTXdhZElrQ0lJQUF3T0RmM1R2UkVTMVlmejQ4UmczYmh3NmQrNk1MNzc0UW43WXdkZlhGenQyN0pBVDE5N2UzbkppdktTa0JPM2J0NWY3eWt0S1NzSzZkZXZrZlpWS2hhTkhqMWI0R2RtNWMyZHMyTEFCUzVZc3daUXBVeXFOemRYVlZaN043ZTN0amUzYnQ2TisvZnB5LytyVnE3RnYzejY5dG9DQUFPemZ2eDgzYjk0RUFKdy9meDR1TGk3dzhQREFnZ1VMMExadDJ4cTlMbXZXcklHMXRYV0ZkbDlmM3hvZFQwUkVSRVJFUkVSVWhzbHhJaUlpcWlBNU9SbEpTVW40K3V1dkFaUW1JT2JPbll1REJ3K2lTNWN1OHJoT25Ub0JBQlFLQlNaUG5vdzMzM3l6UnVjZk5HZ1FsaTlmam1IRGhrR3IxV0w3OXUxWXRHalJROGVSbXBvS1EwTkRtSmlZd05EUUVMR3hzYkN3c01ENjllc3JuSXRKRkNKNkZseTRjQUhHeHNabzE2N2RReDFYbGl3L2NPQUFtamR2RGtkSFJ3REE3dDI3MGJselo1aVptVlZiV1dETW1ERll2SGd4ZERvZERBME5VVnhjRENNam93cmpTa3BLb05WcWNlUEdEVGtSZnZYcVZheGV2UnFyVjYvV20rRmQ5bjlDU0VnSU5Cb05ac3lZQVFBNGZQZ3dkdTNhQmFWU0NYOS9mNmpWYWhRWEYyUENoQWxZdDI0ZGNuTnpvVmFyNGV2ckMydHJhd1FIQi9PaEp5SWlJaUlpSWlKNkpKZ2NKeUlpb2dwMjdOZ0JTWkl3WU1BQXVhMm9xQWpSMGRGNnlmSDQrSGlvMVdyTW5qMGJrWkdSNk5PblQ1VWxjc3ZyMWFzWEZpOWVqSDM3OWlFbkp3ZE9UazU0NVpWWEtwUjlmMUFjcTFldlJ2LysvWEh1M0RsODhNRUhNREl5d3JScDArUVo3Sm1abVpYT1JpY2llbHJ0Mzc4ZmZmdjJyWkFNRmdTaDB2R0NJQ0E0T0JncWxRb1JFUkU0ZnZ3NHZ2enlTd0NBS0lvNGRlb1VsaTlmam5uejVpRTRPTGpLODdpNnVtTDU4dVh5dmthamdhbXBhWVZ4ZVhsNUVBUUJtemR2aHJ1N080RFNVdW9GMW91N1RnQUFJQUJKUkVGVUJRVVlObXdZQkVGQWZIdzhnTktsTDFKU1VoQWVIbzcwOUhUMDZ0VUxRNFlNUVZSVUZISnpjN0Y3OTI3WTJkbmgrKysvaDBxbFF2LysvZEcvZjM4QXBXdVV4OFhGSVNBZ0FDdFhycFJuanMrZE94ZFRwMDRGQU15Y09iUEdyeXNSRVJFUkVSRVJFUUJVdnlnb0VSRVJ2WEJLU2tvUUV4T0RDUk1tWU9QR2pmTFhuRGx6Y1BEZ1FlVGs1T2lOdDdPenc5eTVjNUdkblkxbHk1YlY2QnBLcFJJQkFRR0lpb3JDdG0zYktpM0gvcUE0TWpJeWNPUEdEYnorK3VzQUFGTlRVeGdhR21MZ3dJSFl1SEVqdnYvK2U5U3JWMDgrcmxldlh2Lzh4U0VpZW94S1NrcXdjK2RPL1BiYmIvRDM5NGVmbjUvY1YxVlNXeFJGMk5uWm9YLy8vbENyMVZpM2JoM0N3OFBsZGJxblRKbUM5OTkvSCsrLy96NmFObTFhNmRyZGxVbFBUOWNya1Y3bTl1M2JjSFoyeHMyYk4zSHg0a1VBd01TSkUzSHMyREdzWGJzV3JWcTFBZ0JvdFZvc1hyd1lZV0ZobUQ1OU9veU5qZkd2Zi8wTG8wZVBSa1pHQmp3OVBaR2NuQXlndEVwSXMyYk5haFJYYkd5c3ZCMFdGbGFqWTRpSWlJaUlpSWlJeW5EbU9CRVJFZWs1ZlBndzh2THk0Ty92RDB0TFM3bmQzdDRlOCtmUFIweE1ETnEwYWFOM2pLV2xKYVpObTRZSkV5YWdSNDhlY25La09nTUhEc1RhdFd0aGFXbUo3dDI3UDNRY2NYRnhpSWlJMERzbU1EQlEvdlBtelp2UWFEUVlNR0NBUEFOenc0WU5DQW9LcXZtTFFVVDBCTzNhdFF1M2J0MUNRa0lDQU1EUHp3OCtQajVRcVZSNmlYS3RWZ3NmSHg5MDZkSUZvYUdoeU12THc4eVpNOUdwVXlkb05CcGN2SGhSTHdudTUrY0hKeWNubkR4NXNzYXhuRDkvSHMyYk42L1FmdTNhTmJpNHVLQlBuejc0NzMvL2l4VXJWc2pYV3JCZ0FZWU5Hd1lBTURJeVFxdFdyUkFTRW9JRkN4Wmd4b3daNk5xMUt6dzlQV0ZwYVluTm16Y2pQajRlWGw1ZU9INzhPTWFNR1FNQTBPbDB1SFRwRW9xS2lqQnMyREJrWkdSZzZOQ2g4c01CZCsvZVJkKytmZVY0WnMyYUJUYzN0eHJmRnhFUkVSRVJFUkc5MkpnY0p5SWllazZVWDB2VzI5dGIzaTVMc2xUWG41bVppZEdqUjJQYnRtMklqbzdHcTYrK3FwZVFCZ0FEQXdPODhjWWJpSTZPcnBBY0I0RE9uVHVqWjgrZUNBc0x3L3IxNnpGOCtIRDVXbVV4bEZldlhqMTA2OVlOenM3T2xhNXJXNU00N2s5MGI5bXlCWklrSVNZbUJoRVJFWmcyYlJyMjc5K1A4ZVBIczd3NkVUMzFmdm5sRjVpWm1lbTE3ZHUzRHgwNmRKRFhGQWRLZjY2VzMvZno4OE03Nzd3RG9IVDJlVkZSRVh4OWZlWCt2THc4SkNRa29IWHIxcFZlVjVJa0pDY242eVhEOSt6Wkk1YzRMeThoSVFGdDJyU0JqNDhQdG0vZmppVkxsbURzMkxGWXVYSWxEQXdNNUdvZWdpQmc2ZEtsV0xKa0NWSlRVM0hreUJFc1hib1VBTEJxMVNwMDdkb1Znd1lOZ3BPVEV4bzJiQWhIUjBmb2REb0VCQVNnUllzV01EUTB4T2VmZjQ1Um8wWWhLaXBLZnNqSjE5Y1gyN2R2ZjZqWGxZaUlpSWlJaUlpb0RKUGpSRVJFejRuS0V0QTE3YmUzdDBkVVZCUUFZTjY4ZVZXT216SmxTclhuKy96eno2dnNiOU9tVFlXMjh1UHZIMVBUT01wa1pHUmc2OWF0T0hEZ0FKbzJiWXFWSzFmQzBkRVJMNzMwRXFaT25ZbzZkZW9nS0NnSVhsNWVWWjZYaUtnMkxWeTRVSzZBVWViT25UdXdzYkdwOWpoSFIwZkV4Y1VCQUhidTNJbTllL2ZpcTYrK0FsQTZ5N3o4QTFIM3UzcjFLdWJPblFzN096dUVoNGNEQU9MajQzSDI3Rm1NR0RGQ2IyeEJRUUgyN05tRE5XdldBQUJDUTBNeGZQaHdYTHAwQ1pjdlg4YTZkZXYweHE5WnN3WkJRVUdJakl4RTQ4YU5jZUhDQllTR2hzTEt5Z29LaFFJZE8zYkVsMTkrS2NkcWFHaUlIVHQyQUNoZGM3eFJvMGJRYXJVd01EQ1FYNWU3ZCsvSzI0Nk9qdkt4UkVSRVJFUkVSRVExd2VRNEVSRVJQZlBlZmZkZFdGcGFva21USmdnS0NvS3RyYTNjMTZ4Wk02eGN1UkluVDU2RWk0dExMVVpKUkZTOSsyZU5BOENmZi81WjVZenYrNm5WYXF4YXRRb2hJU0dWOW0vWXNBRm1abWJvMDZjUEFHRFpzbVdJaW9yQzRNR0RFUndjREtCMC9lOVpzMmJocmJmZXd1elpzMkZyYTR1MmJkc0NBTmF2WDQvV3JWdkQyZGtaUUducDlPYk5tMlBmdm4xd2RYVkZZV0doM3ZWVUtoVmF0MjZOME5CUTlPdlhEei84OEFOQ1EwT2hVQ2dnaWlKVUtoV0EwZ1IrWlRJeU1tQm5ad2NBeU1yS2toOEFBSURjM0Z5TUhEbXlScThMRVJFUkVSRVJFVkVaeFlPSEVCRVJFVDNkQmd3WUFITnpjL2o3KytzbHhzc0lnZ0IzZC9jSHpyNGtJbm9hK1B2N3c5L2ZIL2IyOXRpN2R5KzZkdTM2d0dQT256K1A0T0JndlB6eXkraldyWnZjWGxhT3ZLQ2dBQ2twS1Nnc0xNUytmZnNBQU9mT25jTVBQL3lBRHo3NEFFcWxFanQzN3NUSWtTTXhkT2hRVEpvMENSTW1UTURISDMrTXk1Y3Y0OXk1YzFpN2RpMCsrZVFURkJVVjRhZWZma0wvL3YxaFlHQ0E2T2hvdEd6WkVvR0JnWmc1Y3liKzk3Ly9vYkN3RUEwYk5rUllXQmhjWFYyeFlNRUNxRlFxSkNVbFFhZlRZZmJzMmNqTnpjV0NCUXN3YTlZc1JFWkdWcmluMDZkUG8xbXpaby9vVlNVaUlpSWlJaUlpNHN4eElpSWlJaUtpcDBiOSt2V3hhdFVxQUVCYVdobysrZVFUekpneG84cnhWNjlleFp3NWM1Q2NuSXdSSTBaZzZOQ2hldjBHQmdidzl2YUdyNjh2VEV4TXNHTEZDcGlabVdIczJMRjQ1NTEzb0ZBbzhNY2ZmMkQ1OHVYSXlNakFuRGx6MExselp3Q2xTZnFyVjYvaXM4OCt3K3V2djQ0UFAvd1FDb1VDUFhyMFFJc1dMUkFlSGc1UFQwOEF3TlNwVXpGNDhHQnMyclFKMDZaTncrelpzN0Zueng0a0pDVEk2NVBuNU9UZzBLRkQrUERERDJGcWFvckZpeGZEek13TTgrZlB4K1RKaytWUzY4WEZ4VkFxbGRpOWV6ZDhmSHdBNkpkVEIwclhWaWNpSXFKbm40ZUhSMjJIUUVSRVJDOFlKc2VKaUlpSWlJaWVFbVdKY1FBb0xDeEVhR2lvUFB1N1RQZnUzZVh0SmsyYVlOaXdZZkR5OHFxMExEc0FMRm15cEVMYnNHSEQ1TzNidDIralc3ZHVDQWdJcUhDT2p6NzZDSUdCZ2JDenM0TkNVVnA0Yk1PR0RYQjBkS3h3VG1kbloweWFOQW1mZnZvcEZBb0ZKRW5DMUtsVFlXSmlBZ0N3dGJWRnMyYk4wTHAxYTdpNXVVRVFCQURBYTYrOWhpMWJ0c0RHeGdiRGh3OUhlbm82M25yckxlaDBPdmo2K2dJQUxDMHRzV1hMRnZsYUxLdE9SRVQwYkpNa2FiOGdDRjFxT3c3Nml5UkpSMnM3QmlJaW9pZUJ5WEVpSWlMNlc4NmVQVnZqZFhCcm9xaW9DS3RYcjhiUW9VT3JUUEFRRWIxSXFpb3BIaFlXSm04TGdpRFBydjY3L1AzOXErd1RCQUgyOXZaNmJaVWx4c3NyUzZLWHpVQy9uN3U3ZTRXMnNtdHMyTEJCYnBNa1NVNmdsMTl2SEFDc3JhMHJMY1ZPUkVSRXo0YVRKMDgrZU4wWUlpSWlvc2VBeVhFaUlpS1NMVjY4R1B2MjdVTnFhaXFjbkp3QVFONk9qSXhFOSs3ZEVSc2JDd0FZTzNZczR1TGlzSERoUXNUR3hrS3RWa09wVk1MSXlBaHQyclJCWEZ3Y3pNM041WE9yVkNwWVdGamd3SUVEbFY3YjJOZ1lKMDZjZ0tHaElkNTk5OTNIZjdORVJQUlVLMHVNRXhFUkVSRVJFUkU5S2t5T0V4RVJrV3pNbURFWU0yWU1mSDE5NVJsNTViY3JNMzc4ZUl3Yk53NmRPM2ZHRjE5OElhOFo1K3ZyaXgwN2RzREN3Z0lBNE8zdExTZkdTMHBLMEw1OWU3bXZ2S1NrSkt4YnQwN2VWNmxVT0hyMGFJV3l3a1JFUkVSRVJFUkVSRVJFRDRQSmNTSWlJcXJnWVdmclhiaHdBY2JHeG1qWHJ0MURIVmVXTEQ5dzRBQ2FOMjh1bCtyZHZYczNPbmZ1RERNek16blpUa1JFajQ5V3E2Mnl6OGpJQ0ZxdEZrWkdSbkxKOU9vY08zWU1YbDVlanpJOElpSWlJaUlpSXFKSGdzbHhJaUlpa2dVR0JrS24wMEd0VmlNd01CQUFjUGZ1WFFRR0JxSlhyMTVWSHJkLy8zNzA3ZHUzd3V6dXFwTHNnaUFnT0RnWUtwVUtFUkVST0g3OE9MNzg4a3NBZ0NpS09IWHFGSll2WDQ1NTgrWWhPRGlZcFhXSmlCNGhQejgvZWJ1Z29BQXRXclJBUmtZR2dOSjF2dFBUMC9YV0ZWKzRjQ0ZPbkRpQlBYdjJZTzdjdVhqcnJiZGdhUGpYcjVJNm5RNnhzYkdJam83R2YvN3pIMHllUExuQ0d1RkVSRVJFUkVSRVJFOERKc2VKaUloSXRtWExGdnp4eHgvNDhjY2ZFUkVSQWFDMFBQcVdMVnNBQUEwYk5xeHdURWxKQ1hidTNBa0RBd1A4OXR0dktDa3BRVXhNRElDcWsrT2lLTUxPemc3OSsvZEgrL2J0c1c3ZE9vd1pNd1lyVnF5QVFxSEFsQ2xURUJNVGcvZmZmeCtUSjArdTBVeEZJaUtxbVo5Ly9objc5dTFEaXhZdE1HM2FOSXdkT3hhdXJxNEFnT3ZYcjJQbXpKbFlzMmFOM2pITm1qWEQzYnQzc1hidFdnQkFURXdNUkZHRVFxRkE5KzdkQVFCTGx5N0ZmLzd6bnlkNkwwUkVSRVQvaExtNWVUdGJXOXVocWFtcDQ2dm9mNlc0dUZpbjFXclBsVyszc3JMcWxaK2Z2d2VBN29rRVNrUkVSSThNaytORVJFUWswMnExV0xac0djYU1HVk5wZjQ4ZVBRQUF0Mi9mbG1lSjc5cTFDN2R1M1VKQ1FnS0EwaG1KUGo0K1VLbFVlck1UdFZvdGZIeDgwS1ZMRjRTR2hpSXZMdzh6Wjg1RXAwNmRvTkZvY1BIaVJiMGt1SitmSDV5Y25IRHk1TW5IZGJ0RVJDOGtJeU1qL1BycnI1Z3hZd2FXTGwwcUo4YjkvZjJoMVdwUlVGQUFmMzkvQUlCU3FVUmtaQ1NLaW9vd2N1UklTSktFWDM3NUJRRHd4aHR2Y0lZNEVSRVJQUk5lZWVXVkFsRVU3d2lDWUpLWGw3Y3JKU1ZsS0FEWTJOZ0U2WFE2ZFZYSDFhMWJOemd2THkvNi91UzRoWVhGYThiR3h2KzZmZnYyNHNjZE94RVJFVDFhVEk0VEVkRlR4OFRFcEhGaFlXRktOVVBxQWNpcXBOMGVRT2JqaWVyRnNHWExGZ3dZTUVCdm5lL216WnRqL2ZyMUdESmtDT2JQbjQ5dDI3YkJ5TWdJQVFFQkFJQmZmdmtGWm1abWV1Zlp0MjhmT25Ub0lLOHBEZ0RlM3Q1NiszNStmbmpublhjQWxNNCtMeW9xZ3ErdnI5eWZsNWVIaElRRXRHN2QrckhjSzlIalVsaFlDQk1UazlvT2c2aEtDb1VDNGVIaEdEcDBLR3hzYk9SMmpVYUR1TGc0cUZRcVdGaFlBQ2l0SHBLZm40L0Jnd2NqTkRRVW5wNmV0UlUyRVJFUjBkOG1DRUpKWW1KaUkwZEh4L2s2blM2N1RaczJOd0FJUmtaR0RZdUxpOVBxMWFzM29teXNXcTArZXVYS2xZQjI3ZHFwaW91TE15d3RMZi9kdEduVHhscXQ5cnFob1dIZHYwNHBLQm8yYkRnSEFFNmZQbTFkRy9kRlJFUkVENDgxU29tSW5uSG01dWJ0bkp5Y0ZsYlQvNHBTcVhTOXY5M0t5cW9YYXZFaEtTY25weVhHeHNZdHl2Wk5UVTFmTlRjM2J3TUFyVnExU3E3bVVKdTJiZHNtQVRDL3Y4UE56UzNGek16TXMySERock1mZmNRdmhpRkRobFFvaWZ2ZGQ5OWgwYUpGQUlCSmt5Ymhqei8rd01HREJ6RitmR25WdVlVTEY2Sk9uVHA2eDl5NWMwY3Y0VklaUjBkSHhNWEZJUzR1RGhNblRrVEhqaDNsL2QyN2R6L0N1eUo2dERJek01R1dsZ1lBOFBIeEFRQWtKeWNqS3lzTEdvMEdYYnAwZ1ZhcnJmVFlnd2NQUHJFNGlhcmk1K2VIQVFNRzROcTFheGd6Wmd6YXQyK1BzMmZQeXYyOWUvZldHMjlsWllYUTBGQk1uRGhSL3Q0bklpSWllaFpaV1ZsMVY2dlZPeElURXh1bHBLUzhxMWFyRHljbUpqWlNxVlNIRXhNVEd5VW1KamE2Y3VWS0FBQVVGeGRuNU9ibWJyNTI3VnBBY1hGeDJybHo1NXFkUG4zYSt0NVhuVk9uVGxtVzdkZjJmUkVSRVZITmNlWTRFZEV6NG1rdUFkYXVYVHZWL1cyblRwMnlBQUIzZDNkSnA5UGRBUUJCRUl3TURBeXNrcEtTMm1rMG11TXRXclNJdjNUcFVwK0Nnb0wvTldqUTRKUGMzTnlkYXJVNnNicHIyZG5adldOZ1lHRFZ0bTNiRkFBb0tDZzRkZW5TcFRjQVFCUkZTYVBSbkhKd2NKaGhaMmMzaHVYTi9wNnlVcnJsaWFKWW9mMmJiNzVCNDhhTks4d2FCNEEvLy95enhqTysxV28xVnExYWhaQ1FrRXI3TjJ6WUFETXpNL1RyMTY5RzU2Tm5peWlLT0hQbURQYnUzWXVQUC80WWhvWlZ2ejBkTldvVUVoSVNFQjhmWCtuM1hXWm1Ka2FOR29Xb3FLakh1azU5Zkh3OFltTmo4ZTIzM3dJQUpFbENlSGc0UWtKQ29OUHA0T3pzREtWU1dlbXhuMzMyR1E0Y09JQ0FnQUI1dmViNzVlYm1zbFExUFZZeE1URUFnSTRkTzJMNzl1M28xYXNYbWpWckp2Y0xnbERoR0U5UFQyemR1aFYxNjlhdGRod1JFUkhSMDhyTXpLeWhRcUV3VjZsVVp3R2dYcjE2bys3Y3ViTWFBS3l0cmZ0VWRveEtwVHBwYlczOTFwT01rNGlJaUI0dkpzZUppSjRSVDNNSnNMSkUrRDMxMjdadEswOC9reVNwNk15Wk0vVUF3TUhCNFROYlc5dVJhclg2dkZxdFBpMktZcEdKaVVuemdvS0NSQ3NycTM5YldWbjFjbkp5K2xvUUJJTzJiZHZLWmRPdlhidjJUbjUrZmd3QVpmMzY5VU11WExqUXZMQ3dNTVhhMnJxdnJhM3Q4SHZERklJZzZBRG9rcE9UM3daZy9IZnY1MFczYytmT0NtMWVYbDZWdHBkWGxqeTN0N2ZIM3IxNzBiVnIxd2RlNi96NTh3Z0xDOFBMTDcrTWJ0MjZ5ZTFsNjVrWEZCUWdKU1VGTGk0dUQzTUw5QXpwMWFzWEJFRkFWbFpXbFd2ZEE4Q3Z2LzZLYTlldVZYc3VlM3Q3Yk4rKy9SRkhXRkZBUUFEMjc5K1BtemR2QWlqOVBuWnhjWUdIaHdjV0xGaUF0bTNiMXVnOGE5YXNnYlYxeFIrOTVaY1hJSHJjYnR5NGdmNzkrOFBVMUZSdU16SXlxblRzbFN0WFlHeGMrdCtySkVsTWpoTVJFZEV6eGNqSXFFTmhZZUdmQUdCaVl0TEUwdExTOThxVkswT3JPeVl2TCs5WHJWWjd3OGJHWm5CWm03dTd1NmpUNmJMTDlzcys4eUFpSXFKbkE1UGpSRVRQR0NzcnErNnBxYW1ERXhNVC84L0t5c3JQd2NGaGVsSlMwdXN1TGk1YnJsNjlHbGgrYkZrSnNOemMzTTB1TGk0N3pwMDcxNnlxOC80VGpSbzEram83TzN1ZVJxTkp0N0N3YUtuUmFDcWIvYTJvVzdkdThJMGJOejRGWUdscGFka3lKeWRuSXdEWTJkbU51WHYzN3Q0clY2NzBCd0EzTnpkZFpiOWNObWpRNE9QOC9QeFlXMXZiNEp5Y25CZ0xDNHV1eGNYRmFXM2F0TWtBQUlWQ1lWNjJEUUNKaVlrTkhzZjlQczhxbXpVT1ZENXpIQUJHang0TmYzOS8xSzlmSDZ0V3JRSUFwS1dsNFpOUFBzR01HVE9xdk03VnExY3haODRjSkNjblk4U0lFUmc2VlAvekNBTURBM2g3ZThQWDF4Y21KaVpZc1dMRlA3Z3JlcHBGUkVTZ3VMZ1l3NGNQcjNKTVFVRUJGaTFhaE9IRGgyUEJnZ1ZQTHJncXZQbm1td0NBa0pBUWFEUWErWHY5OE9IRDJMVnJGNVJLSmZ6OS9hRldxMUZjWEl3SkV5WmczYnAxeU0zTmhWcXRocSt2TDZ5dHJSRWNIQ3cvQ0VKVVc1bzJiYXIzWU1ydDI3ZlJ1SEhqU3NmT256OWZYbExqMXExYnNMT3pleUl4RWhFUkVUMEtlWGw1MngwZEhXZFpXRmgwRlFUQlhCVEZnalp0Mmx3Q0FFRVFqTXQvbnFCV3ErT1ZTcVd6cTZ2clNRQXdNakp5dk5lbEtDNHV6a2hNVEd3SUFPVWY3Q2NpSXFKbkE1UGpSRVRQa0tlMUJGaHhjWEZLZ3dZTnZybHk1VXAvYzNQekRtcTErdkQ5WTZ5dHJmc1dGQlJjeU0zTmpUUTNOMi9YcEVtVHpWbFpXV3R1M3J3NVN4VEZ1NW1abWRXdUUyNXNiTnlpWHIxNkgxMitmTmxIRkVXekprMmFmR2RxYXZyeTZkT25XNmFtcG41a2FtcjZXcXRXclk1Y3ZYbzFVS1ZTL2Y3NDd2YjU5cURaNFZVcFM0d0RRR0ZoSVVKRFF5c2svYnAzN3k1dk4yblNCTU9HRFlPWGwxZWw1YkVCWU1tU0pYOHJGbnEydEd6WkVvbUoxYTZtZ0JVclZzREx5d3R0MnJTcGRseGlZaUtHRHg4dWwxM2Z0R2tUVnExYWhidDM3MkxBZ0FINDlOTlBBUURGeGNYNC92dnZzV3ZYTHR5K2ZSdDE2OVpGLy83OUVSd2NESVZDSVo5bjZkS2xXTFJvRWE1Y3VRSm5aMmZNbmowYnJWcTFRbVJrSkZKU1VoQWVIbzcwOUhUMDZ0VUxRNFlNUVZSVUZISnpjN0Y3OTI3WTJkbmgrKysvaDBxbFF2LysvZEcvZjM4QXBXdVV4OFhGSVNBZ0FDdFhycFJuanMrZE94ZFRwMDRGQU15Y09mT2Z2cXhFZjh2a3laT3hiOTgrSkNjbkl5RWhBUjRlSHBnOGVUSUFRS1BSNFByMTYyamJ0aTErL2ZWWDdOaXhBMFZGUmNqSnljR3Z2LzVheTVFVEVSRVIxVWp4clZ1M3ZyYXpzd3UrZXZYcWtNVEVSQWNBQ2dBbGJtNXVoZmNlc0xjQW9BSUFWMWZYeTlldVhYdFRyVmIvMmJwMTZ6L3ZuY05VRk1XaVdvcWZpSWlJSG9ISHR4Z2pFUkU5Y3BXVkFNdkt5dHBjM1RGNWVYbS9abWRuUjVkdmMzZDNGOXUyYlp0Vjl2VlA0OHJNekZ5a1ZDb2RiVzF0MzdLMnR1NlRtNXU3Ni80eGxwYVdieFFVRkp3QkFMVmFmZXJ5NWN1dm1abVp0Yld6c3h2dDZPZzR2MW16Wm52SzRpa3JxMTcrUzZsVTFrMVBUNS9rNk9qNHRaMmQzUkMxV24wZ0p5ZG5QWUJiQUZDL2Z2MTM4L1B6WTJ4dGJVZiswL3NwNCtycVdsWXV2c0thNmxTMVpzMmF3ZFhWdFVKN1dGaVl2QzBJQW54OGZLcE1qQk9WdVg3OU9uNysrV2VNSFR2Mm9ZNjdjZU1HdnZ6eVMzeisrZWZZdTNjdi9Qejg1TDd3OEhEczM3OGZDeGN1eEtGRGgvRGYvLzRYVVZGUjhocmlaU0lqSXhFUkVZSGZmdnNORFJvMHdKdzVjNkRWYXJGNDhXS0VoWVZoK3ZUcE1EWTJ4ci8rOVMrTUhqMGFHUmtaOFBUMFJISnlNZ0FnT1RsWmJ4M242c1RHeHNyYjVmK3RFRDFKcnE2dWlJNk94dno1OHpGNzltenMyclVMUFh2MkJBQ2NQbjBhTDczMEVreE5UYUZXcTdGeTVVcTBhdFVLSTBhTVFIcDZPb0MvMWpJbklpSWllbG9WRmhaZU5qSXljZ1lBWjJmblJjN096bCtWNjdacjFhclZFUURtWlEwV0ZoYi9ybHUzcmp6aHdOall1SUVvaW5mdlA2K3RyVzB3QUs0NVEwUkU5QXpnekhFaW9tZklVMXdDVEV4TlRSM1ZyRm16MkpLU2tyeUNnb0wvM1Q4Z05UWDEwNVl0V3g3VWFEUkhjM056b3dvS0N0S1NrNVA3QXNEdDI3ZS9xZW1Gc3JPenR6VnQyblN6bVptWjI5bXpaOTBBd01ySzZ0K1dscGJkejU0OTI5YlYxZlVQQ3dzTEg1VktkZUNmM3BTSmlZbTlKRWtBa1BaUHowVkVmOC84K2ZNeFlzUUkxSzFiVjA3QTFZU1JrUkVFUVVCR1JnYmF0Mjh2UDdDUm01dUxuVHQzWXVYS2xYanBwWmNBQUczYnRzWG8wYU94ZVBGaWZQREJCL0k1UHZyb0k5U3JWN3JDdzl0dnY0MnhZOGZDd01BQXJWcTFRa2hJQ0JZc1dJQVpNMmFnYTlldThQVDBoS1dsSlRadjNvejQrSGg0ZVhuaCtQSGpjcmxxblU2SFM1Y3VvYWlvQ01PR0RVTkdSZ2FHRGgwcXI5bDg5KzVkOU8zYlY3NzJyRm16NE9ibTlzOWVQS0lxYURRYUZCWVc2cTBadm4vL2ZpeGF0QWh6NTg1Rnk1WXRzWExsU293ZlB4NzUrZmw0KysyM2NlalFJYmk3dXlNN094dmp4NCtIcjY4dlB2bmtFMnpac2dYQndjR0lpSWhBa3laTmNQZnVYUmdhOHRkTUlpSWlldm80T3p1dnNiQ3c4TXJMeTl2ZHFGR2plUllXRnQzT256L3ZYVzdJN1Z1M2JzMXYyTERoalBUMDlDOUVVZFRrNStldnQ3VzFmYjlzZ0ltSlNidmk0dUw3UHlOUU5tN2NlRmwyZHZiS0ozTW5SRVJFOUUvd1V3c2lvbWZMVTFzQ1RLMVdueW9xS3JxbzArbHlBVWlWRENsSVMwdjcyTkhSY1ZGdWJtN1V2VFlUQUlVUGN4MWJXOXNCWm1abVh0ZXVYZnMzZ0R3Ykc1dkJUazVPWDEyNmRPay9BUEpTVWxJK2FOcTA2ZGJrNU9SQmFyVjZ6eis1SjFFVU93aUNBRUVRL256d2FIclcvUEhISDJqZnZyMWVjb2llTGdjT0hFQjZlanJlZnZ2dGh6N1czdDRlYytiTXdhSkZpN0IrL1hwTW5Ub1ZibTV1dUhuekppUkpRdE9tVGZYR096czdJenM3RzZJb3ltMTE2OWFWdHkwdExTRkpFa3BLU3JCMDZWSXNXYklFcWFtcE9ITGtDSll1WFFxZ2RIbUJybDI3WXRDZ1FYQnlja0xEaGczaDZPZ0luVTZIZ0lBQXRHalJBb2FHaHZqODg4OHhhdFFvUkVWRnljc1ArUHI2WXZ2MjdYL25aU0o2YUFFQkFTZ3NMSlRML1cvZHVoVWJOMjdFL1BuejVXb0hkbloyK1BiYmJ6RjU4bVQwNk5FREdvMEduVHAxd3J2dnZvczMzbmhEZnBBa01EQVFkZXJVZ1ZLcGhLK3ZMMFJSUkdCZ1lLM2RHeEVSRVZGVnNyT3pWMmRuWjYvUjZYUXBEZzRPYzVPVGsvc0F5QWRRWDVLa0VnQzRjK2ZPRHc0T0R0TXRMQ3pjaW9xS2tnc0tDcTZucGFWOVptTmpNeGdBNnRXck4wS2owUnd0TzZjZ0NFYkd4c2JPT3AzdWR1M2NGUkVSRVQwc0pzZUppSjR4aFlXRmwyMXRiWWNDcFNYQUFPRDY5ZXRsOVlidFdyVnFGWGZod29YWEFLaUIwaEpnSmlZbXI1UWRYMTBKc096czdGV29QTEg5UU5iVzF2Mk1qSXdjbEVwbFkxdGIyOERzN093dDk0KzVlL2Z1RVdOajQ1Zkw5bHUxYW5Ycyt2WHJRV3ExT3RITnphMjRrcWV2b1ZRcW5VK2NPS0VBWU5LNGNlUHZ6YzNOUFM5ZXZOaERxOVgrV2I5Ky9mRjJkbmJ2Snljbjl5Z29LRGdGQUNxVmF0K05HemMrYk5La3lmZm56cDF6K1R2M1VrWVFoTUVBSUVuU1QvL2tQTSt5VWFORzRidnZ2cXZSMk16TVRGeStmQm12di83NkE4Zis5Tk5QR0Rod1lJWDJyVnUzNHMwMzMzem9PUCtPRHovOEVFZVBIcTJ3TnZxTHBtM2J0bzFhdEdoeDg2ZWZmaXFwN1ZqdXQyUEhEbVJrWktCYnQyNEFJQ2V1L2Z6ODhOLy8vaGZlM3Q3VkhRNC9Qeis4OGNZYmlJaUl3S1JKa3hBYkd3czdPenNBUUVwS0NscTNiaTJQdlhIakJ1enQ3YUZRUEhqVm9UVnIxaUFvS0FpUmtaRm8zTGd4TGx5NGdORFFVRmhaV1VHaFVLQmp4NDc0OHNzdjhkVlhwUlVhRFEwTnNXUEhEZ0NsYTQ0M2F0UUlXcTBXQmdZR2NoTHg3dDI3OHJham82TjhMTkhqc0h2M2JyMzlnSUFBOU9uVEIwcWxVcS9kek13TUVSRVJFQVFCTTJmT0JBQjRlSGpBeXNwS2IxeFo2ZlZEaHc0OXhxaUppSWlJL3BueUZlYXVYcjM2dHJXMWRmK1hYMzc1VHdBbGQrN2NXVmZXZC9QbXpjK2JOR255ZzFxdC9oMUFQUUFhUVJDVTl2YjJIMXRaV2ZWSVMwdVQxM3dxS0NnNDcrcnFlakVySzJ2SkU3MFpJaUlpK3R1WUhDY2llb1k4aVJKZ3BxYW1UZ1VGQmFrUEU1ZXhzWEVMWjJmbjc2OWN1Zkttb2FHaGpiT3o4OHJzN094NEFEZnZEVEVIWUdCcGFkbFpwOU5sQUlDNXVma3JTcVd5c1ZxdHZuUnZUTW5aczJlYjNIL3VkdTNhbGEzM1haaVhsN2RObzlFYzFXcTFWODNNekJybTVlWDljdXZXcmFVQUxDMHRMVisvZS9mdUlRQU5URTFOWHp0Mzd0eS9IdVllN3VmdTd0NGZRRThBNlVWRlJVL2xkRTVSRkhIbXpCbnMzYnNYSDMvOGNZVXl0dGV2WDhlU0pVdHc3Tmd4RkJZVzRwVlhYc0dNR1RQZzZPaW9OeTQ4UEJ3WExseVE5OWV2WDQvUFB2c01LU2twU0VwS3dwQWhRL1Q2cXBLWm1Za3BVNlpnMDZaTkZhNEJBTXVYTDBkY1hCd0E0T3JWcS9qcHA0clBIRnk5ZWhWYnRwUStWMUgycDRlSHg0TmVDZ0JBY0hBd1B2endRd0NsQ2NqeURoejR4MVgybjF1R2hvYlRMMSsrM00vRHd5TktGTVZ0ZGVyVTJiOS8vMzVkYmNjRkFBc1dMTkRiVDB4TXhQRGh3eEVURS9QQTllcHYzcnlKek14TXRHN2RHazVPVHRCcXRaQWtDZlhxMVVPM2J0MFFIaDZPc0xBd05HM2FGQmN1WE1EeTVjc3hkT2pRR3NXbFVxblF1blZyaElhR29sKy9mdmpoaHg4UUdob0toVUlCVVJTaFVwWCsyTkpxdFpVZW41R1JJU2ZwczdLeTVIOFhRR25aOTVFalI5WW9EcUpIUmFGUVZFaU1sN20vdXNiOWlYRWlJaUtpWjhINTgrZTk3bS9MemMyTk9ubnlwRkZsNHpVYXplbGJ0Mjc5YUcxdDNjbkJ3V0YyWGw3ZVZrTkRRL3YwOVBUSmhZV0ZWOHJHWGJ4NHNmb25kb21JaU9pcHcrUTRFZEV6NUFtVUFETnAyclRwdnF5c3JKV1ptWmx6YXhLVG1abFp3NlpObS82V21aa1pYdllVZHQyNmRZZmIyZGtOdUgzNzloSUFxRisvL3RCR2pSb3QxZWwwZDFKU1V0NEhBQnNibThINStma05sNTBkQUFBZ0FFbEVRVlE3OEJCbDFVdEtTbTQ3T0RqTXZuMzc5bUl6TTdQL1dGbFpkYmx5NWNvZ0V4TVRoeVpObW14TlRFeDBCWERMMHRMU3AwNmRPdjN5OHZLMjF2VGM1WGw2ZXY1YkZNVjFBQ0FJd3FoejU4NnBIblJNYmVqVnF4Y0VRVUJXVnBhOHJuRjVCdzRjZ0tlbko2WlBudzZkVG9kWnMyWmgrdlRwV0wxNnRkNjREei84RUZxdEZoczJiTUQxNjljQmxDYk1nZElrYzFsQ3ZIdjM3dFhHMDdadFd3UUVCT0R5NWN1VkpzZEhqeDZOMGFOSEF3QTZkdXdvSjcvTDgvSHhxZEIrOU9oUnZYMlZTZ1ZmWDk4SzdlVVRPQ3FWQ2drSkNRQnFubHgva1FtQ1lDOUowbWhCRUVibjVlVmx1N3U3YnhjRVlWdGVYdDZleTVjdlAvSmxHTW9yLy9kVGZpWjQyZDlmZFRJek16RjY5R2hzMjdaTmI4YTNRcUZBU1VrSndzTENrSmFXQmtkSFIzeisrZWZ5OTBoWVdCaVdMRm1Da0pBUTVPYm1vbEdqUmhnK2ZIaU5xeFkwYk5nUVlXRmhXTFJvRVJZc1dBQVRFeE1rSlNXaGRldldtRE5uRG5KemM3Rmd3UUpNbno0ZCtmbjVDQWdJMER2KzlPblRjdWxxSWlJaUlpSjYvTFJhN1lVSGovckxyVnUzRmdLbENmUnlTOE1SRVJIUmM0REpjU0tpWjhnVEtBRldlUFhxMWM1Tm1qVFpZMlJrWkh2anhvMkpENHBKbzlGa1oyUmtoR2RsWmNtMXQ1T1Rrd2NBa0VzMDM3cDFhOW10VzdlK0JWQzJtSyt4cmEzdGlOVFUxUExUSXczYXRHbHo0Lzd6S3hRS2VYcW9nNFBELzJWbVpuNE9BRmxaV2FzZEhCeG1LcFhLbHdzTEM4L241dVp1YTlDZ3dVY1pHUmxoYVdscDQ1eWRuVmMrYkhMYzNkMjl1U1JKMDBWUmZBZUFJRW5TMkJNblR2enlNT2Q0a2lJaUlsQmNYSXpodzRkWDJqOTQ4R0M5aE9IZ3dZTVJFaElDVVJUMTJtMXNiSEQ2OUdrY09IQUFhOWV1eGFCQmcrUStqVVlqNytmbDVXSFFvRUhvMzc4L0FnTURxeXhwWFZuU3UzdjM3Z2dMQzVQM2k0cUs5SzVUbmZ2TG5wZkYvakRsMEpPU2tqQnExS2dLN2I2K3ZnQ0F6WnMzbzBHREJqVSszL05NRUFSYkFDTWtTUnBoWldXVjcrYm10bE1RaEcyQ0lPeE9TRWpRUE9ycjFTUUpYcVpObXpaNjQrM3Q3UkVWOWRmblZIbDVlVEF6TTRPSmlRa2FOV3FFeU1qSVNzOWpZbUtDVHovOUZKOSsrbW1OcmxPK1RhVlNJVHc4SEFrSkNmRHg4Y0gyN2R1Ums1T0RRNGNPNGNNUFA0U3BxU2tXTDE0TU16TXp6SjgvSDVNblQ1WkxyUmNYRjBPcFZHTDM3dDF5ZFlQeTVkUUJvS1RrcWF0dVQwUkVSRVJFUkVSRTlOeGdjcHlJNkJueHBFcUFhVFNhOVBQbnozY3pOemQzcldGb2hlVVQ0L2ZJMlIyTlJuUDYzcVpZcnQrcXFLam9YRTVPenEvbGowbE1UR3gwLzhuTGxWVTN2SFBuem9yczdPeXloTGMyS1NtcGgxYXJ2UVFBcWFtcG53RW9BSUM3ZCs4ZVBIZnVYS2ZLZ25WMWRWVXFGQXB6UVJETWxVcGxRMUVVL3lWSlVtdUZRdEZMa3FSMjkyYVdwZ3VDRUhMaXhJbWZhL2dhMUlxV0xWc2lNVEd4eXY3NzEwN096czZHalkxTmhmYWNuQnpNbURFRGMrZk9oWldWRlRadTNDajMrZmo0eVB2ZHUzZlg2enR5NUFnS0NncHc0OFlOL090ZkZhdllGeGNYWTgrZVBlaldyVnVGY3IzR3hzWjY1eXAvdmNlaFJZc1dGVXFyZTNoNElDNHU3b1ZmYy93QnJBUkJDQUlRSkVtU3h0M2RQVWFTcEcxS3BmS1hQLzc0STcrMmd5dHorL1p0bUp1YlkrdldyZWpjdWZOanZaYUZoUVc2ZGV1R3FWT253c1RFQkFCZ2EydUxaczJhb1hYcjFuQnpjNU5ucUwvMjJtdllzbVVMYkd4c01IejRjS1NucCtPdHQ5NkNUcWVUSDh5d3RMVFVlNkNFWmRXSmlJaUlpSWlJaUlnZUh5YkhpWWllRVUrNEJOaE50VnA5ODhIREhpd3BLZW5WU3Bwdkp5VWxkU25mY1BMa3lUcVZIWC9xMUttNjl6WjE1V2ZIQTRCV3F6MVhiamZ2dmtOdjNYOHVkM2QzcWZ5K0tKYm02d1ZCZ0NSSkFIQUp3QnFkVHJmb3pKa3o2c3JpZVZicGRQL1AzdDNIVlZuZmZ4eC9YK2ZBQVE0Y3dDT0l5bzEzZU1POEFRNWFWalp2TXN2S0xMdHZWc3RXNjg3V1ZyTmxXMldyYlZsdTNkL1k3ZnJWV25hM3pMS2I1WFJhYlV0QUxUSUdxQWdLQ2lJSWg1dkRPZWY2L1NHY0FTS0NvcWk5bm8rSEQ2L3JlL3U1Nk5wQVB1ZjcvWHIxMm11djZZSUxMdGluN3UyMzMxWjFkYlVlZmZSUlNkTGl4WXNEWjQ3WDF0WUd6aHl2cW1yN0paWTJiTmlnQlFzVzZQMzMzOThueWJ4NjlXbzk5TkJET3UyMDAvYnAxOW1WNHgxdGlkNWUzWFhYWGFlZi92U243YmJmdG0yYnJGWnJ0NndRYi9zdWZVL1lKVjFnR01ZRmpZMk5jcmxjeXlTOTNkTkJTZEtqano2cXp6NzdUT1BHamRNdmYzbkFEUzhPMmY0UzhDNlhhNSt5dUxnNFNkSmYvdktYUUpscG1vRUVlc3Z6eGlVcE9qcDZ2eXZldStKNytvNENBQUFBQUFBQUhTSTVEZ0E0V3V6dlhPUERldDV4RzBiVG4rUE83My8vZTFrc2xuWlhwTTZjT1ZPVEowK1cxV29OMUxkMzV2anExYXYzNlh2aWlTY3FMQ3hNZi8vNzMzWEdHV2UwcXZ2Z2d3OTB6am5uN0xOcVhPcjh5dkgydHR5dXJxN1dwRW1URHJnZGQvUEszR2JMbGkzVDl1M2J0V0RCZ2c3N29kTk13ekRNcGcrVzlLajc3NzlmOTk5L2YwK0gwV25OaVhGMHljYUJBd2VXZmZYVlZ6MGRCd0FBQUhwQWV4Lys5UGw4dTlldlgrOXNXNTZjbkx5OHBxWm1SV2xwNlVPUytnNGVQUGlweU1qSWFYNi92NzZzck95WmtwS1MzMGpxOEI4eWh6Q2Z4ZUZ3bkJ3ZEhYMUJVVkhSUEVtTkxkdUdoSVFNalkrUC83M0Q0Wmhpc1ZqczFkWFZueGNYRjEvYmNvYy9BQUJ3ZUpFY0J3QWNENEswOTJ6MVVrazJTWjcyR21WbFpSa1pHUm5CUHA4djNPLzNSMWdzbG41V3EzV28zKzhmWlJqR21aTFNKZDBmRkJSMG84dmx1amtySzZ1cksrNlBTbi82MDUrVW5aMnQ1NTkvdnQxRTlZc3Z2cWh4NDhacHdJQUJHamh3b0NRRlZvdTNYRGt1U1MrOTlKSmVmUEhGVnYwdnZQQkN2Zjc2NjYyUzQyVmxaVnF6Wm8zZWV1dC94NzYzUEZmWmJyZnIxRk5QVmI5Ky9WUlFVS0FoUTRhb3FLaElNVEV4Z1hZMzNuaWpKazJhZE5EUDNid2l0M21GK1dXWFhhWVpNMlpvMjdadGlvK1BQK2h4cGIzdjBpRU5jQlJ4dVZ6UFNHcC91WDFydFlaaGZPajMrOSsyMiswZmZQNzU1OVZOL1Y4K3JBSGlvQnhQNzJpenJLeXNuZzRCQUFBQVBhVHR6N2VKaVlsUHR0Y3VKQ1JrYUVSRXhLbjUrZm1YUzlMdzRjUGZhMnhzM0xwdTNickVrSkNRM3NuSnljdDhQdCsyblR0M1BuMDQ1aHM5ZXZRMlNXWndjSEMvb3FLaU85VW1PUjRWRlRXenVycjZINXMyYmJwV2tpMDVPZm1sQVFNR3ZKcWJtM3Z5QWI0RUFBQ2dtNUFjQndBY0ZVSkRRd2YxN3QzNzJtM2J0dDB2cWJZcmZXMDJXL0t3WWNNKy91YWJiNGFucEtUOHU2eXM3UEh5OHZMbjIydWJtWm5aS0tteTZVK3hwT1psaVBNek1qS0dtS2I1YTBsWFNubzdQVDM5WjluWjJZOGYvRlAxdkNlZWVFSnIxcXpSNHNXTDVYVHU4d0YzU2RMVXFWUDEybXV2eWVWeWFkeTR2VWZiTjY4V2I3bHlmSC9PT3Vzc1Bmcm9vOHJOemRYdzRjTWxTVysrK2FaT091a2tKU1ltQnRvdFdiSkVwbWxxNmRLbCt2ampqelYvL253bEpDUm93b1FKV3JKa2lYSnpjN1Y0OFdKZGZ2bmxIVzZuZnJBaUl5TjF5U1dYYU11V0xZZWNIUDhlMlNQcGZVbHZHNGJ4Y1dabVpwZit0OW5kbm5ubUdWMS8vZldCKzMvKzg1K0tqSXhVV2xwYXA4ZndlcjE2K2VXWGRmWFZWMnZ6NXMxS1RrN2VwODNHalJ0bHM5azBaTWlRUUpuUDU5T0hIMzZvR1RObUhOcERBQUFBQURoVUlVNm44N0s4dkx3ejJsYkV4Y1hOcmFpb2VFM1M3cENRa0tIaDRlRW5iTnk0OFNKSnV4c2FHblp2Mzc3OTNyaTR1TnNQbEJ3L21Qa2txYUNnNEd6VE5HMHBLU2xmdGpmUXpwMDcveVRKMTN4ZlVsTHl4K0hEaDM4aXlkcXlIQUFBSEQ0a3h3RUFoOHh1dDQ4Yk5tellQenJUZHQyNmRSSHRsZGZYMTFmMzd0MzdHc013Z29xTGkrZDFaWDZyMVZwckdJWlZVdjNHalJ1bkRSdzQ4SS9sNWVWdmF0OXp5RHVVbVpsWklPbnFzV1BIdnVuMys1Y1lodkZZUmtiR3Bzek16QSs2TXM3UjR0bG5uOVdxVmF2MDNIUFA3VGN4THUxZFdmM2trMC9xbFZkZTBYUFBQYWM1YytiSTQ5bTcrTDd0eW5GSit5VExvNktpZE9xcHArckREei9VOE9IRFZWZFhwN2ZlZWtzUFAveHdvSTNmNzlkNzc3Mm5KVXVXNk9TVFQxWjVlWG5nYk9pVzU0LzdmRDZ0V0xGQ1R6NzVwSDc1eTE4cUpTV2xXNzRXelc2ODhjWnVIZTg0dFV2U2V4YUw1ZTNLeXNyUDh2UHpqK1RSQmgxNjlkVlhBOGx4djkrdlJZc1c2ZWMvLzNtWHgzbjY2YWQxeVNXWDZJRUhIbEJDUW9KKy9ldGZLeVFrSkZELy9QUFA2K1NUVDI2VkhHOW9hTkM5OTk2N1QzTDg3My8vdXhZdFd0U3FyTGEyVnRIUjBaTFVhcWVDN2R1M2kyM0JBUUFBZ0VQamREclBhMnhzM0Y1Ylc5djJoMnRIcjE2OXJ0cTRjZVBKa2hRVUZCVFdWTzV2YnVEeGVNckN3c0pHSFk3NUpLbTJ0allyTEN4c2ZBZkR0VXFBMjJ5MnVNYkd4cDF0eXdFQXdPRkRjaHdBY01ocWEydS8ybC9TdTRWb2w4dTF1L25HNVhLWmpZMk4yOVhpbkMvVE5CdDc5ZXAxZWE5ZXZTNXYwYzhJRGc3dTM3U2xtVFUxTlhWWE8yTWJWcXZWa1pxYVd0bGNrSnFhV3JoKy9mcm9nM21ldFd2WGZwaVJrVEhiTk0xM1RkTmNQSExreU9FNU9UazFCelBXNGRSeWRmVkpKNTBVdUc0K2kzdng0c1dTcE5OUFA3MVZ2eSsvL0ZLN2QrL1c5ZGRmcjdmZmZsc1dpMFZEaHc1VmJtNnVsaTFicG5uejVtbnc0TUd5Mld5ZFdqa3VTWGZlZVdjZ0dmakdHMjlvOE9EQmNybGNnWHFMeFNKcDc5bm5Bd2NPMU55NWN3TjFFeVpNMk9mODhmWHIxMnZBZ0FHdHl2eCt2eXdXaXlvcUtoUVVkT0FmWWRxZVg5NVNTVW1KckZacklLN3ZPOU0wZDBoNlI5TGJVVkZScTFhdVhPbnQ2WmdPNUtPUFB0THUzYnYxOE1NUHQvb2dSbU5qb3o3KytPUDk5Z3NLQ2dyOGQzLzIyV2UxY09GQzdkeTVNN0RMZ2QvdlYzWjJkcWVUN2xPblR0WFVxVk0xY2VKRXJWcTFTdExlZCsrOTk5NlR0UGY5YnI3dTZKMEVBQUFBMERsT3AzTk9lWG41eTIzTFkyTmpmK3gydTlkNlBKNGNTWEs3M2Q5NlBKN0N1TGk0QjdaczJmSXp1OTF1NzkrLy81MkdZWVJvNysvRk8vWHZuczdPZHhDQzQrTGlmcjVyMTY1bkQ3SS9BQUE0Q0NUSEFRRGR3UkVmSDMvUHRtM2JidTlLcDYrLy9ucTRwQU1sblNOY0xsZDEwN1ZodFZxajJqbExOend0TGEzc1lKUGg3Y25NelB5YnkrWDZXTklaSVNFaE15VzkxbDFqZDVmbUpQakIxTWZGeGVuZGQvY2VxYjV3NFVKdDNyeFpTNWN1MWRLbFM3Vnc0VUlWRlJYSjUvUEpack5wMnJScE1rMVRYcTlYWHE5WE45MTBrNUtUazFzbHVOdlRNbUV2N1UzS3R6eDN2RmxEUThNKzViMTc5OWJUVDdmZTVlNk1NODVRZlgyOUdob2E5aG03cmNzdXUweTMzNzczZFh6ampUY0M1WGZkZFpjKytlUVRHWWFoR1RObXlEQ091Mk9adTh6cjlkNC9mUGp3bTk1ODg4MmpkcVhDOU9uVEpVbjE5ZldhUG4yNjVzeVpvM2ZmZlZjeE1URjYvdm5uQXpzalBQYllZNEVWNEJNbVRHaDNMTk0wWlpwbVlFeHBiNkw5K3V1djErelpzN1Zod3daVlYxZnIwa3N2bFNSNVBCN05uejlmMDZaTjYxTE16ZTkweS9lN3RyWkhkNlZIRHpvY1IwVUFBQUI4SDRXRmhTVTRISTVKK2ZuNVY3V3BNdnIwNlhQenRtM2JXdTVFNTkyOGVmT01oSVNFWjlQVDAzZDZQSjVORlJVVnIwWkVSRXhRSnhQalhaeXZTNUtTa3A0eVRkTzNmZnYyM3gzc0dBQUFvT3RJamdNQXVrTjRYRnpjYlYxSmpoY1VGRndrcVc3MDZOSEZIYlh6Ky8zdXByWWRxVFVNdzZhbU03cWlvNlBQYTJob1dGdFhWOWZoMkFkaW11WnJobUdjWVJqR1JUb0trK1BkWmNhTUdSbzZkS2lDZ29KMDlkVlg2K3FycjI2M25kKy9keWU2NWxXM1gzN1o3aEZxSFZxeVpNbEJ4L25HRzIrb29hRkJRVUZCaW8yTjdiQnRjMkpja2k2NTVKTEE5UU1QUEtENzc3OWZwbW15YXJ6SmhnMGJpamRzMk5EVFlYUm8rZkxsMnJoeG82Njk5bHA5K09HSFdyeDRzYTY1NWhyNS9YN2RkTk5OV3JCZ2dmN3YvLzVQdGJXMWV1aWhoeVJKYTlhc2FYZXNYYnQyNmFLTEx0S0tGU3ZhcmYvb280ODBaODRjM1hERERaS2t1WFBucW5mdjNvSDZCUXNXNklJTEx0Q29VUjN2eE5qOHJrK1lNQ0Z3emNyeDd4L1RORmNhaGpHcHArUEEvNWltK1orZWpnRUFBQnk4Nk9qb3EvYnMyZk9wcE5LVzVaR1JrV2RJc2xWV1ZyN2ZzdHp0ZG4rZG01c2IyUFk4SmlibTJ2cjYrdHltMnlDWHk5WFlYRmRkWGYxWlhsN2UxRU9acjdQaTQrTVhPUnlPSCtiazVKd3E2YWc1eWdvQWdPOERrdU1BZ0c3VGNsdnpkclJhb2x0VlZmV1dKSDM5OWRjSmh6clArdlhyNDN3K1g0V2tXRWxWU1VsSkx4UVVGSndtNlpDUzR4YUw1WXVtVmFZakRtV2NvMTFuei9YdTZXUnlSK2VtZDRWaEdLd1lQd1o5L1BISDhucTkrdG5QZnFZRkN4YW9WNjllOHZ2OVdybHlwUzY3N0RMMTd0MWJyN3p5eWdIZlU0ZkRvWnFhR3BtbXVjOTdVRnRicStYTGwrdjg4ODhQbEczYXRLblYyZU1ublhTUzVzNmRxNnV2dmxwWFhubWxObXpZb0R2dXVFTnV0MXZUcDA5WFRFeE05ejQ0am1uWjJkbVRlem9HQUFDQTQ0blQ2Znh4Y1hIeG5XM0xZMk5qNTVhVmxUMnBGdWVMdHljNk92cWlGZ2x0YnpzNzAzWHJmTzJKajQvL1hWUlUxRms1T1RtVEpPM3NhbjhBQUhCb1NJNERBTHJOQWJZMWowcFBUOTl4aUZNRStmMyt1aGJ6V05MVDB6MlNHandlVDVIZGJrKzAyKzNuMWRiV1pycmQ3bldIT0pmcTYrdDNORzNSSEgrb1l3RTRlRzYzVy8vKzk3OFZGQlNrczg0NlM2dFhyMVpRVUpEKy9PYy9Lekl5VW84OTlwaldyRm1qaXkrK1dPUEdqZE81NTU2cmlSTW5CclpXcjZ1clUxaFltQ1FwTEN4TTRlSGhxcWlvYUxVaVhOcTcyanMrUGw1ZmZQR0ZicjMxVmhVWEY4c3dEUFh2M3ord0pmcTBhZE0wYk5ndzNYcnJyYXFxcXRMY3VYTzFmUGx5VFp3NFVjdVhMNWUwZDRYNHpKa3pKZTNkQ3I3NW1tM1ZBUUFBZ0lNWEVSSHhRNnZWNnF5cXFscmFzandrSkNUWjRYRDhzS0NnNEVkdCt6Z2NqcE9ycTZ1L2xXVEV4OGZmSGhZV05qSS9QLyt5d3pYZmdmVHYzLy9lcUtpb21kOSsrKzBrU1lmNk94SUFBSEFRU0k0REFJNlVxdXpzN05EbW05R2pSd2UySkFzS0N1cnQ5WHAzdGJpUDhYcTk1YzMzZnIrL0tpY25aN2draDgvbmE3bHFQTnp2OTdzbHllUHgvRGM4UFB5a3ZuMzd6cy9QenorM093TE95Y21wY2JsY2toVFJIZU1kalNvcUtoUWRIUjFZYmV2MysxVlVWS1FCQXdiSTUvUEphclVlc1ZncUt5c1ZIZDF0eDhhM1VsOWZyOURRMEFNM3hGSHBoUmRlMEdtbm5hYVhYMzVaWjU1NXBtNjQ0UWIxNnRWTDgrZlBWMnBxcWlUcGxGTk8wWFhYWGFlUFAvNDQ4TjQyYjYyZWtaR2hUejc1UkhhN1haSTBlL1pzYmQyNmRaL2tlSGg0dU9iUG42Lzc3cnRQdWJtNVdybHlwVTQ3N2JSOTRoazRjS0JlZWVVVlZWZFh0eHZ2cFpkZUd0aVdmY0tFQ1hydnZmY2tTVTgvL1hRM2ZEVUFBQUNBN3llbjAzbjE3dDI3WDVma2FWa2VHeHQ3YzBWRnhXdVM5dG5OTGlvcWF1YVFJVU0rbHFTYW1wcVYvLzN2ZnlkSzJ0VzJYWGZONTNLNXpCYlhkYzNYelN2VSsvYnRlMDlUWGF0dDJyT3lzc0lrMVhjbUxnQUFBQUJBeit2YjhoK0FIWW1MaTdzekxDenNoQlpGanZUMDlKYi9BQXpkMzFqaDRlR3BJMGFNV050OEh4WVdsalJxMUtoQ1NZcU5qYjBsTFMzTm5aU1V0TGlwMnRiRloyaVh5K1V5Ty90czNUSFB3ZHExYTVlNWNPRkNzNkdob1V2OWZ2clRuNW9mZnZoaDRMNm1wc1ljTjI2Y2FacW1lZnZ0dDV1TEZ5ODJmVDVmaDJPVWxaV1pMNzMwa3VuMys3c2VlQXN1bDh2MGVyMkIrOUxTVW5QNjlPbW0yKzBPbEczZXZObTgrdXFyOStsYldscHFGaGNYbTZacG1qLzg0UTlOMHpUTi9QeDhzNnlzekhTNzNlYUpKNTdZNWEvTi9tSThFdS9Ec2VSUTM5MEQ4WHE5NW5ubm5XZFdWMWVicDV4eWltbWFwdW4zKzgzeDQ4ZWJreWRQM3VmUDJMRmoyLzN2MXZJOXV1KysrOHhYWG5sbHYzTXVXYkxFbkR0M3JqbDE2bFN6c0xEUU5FM1RkTHZkSFQ1bjgzdlhWblBNUndydktBQUFBTDVuSWxKVFV5dHROdHZJNDNRK0FBRFF6Vmc1RGdBNG9weE81NlVORFEwNWRYVjdQMERkcDArZjJUVTFOYXM3NnBPVWxQUllXVm5ad3phYmJWUmRYZDIza2tJa05ZU0ZoWjNrOFhnS0pjbm44N2t0Rmt2bzFxMWI3NVNrQVFNR1BGMVlXSGpOWVg2Y280YkQ0VkJ1YnE1KzlyT2ZhZHEwYVZxMGFGRzc3ZXJxNnBTWm1TbEp5c25KVVZsWm1jNDQ0NHhBZlZoWW1IdytuMHpUMVAzMzM2L2YvdmEzeXM3T1ZrWkd4bjdudHR2dCt0dmYvcWFVbEJTZGVPS0pyZXAyN05paDJiTm5TOXE3TmJiVmFtMjFndnZUVHovZDc3anZ2LysrVWxOVEE2dDlKV25seXBVYU0yYk1QbTFYcjE2dFR6LzlWTTgrKzZ3a3lUUk5QZkRBQTdycHBwdms5WHFWbEpRa202MWJQaStCSTh4cXRlcTU1NTVUUk1UL05uQm9QaXQ4eFlvVis3UWZOMjdjQWNjY08zYXMzbjMzWFYxeHhSV1NwQysrK0VMaDRlR0JWZWd6Wjg3VU04ODhvOVRVVkNVbEpYVTZWci9mcngwN2Rtak9uRG1Cc3ZyNmVrMmZQajF3ZitPTk4yckdqQm1kSGhQSGxEN3ErTXpJQ0VrMVJ5aVdvMFpvYU9pQSt2cjZ3ZzZheEVncWI2YzhUbXcxQ2dBQURxem1BRWU4SGV2ekFRQ0Fia1p5SEFEUUhkeVN6SWlJaUVrMU5UVXI5OVBHY0RnY0UwSkRRMU1xS3l2L0k4bmlkRHAvM0xkdjMvdno4L1BQYU5IT0o4bVU1SlJVSWNucWNEak8yTHAxNjIvNzlPbHptdHZ0L256dzRNR3ZSVVZGbmVQeitkeGJ0bXk1TWlRa1pIaDhmUHdETlRVMS8rbmR1L2VNWGJ0MnZXeXoyVHFmMFRvT0JBY0hhK0hDaFhyd3dRZDE5dGxuNi96enoyKzNYY3NrOTVOUFBxbTVjK2NxTnpkWFZxdFZ3NFlOazl2dFZuQndzRmF0V3FYZHUzY3JQajVlUzVjdWxjVmlVWHA2dXFxcnF6VnAwaVJGUlVYdE0vYWRkOTY1VDlucnI3OGVTSURQbmoxYk45OThzOGFQSDkrcXpVa25uYVF2di93eWNPLzMrelYxNnRSQUxGT21USkcwTnhHNmZQbHliZDI2VlcrOTlWYWcvV3V2dmFaWnMyWnA1Y3FWS2lrcGtTUjkrKzIzR2pSb2tESXlNclJvMGFKMkUrbzRkc1RFeEhTNVQzVjF0Ylp2MzY1dDI3Wkprdjd3aHorb3BLUkVXN1pzMGF1dnZxcmYvZTUzK3VhYmJ6UnExQ2g5OU5GSEdqeDRzRkpUVTlYWTJLaEZpeGJKNFhEb3UrKyswMjIzM2FicDA2Y3JQajVla3VUeDdOMVIwZS8zeStQeHFMaTRXTys5OTU0OEhvL216Sm1qb1VPSEJzNGVsL1p1cTk3eUhzZW5zTEN3a3dZT0hQalV4bzBiMC9mWHh1VnlWVGR2cDNtdzdIWjdSa3hNekZWYnQyNjlwVzFkUWtMQ0k4WEZ4YmNleXZnSEt6RXg4WW1kTzNjKzN0RFFrQ3RKWVdGaEoxb3NsbHEzMi8xMVNrcEtRWFoyOXY3KzNkbHJ6Smd4dVJzMmJFalMzcDhsQXRMVDB3dHpjM01uUkVkSHo5aStmZnM5aC9zWkFBQUFBQURBOXdQSmNRQkFkNmpldVhQblk4T0dEZnRNa21WL2pYdytYMzFKU2NsdkpXbmt5SkVGUHArdktpOHZiM3BkWGQzYUZzMGFkKzNhOVZwYVdscWgzKzl2TUF3anVMcTYrbE5KM3Fpb3FKbUZoWVYzbHBlWFB5c3BXRkpqYUdqb2dLRkRoNjdhdm4zN3ZPcnE2cStHRFJ1MnZMYTJOamMwTlBSN3RjVlpSa2FHTWpNejllQ0REM2FxL1QvKzhROUowc1NKRTNYbGxWZnFCei80Z1Q3NTVCTTVIQTZacHFrUFAveFFpWW1KNnRldm4wYVBIcTJCQXdlMjZ0L2VpdDJPYk4yNlZkdTJiZFBZc1dNUDJOWTBUVlZWVlFVUzVqNmZUeE1tVEZCV1ZwYnNkbnVyUlBya3laTVZGQlNrQ3krOFVKSjAwMDAzcWJhMlZyLzV6VzhrN1YwUi9PR0hIOHBtcyttY2M4NlIyKzFXWTJPamJydnR0djErZ0FESGp1WVBUclJud1lJRnlzek0xS0JCZzNUZWVlZHA0TUNCT3YzMDB6Vmd3QURGeGNYcHFxdXUwcTkrOVN2Tm56OWYvL25QZnpSejVreDk5OTEzdXZ2dXV4VWJHNnRYWG5sRndjSEIrdUNERDdSczJUSnQzcnhaZHJ0ZEo1OThza3pUbEdFWU91R0VFM1QzM1hkcjJyUnB1dlhXV3hVV0ZxYjc3cnRQNTV4elRpQ08rdnI2VnZlU3RHelpzc1AyTlVIUHFLdXIrOUxuODlVN0hJNVRxcXVyUDI5UlpkWGVEMzIxa3BhVzFxa1Y1SDYvdjM3RGhnMkJUNGRFUjBmUHNGcXRUa25oa2d4SmZrbTFraFFWRlhWT2R5VEgyNHR0M2JwMUVkTGVZeFM4WHU4dVNUSU1JOWhxdFVibTV1YW0xZGJXcmgwK2ZQanF2THk4Yyt2cTZ2N1Z0Mi9mbjFkV1ZpNXp1OTFmZHpSWGJHenNGVmFyTlhMTW1ER0ZrbFJYVjdjdUx5OXZhdE96bTdXMXRldjY5ZXYzbTlqWTJMbGxaV1dQSCtxekFRQUFBQUFBa0J3SEFIU0w0dUxpVzR1TGkrK1FGTGFmSnFha2F1MzlSYjd5OHZMTzluZzgzN2JYc0xDdzhJckN3dFk3c0RvY2pnbVZsWlZ2Nm45YnJEWktVbkJ3Y1B6T25Uc2YyN1ZyMXl0TmNkeVNuSno4WmxWVjFRZUgvRkRIcUxGang2cFhyMTZCKzkyN2QydnQycld0MnJ6enpqdmF0R21UWnM2Y3FiNTkrK3FPTys3UXIzNzFLeG1Hb1Ztelp1bVdXMjVSUWtKQ29MM2Y3OTlubnYwbEp0MXV0N3hlcjc3NjZpdFpMSHMvSy9IbW0yK3FzYkZSMDZaTkM3UjU4TUVITlduU3BQMCtSL00yNkQ3ZjNyelNCeDk4MEdxN2FrbnllcjBLRGc3V08rKzhvOExDUWozd3dBUGF2bjI3emp6elRNMmVQVnZ2dnZ1dUtpc3I5ZEZISHlrMk5sYlBQZmVjYW1wcVNJd2ZKenJhVnYwUGYvaURnb0wyLzZQdW5EbHpWRjFkclYvODRoY2FNR0NBVWxOVDFkRFFvSi8rOUtjNjdiVFRBdTB1dlBEQ3dJY3ZtalVueDV2MTdkczNjSDMzM1hjZjlQUGcyRE5tekpqQWR1QVdpeVZzOE9EQkg1aW02WlgyZnA4Yk1XTEVxdXpzN05DMi9acVR6UzMwZGJsY0pWbFpXVlkxZlo5c1QxUlUxUG1GaFlVL0hqWnMyRWVob2FFcFhxKzN0TEd4c2NScXRUcHNObHZDaUJFai9oVVdGcGJXM3B5ZDFTYTJQbVBHalBtbStjWTB6WWJtWkgyL2Z2M3VjanFkYzl4dTk3ZHV0M3U5Mys5dkNBME5UYTZycS9zNk1qTHlyTWpJeURNVEV4TWZNUXpEMnZMcnRHWExsaXYyN05telhKS3RUNTgrTjIzY3VERzV2cjYrTURvNmVxYlQ2Znh4VXpPTFlSaGVTZDZDZ29KTHRmYzRGUUFBQUFBQWdFTkdjaHdBMEowYW12NGMwUDRTNC90VFhWMjlwcnE2K2wvdGxIOVJYVjM5UmZOOVpXWGwwc3JLeXFWZEdmdDRFeGtaMmVvczcvYVMyQTgrK0tEcTYrdDE1WlZYNnE2NzdwTEZZbEZWVlpXS2lvcGtHSVplZXVrbGViMWVGUlVWcWFTa1JLZWVlcXJtejUvZmFvd1ZLMWFvdExSVXYvdmQ3M1RGRlZjb0tTbEp6enp6akxaczJhSmJiNzAxa0JqZnZYdTNsaTFicHIvKzlhK0JoUHM1NTV5enoycjBBN25ycnJ2MHh6LytVVDZmTDVCVTkvbDhNZ3hEanovK3VOYXRXNmQ3N3JsSFYxeHhoWVlPSGFycnI3OWVxYW1wR2p0MnJBb0tDaFFiRzZ1Q2dnS2RmUExKWFpvWFI0ODFhOVlFcmx2dUlORFNWMTk5SlVrZEpzWWx5V0t4Nk9jLy83bHV2dmxtQlFVRnlUQU1CUVVGdFVxTTcwL0x4RGkrM3paczJCQVRGaGFXV0ZkWFY5UmNObno0OEMrMmI5OStlMTFkM2I4N080N2RibS9lZFdXL2lYRzczZTR5RE1OV1cxdWIvZC8vL3ZlTVVhTkdmV09hWnFQVmFuVzBiVHRpeEloL2ZmZmRkK1BiRytkQUVoSVNIcW1vcUZoWVcxdTdQU0lpWW1KaHBFY0FBQ0FBU1VSQlZFUnRiVzE3cTc4dHZYdjN2cWE0dVBoMlNRNkh3ekZpOSs3ZHIwdFNiR3pzM09ycTZzODJiZHAwdmlTbHA2ZDdXNjUrYjlhM2I5K2Y3ZG16NTFPbjAzbk43dDI3bDBkRVJFeHViR3pjTm5yMDZGSkpzbGdzNGMzWGt2VDExMS8zYlRzR0FBQUFBQUJBVjVFY0J3QWNTN3c5SGNDeFlNK2VQVHI5OU5OYjNiZGx0OXYxd0FNUDZNSUxMOVNBQVFPMGJOa3lMVjY4V0ltSmlUSU1RL1gxOVRycnJMUFVwMDhmMWRiV0tqVTFWZExlRmJQTlNXOXA3NHJabi8vODUzcmtrVWYwNVpkZjZyYmJidFBkZDkvZEtubjQzSFBQYWZMa3lhcXFxbEpDUW9KeWMzTVZHaHA2d09SNDI2Uyt4V0xSckZtemRNTU5OeWdsSlVWeGNYSHllcjJ5MisxS1NVblJUVGZkcEVXTEZ1azN2L21OSmsrZXJMRmp4OHJoY09pTk45N1E2dFdyTlc3Y09LMWR1MVp6NTg0OW1DOHJqbFBCd2NFOUhRS09ZVGFiYlVSeWN2S0tyNy8rT2szU1RrbTlRME5EVTZxcnE5Y2VxRzlMZnI4L3hEVE54bzdhOU9uVDUzWTFiZEdla0pCd3o2NWR1MTRzS1NtNXY3bCs1TWlSK2Q5OTk5MzQ1cjhQNG5Fa1NZMk5qWVY5Ky9aOWN0T21UZWVIaDRlZjdIYTd2MmpiSmpvNmVtWmRYZDNHeXNyS2Q4TER3OU1HRGh6NFJubDUrY3NsSlNYMyt2Mys2aDA3ZGl6b2FJNlFrSkRoTVRFeE4rZm41MC8wKy8zMmdRTUhMZzRMQy92Qit2WHJSeFFWRmQwY0ZoWTJQaVVsNWN2Tm16ZGZYRk5UODgrRGZSWUFBQUFBQUlDMlNJNERBSENjNmN6SzhXWExsdW16eno2VEpGMXh4Ulc2OU5KTHRYVHAzZ1gzYjd6eGhyWnUzYXJ4NDhkci92ejVDZzRPRGlUSDYrcnFBb24xVHo3NXBOV1lQcDlQVHozMWxKNTY2aW41ZkQ3VjFkWHBwWmRlMHFlZmZxb25ubmhDOCtiTjB5V1hYS0s4dkR4ZGV1bWxCM3lPNWkyemZUNmZUampoQkVuUzRNR0RkZEZGRjJuaHdvVjY2S0dINVBQNVpMUFo5TlJUVCttSko1NVFVVkdSdnZ6eVN6MzExRk9TcEJkZmZGR1RKMC9XWlpkZHBzVEVSUFh2MzEveDhmRmQvWklDUUxzOEhzOTNGUlVWTHcwWk11VEZnb0tDYzJKaVltYnQyYlBuRTBtZS9mVkpUMCt2YjZmWU1Bd2p1TDI2TFZ1MlhOVFEwTEF0SWlKaXZOL3ZyNVdreU1qSWMydHJhN09Ta3BLZUN3ME5IV0t4V096TjI2cmJiTGFFZllmdnZCMDdkanc2WXNTSXk1eE81eVhSMGRIbmJ0MjY5YmEyYlJ3T3g5UzZ1cm9Oa3VSMnU5Zmw1K2VQNzkrLy8xT3hzYkhYOSt2WHIxVml2TzIyNnBLMGVmUG1jN2R2M3o0dlBqNytrZnI2K20vZGJ2ZXErdnI2TE8zOWdJSDY5T256a3oxNzlpeDNPcDF6U0k0REFBQUFBQUFBQUhDRXVGd3UwK1Z5bVVkcW5vUFZzdS9reVpOYjFiVzhiMjczcjMvOXkzeisrZWZOeno3N3pOeTBhWlBaMk5nWWFGTlFVR0RPbURIRHZQbm1tODE1OCthWlZWVlZabGxabVdtYXBwbWRuVzFlZlBIRis4emYwTkRRS29iSEhudk12T09PTzh6UFAvL2MvUHZmLzI2YXBtbVdsNWViRjExMGtYbkpKWmUwbW0vOCtQR0IyTHhlcituMWVsdU4xZmErb2FIQkxDNHVOdXZxNnN5eFk4ZWFwbW1hVlZWVjV0bG5uMjF1MmJMRk5FM1QvUGJiYjgyTExyckk5UGw4cG1tYTV0MTMzMjI2WEM1ejFhcFZCLzVpZHVCSXZRL0hra045ZDlHOWVFZDdSSEJLU2twMlRFek05U05HalBncU1qTHl6T2FLbHNudWp2Njd4TVhGM2VweXVjem82T2laN2RYSHhNUmMzN3QzN3gvLzRBYy9hRDcvMjRpTmpaMDdZc1NJZGMxdFJvNGNtZDkwYVQyMHg1SEN3OFBUeG93WlU5WTBabUFya0JiUEV6Wml4SWpNNk9qbzh3OXhxcURCZ3dlL1BXclVxRTJTb2lRcE1qTHlyRkdqUmhWS2lobzVjdVIzRVJFUkV3OXhEZ0FBQUFBQWdBQldqZ01BY0p4cHU2MjYxYnB2bnVURUUwL1VpU2VlcUowN2R5b3JLMHRmZi8yMXpqMzNYRW5TMXExYlZWcGFxdlQwZE4xNzc3M0t6czdXVTA4OXBlZWZmMTVmZi8yMWZ2Q0RIM1E0djJtYTJySmxpMzcxcTE4cE5qYTJWVnhlcjFjTEZ5NXNkUjUwODZyMHpyTFpiSXFQajFkRlJZVkNRa0lrU1RVMU5SbzFhcFR1dWVjZW5YZmVlZnJ6bi8rc2UrNjVSeGFMUlg2L1h6VTFOWklrajJlL2l6a0I0R0ExYnQyNjlhcWhRNGQrNGZGNHR1N1pzK2ZqTHZZUGlvbUp1YUdzck94UHNiR3hOMWRXVnI3WHRrRjVlZmxmSlZYRnhjWGRIaGtaT2QxdXQ0KzFXQ3pCcG1rMmpCZ3g0bCtTMUx4eVhKS0tpb3F1Yzd2ZEd3NzJnZHh1OTdxR2hvYi9lcjNlU2tudEpmWHJ0bTNiOXJQNCtQaEhLeXNyMzIwcUM1WFUzcXI0L1hJNm5SZlk3Zlp4Vzdac09VdFNWYTlldlg2VW1KajRwN3k4dkJtU3Fnb0xDMjhZUEhqd1d3VUZCWmU1M2U2L0grenpBQUFBQUFBQU5DTTVEZ0RBY2FidHR1cnRlZWFaWi9UKysrOHJKQ1JFNmVucG1qSmxpdjc1ejMvcTVaZGZsdGZyMVEwMzNLQTMzM3hUSlNVbDJyaHhvMUpTVXVUMys3VjA2VkxkY3NzdGdYSHE2K3NWRWhLaXFxcXF3Rm5raG1GbzBhSkZyZVpidm55NUhuMzBVVDN3d0FOS1RrNXVWZmZJSTQrb29xSkNGb3Nsa015V3BBa1RKblQ0REhsNWVYSTZuWktrL3YzNzY3Nzc3dE9qano2cVJZc1dLVFEwVkxtNXVSbzFhcFIrKzl2ZnFyS3lVb3NXTGRLdmYvMXI3ZG16UjdObXplcmNGeE1BT3NIdGRtLzFlcjI3VE5QMFNncVhWTlBadmdrSkNRLzQvZjZHb3FLaTI0Y05HN2JTNlhSZVhGRlJzYVJOczhybWk4Ykd4cHpvNk9oN0doc2JkMVJVVkx4YVZsYjJ1UFMvTThlNzQzbWlvNlBQQ3c0TzdtZXoyUWJzSng1VlYxZC9HUklTRXZpMFZFcEt5bGRidDI2OTNPMTJmNTJlbnQ3WTJOaTRyVzBmbTgyV2xKV1ZaWkVVT21EQWdPZkN3OFBIL3ZlLy81M204WGkrNjlPbnp5OWlZMk4vV2xCUU1LMnVybTZkSk5YVTFQeWp1TGo0eG9FREJ6NlhrNU9USWFtaU81NFBBQUFBQUFCOGY1RWNCd0RnT1BQKysrKzN1cStycTFOSVNJaTJiTmtpbTgwbVNUcnR0Tk0wYTlZczllblRSNUowMDAwM3FhYW1Sck5uejliVXFWTmxHSWFDZzROMTJXV1h5ZS8zNjVsbm50SDY5ZXRsczlsMHlpbW5CTVorNktHSHRIVHBVbG10VmsyZlByM2RlSDczdTk5cDNicDFldkxKSnpWa3lKQjk2cSs3N2pybDVPUm8vUGp4TW96QTdyMWFzMmFOcE5abmpuLzU1WmU2NTU1N0ZCRVJvZExTVWwxNzdiV3FxYW5SUXc4OXBNek1URTJjT0ZIdnZmZWVkdS9lcmM4Ly8xdzMzbmlqd3NMQzlQampqOHR1dCt2aGh4L1dIWGZjSVl2Rm92UE9PKzhRdnNvQUVCQXhiTml3cGJXMXRabFdxelZ5eUpBaGZ5MG9LSmdweVhlQWZrYi8vdjN2alltSnVTa3ZMMitDSkg5aFllRlBoZzBiOWcrUHgxTmVVMU96b3IxT2RYVjFXejBlejg3dzhQQnhCUVVGUDI1djVYaERROE9XelpzM1h4b1dGcFpZVjFkWDFKV0hDUWtKR1o2VWxQVGNwazJiTGd3S0N1cVZsSlQwUWtWRnhXcEpKVTFOd2lWWkhRN0hENzFlYjZra2hZZUhwOXBzdGdGdXR6dXZxWTN2bTIrK0dkaDI3TFMwdE9ZUERkUlhWVlc5WFZ0Yit4K1B4N1BaYnJmM3I2cXErbURuenAxUFNYSTRISTVUcXF1clA1ZlVOeXdzYkh4T1RzNVFTZDZ1UEFjQUFBQUFBQUFBQU9paVkrWE04Vk5PT1dXL2RkZGNjNDE1d2drbm1LZWVlcXI1OU5OUHQ5dW10cmEyM2ZMS3lrcHo1ODZkZ2Z2cTZ1b3V4MVpaV1dsNlBKNzkxbnM4SHJPK3ZyNVYyWVlORzFyZGI5MjZOZEIyMDZaTjVzYU5HODJTa3BKQS9hcFZxOHk2dXJwOXhzN016RFQ5Zm4rcnN0TFNVck9ob2FITHoyR2FuT2ZjSHM0Y1A3cndqaDVaSVNFaHlTa3BLZXVUazVNLzFONXR4UjBqUm96SVRFaEllS1NwU2Jna1czaDQrSmlXNTQvYmJMYVU1T1RrejFKVFV5c2pJaUltdFJ6VDRYQ2NNbWJNbUozOSt2VzdYNUtqWlYzem1lUDkrdlg3N1pneFkzYkV4TVJjSzZtUDFPck04V2FoSTBlT3pJK0xpN3V6czg5anQ5djdqeG8xcWpBdUx1N1c1ckloUTRiOExUWTI5bVpwNzVuamZmcjB1Y0hsY3Bsanhvd3BqNHFLdWtDU0VoSVNGZzRhTk9qVjVqNHRuN1dsRnNseE9SeU9VMUpTVXRaTFVreE16RThIRHg3OHVpU0Zob1lPR2oxNmRJa2tweVRMaUJFajFrWkZSVjNZMldjQUFBQUFBQURvaUhIZ0pnQUFmSDgxSjVteXNySU82L2ZNNW5reU16TVA1elE0UkJrWkdaSU8vL3R3TE9IZFBicndqaDVadzRZTlcxVlhWNWRaVkZRMFQvOWIyUnhudDlzVGEydHIxdzRhTk9pTlhyMTZYV3lhcHErOHZQelpvcUtpV3djT0hQaDhyMTY5ZmxSVFU3TzZxS2pvbXZyNitrMXR4dzBORFIyVW1KaTQyRzYzbjdCcDA2WnpxcXVyVjB0N2srUGw1ZVZQeGNiRzNwS2ZuMzkyNzk2OWZ4SVZGWFZtVUZCUVg4TXdnZzNEc0RUOUhaS2RuUjFwdDl1ZEF3Y08vUHVlUFhzK0tDNHUvbVVuSGlrMEppYm15dkx5OHNVdHlxeHFXZ1dmbnA1ZW41MmRIU3JKSXNuZlZCOHlac3lZNHFLaW9qbTdkKzkrdjZsZG85ZnIzZEYyOE9EZzRQNU4yNnByMkxCaHE4ckx5NStvcUtoNFU1SnQ5T2pSbTNOemMwLzNlRHpmSmlZbVB0SFkyTGl6dExUMFBvZkRNU0VwS2VtRm5KeWNFV3IvL0hNQUFBQUFBQUFBQU5BZGpwV1Y0emd5V0pXN0w5N2Rvd3Z2NkJFWGZJQjZRM3VQc3JJMEY0U0hoNThXSFIxOWJtY0dkemdjcDdhY3crRnduQ09wVDJobzZPQXV4Tmd2UER4OGFoZmE3OWZ3NGNQLzNVNXg3UERodzFkS3NqVVhkR0xsZUZEdjNyMnZVSXNQYTl0c3RwSDYzN05HdFJ4UFRhdmpBUUFBQUFBQURoVm5qZ01BZ01QQzcvZkxZckVjdUNFQUhMc2FEMUJ2cXMxWjJXNjMrN1BPRHQ2OFlyekYvVEpKcXErdjM5blpNU1NWdU4zdWtnTTNPN0RjM053VDJ5a3V5ODNObmRTeUlEczdPNnE5L3V2V3JldmRkT25kdFd2WC83V3M4M2c4T1MxdXE5cDA3Y3J6QWdBQUFBQUE3QmUvc1FZQUFQdFlzMlpObC90TW56NjkxZjNaWjUrOTM3cXUrT2FiYnc2Nkx3Q2dSelIwc1J3QUFBQUFBT0NJWU9VNEFBRFl4MTEzM2FWVnExWnAxcXhaKzEwQlhsbFpxUlVyVnV4VGZ0dHR0d1hxMjd1KzVaWmJ0SFRwVXYzakgvOVFVVkdSRWhNVEpTbHcvYzQ3NytqMDAwL1hwNTkrR21qZjNqd0FBQUFBQUFBQUFIUUZ5WEVBQU5DaGwxOStXZEhSMGZ1VVQ1a3lwZDMyMTExM25TUnB3NFlON1Y3SHhjVnA3dHk1bWp0M3JxWk1tYUozM25rbk1GN3pOUUFBQUFBQUFBQUEzWTNrT0FBQUNKZzFhNVlxS3l2bGRyczFaY29VUlVkSDY1cHJycEhWYXUyd2o5ZnIxYTVkdXpScjFpemRkZGRkeXNqSTBQdnZ2Ni9RMEZCSmFuWGRrbUVZaCsxWkFPQlk1WEs1ekxabFBwOXY5L3IxNjUxdHk1T1RrNWZYMU5Tc0tDMHRmVWlTeGVGd25Cd2RIWDFCVVZIUlBCMzRUUFJEblUvaDRlRmordlhyOTZlSWlJaVRUTk5zMkxKbHk3VlZWVlZ2ZFdaZUFBQUFBQUNBSTQza09BQUFDR2hldVQxeDRrU3RXTEZDczJiTjBnc3Z2QkJZT2Y3NzMvOWVkOTU1cHlUcDdydnZEdlQ1MjkvK3BtZWZmVGJRZjl5NGNVcE9UdDVuL0IwN2RtakZpaFc2K09LTDVmVjY1WGE3ZGZIRkYwdVNxcXVyZGZIRkYrdk1NODg4N004SkFFZXpyS3lzVnA4Y1NreE1mTEs5ZGlFaElVTWpJaUpPemMvUHYxeVNSbzhldlUyU0dSd2MzSytvcU9oT2RUSTVmckR6aFlTRURFbE9UbDY1WThlT0IvUHo4ODhMQ3d1TDlQdjlZWjJaRXdBQUFBQUFvQ2VRSEFjQUFKMzI2YWVmQnBMajk5MTNYNkI4NWNxVnFxK3YxOEtGQ3pWdjNqd1podEhoYXZNbFM1Ym8zLy8rdDE1NzdUVTk5dGhqa3ZadXE3NWt5UkpKVXYvKy9RL2pVd0RBTVNYRTZYUmVscGVYZDBiYmlyaTR1TGtWRlJXdlNkb3RTUVVGQldlYnBtbExTVW41OGtqTUZ4OGZmMzlsWmVVSHBhV2xEMHBTWFYxZDlTSE1Dd0FBQUFBQWNOaVJIQWNBQUFGZXIxZDVlWGxxYUdqUVZWZGRwZExTVWwxNTVaV0I3YytycTZzMWMrYk1RUHQ3NzcxWE1URXhDZ29LVW1ob3FJS0NndlRwcDU4cUlpSkNyNzc2Nmo3ak41OVQ3dkY0OVBUVFQydnUzTG50eGpGdDJqUkpVbGxaV1lkSmRnQTQzam1kenZNYUd4dTMxOWJXZnRXbXl0R3JWNityTm03Y2VISnpRVzF0YlZaWVdOajRJelJmVUdSazVNejgvUHh6RG1VK0FBQUFBQUNBSTRua09BQUFrTFEzTVQ1cjFpd05IejVjUVVGQnV2LysrM1hkZGRmcDNYZmZEU1NvcDB5Wm92ZmVlNjlWdi92dXUwL25uMysrY25KeWRNTU5OeWc0T0ZqejU4L1haWmRkSm1udlZ1cHhjWEd0K2l4WnNrUVhYSENCTWpJeUFtWEp5Y2w2OWRWWE5YdjJiRDM4OE1ONisrMjNGUndjckZtelpoM21Kd2VBbzVmVDZaeFRYbDcrY3R2eTJOallIN3ZkN3JVZWp5ZW5KK1lMQ1FrWmJMRll3a0pDUWhJSERCaVFiN1BaRXFxcnEvKzViZHUycSt2cTZyWjFaMHdBQUFBQUFBRGRoZVE0QUFDUUpBVUZCV25wMHFXUzlwNDVucENRSUkvSEk2dlZ1cys1NEpJVUh4K3YzLy8rOXlvdUx0WXBwNXdpU1FvTDIzdlU3RVVYWGFSNTgrYXBwcVpHYytiTTBldXZ2eTVKV3Jod29TUnA5dXpaKzh5L2VQRmlqUnMzVHJObno5YThlZk0wYjk2OHcvdkE2Rll0UCtnQW9IdUVoWVVsT0J5T1NmbjUrVmUxcVRMNjlPbHo4N1p0MjdyMS95aTdNcC9WYW8yVXBQRHc4Sk56Y25MR1NRb1pObXpZa3ZqNCtCZno4L1AzMlpJZEFBQUFBQURnYUVCeUhBQUF0S3UwdEZTeHNiR1NwUEx5Y3ExWXNTSlFWMWxacVRsejVpZzBORFJ3Wm5pejV1VDV4UmRmckpLU0V0WFcxdXFDQ3k0SXJENy95MS8rb3NzdnYxem5uTFB2VHJ4K3YzK2Y4aWVmZkZJREJnem8xbWREOXpGTmM2VmhHSk42T2c3OGoybWEvK25wR05BOW9xT2pyOXF6WjgrbmtrcGJsa2RHUnA0aHlWWlpXZmwrRjRZTGNybGNqYzAzMWRYVm4rWGw1VTA5MlBtOFhxOWJrclp1M1hxdm1zNGdMeTB0ZlhESWtDSHZTYkpJOG5jaE5nQUFBQUFBZ0NPQzVEZ0FBR2pYK3ZYck5XVElrQU8yQ3cwTmJYVy9aTWtTbWFhcDVjdVg2N0hISHRQOCtmTzFjdVZLL2VJWHYyaTF2ZnF5WmN2MkdXdmN1SEh0bHVQb2xaMmRQYm1uWXdDT1YwNm44OGZGeGNWM3RpMlBqWTJkVzFaVzlxUzZsb0QyWm1WbEdkMDFuOGZqeWZmNy9UVTJteTNLNC9HVU5CV2JwbW5XZHpFdUFBQUFBQUNBSTRia09BQUFDQ2d2TDFkalk2TnNOcHMrK3VnalRadzRVVkxyN2RRbHllZnp0ZHUvdExSVWI3MzFsbGF0V3FYQmd3ZnJoUmRlVUh4OHZJWU5HNlk3Nzd4VFVWRlJ1dnp5eTdWZ3dZSjIrN2UzY2x5U3JyLysrbmJMQWVCNEZSRVI4VU9yMWVxc3FxcGEyckk4SkNRazJlRncvTENnb09CSFBUeGZZM2w1K1l1SmlZbUxDZ29LcnJMYjdiWisvZnI5dXFLaTRyWHVqQXNBQUFBQUFLQTdrUndIQUFBQnQ5eHlpN1p2MzY1TExybEVYcTlYVTZaTWtTUTVIQTR0V2JJazBLNTVXL1dXZnZLVG44amhjR2pnd0lHNi9QTEw1WFE2QTNWRGhnelJDeSs4b096c2JBMGFOSWpWNFFCd0FFNm44K3JkdTNlL0xzblRzancyTnZibXBnUjBaZHMrTHBmTGJIRmQxM3g5b0JYakJ6dGZjWEh4dktTa3BNZFRVMU0zU2ZKVlZGUzhYbFJVZEZzbkhnOEFBQUFBQUtCSEhQQ1hKQUFBZko4MUp4bzZrMWpvam5reU16TVA1elJkWXBxbURJTWZGVnJLeU1pUWRQamZCd0RZajRqVTFOVGlqUnMzbnVMeGVIS093L2tBQUFBQUFBQU9LMWFPQXdDQWRwRVlCNENqVHMzNjlldWpqK1A1QUFBQUFBQUFEaXRMVHdjQUFBQUFBQUFBQUFBQUFNRGhSbkljQUFBQUFBQUFBQUFBQUhEY0l6a09BRURINmlVcE9UazVwS2NEQVFBQUFBQUFBQUFBQjQva09BQUFIZHNsU1hhN1BhcW5Bd0VBQUFBQUFBQUFBQWVQNURnQUFCMHJsQ1NMeFpMYzA0RUFBQUFBQUFBQUFJQ0RSM0ljQUlBT0dJYXh1dW52VTNzNkZnQUFBQUFBQUFBQWNQQklqZ01BMEFHZno3ZFVraXdXeXh6eGZSTUFBQUFBQUFBQWdHTVd2K1FIQUtBRDY5YXQrOEkwemM5TjB4eVdrWkh4aTU2T0J3QUFBQUFBQUFBQUhCeVM0d0FBSElEVmFyMWVVcTFwbWcrNlhLNWZpdStmQUFBQUFBQUFBQUFjYzRKNk9nQUFBSTUyYTlldS9jYmxjbDBpNmErU0ZycGNybXROMDN6QmFyV3U4WGc4ZVU2bmM4L0tsU3ZyZXpwT0FBQUFBQUFBQUFDd2Y2eDhBd0NnRTdLeXNwWlpMSmJ4a3RaSUdtb1l4aC84ZnYrYW9LQ2dIWHYyN0tucjZmZ0FBQUFBQUFBQUFFREhXRGtPQUVBbnJWMjc5aHRKcDZhbHBaMXNHTVlNU2FkYUxKWUJwbW4yN3VuWUFBQUFBQUFBQUFCQXgwaU9Bd0RRUmV2V3JmdEMwaGM5SFFjQUFBQUFBQUFBQU9nOHRsVUhBQUFBQUFBQUFBQUFBQnozU0k0REFBQUFBQUFBQUFBQUFJNTdiS3NPQU1CUkpDTWpvNmREQUFBQUFBQUFBQURndU1US2NRQUFqZ0ttYWE3czZSalFPYVpwL3Flbll3QUFBQUFBQUFBQUFBQUFBQUFBQUFBQUFBQUFBQUFBQUFBQUFBQUFBQUFBQUFBQUFBQUFBQUFBQUFBQUFBQUFBQUFBQUFBQUFBQUFBQUFBQUFBQUFBQUFBQUFBQUFBQUFBQUFBQUFBNE1neWVqb0FBQUNPZGk2WHEwNVM2SjQ5ZTBMejgvTWJlam9lQURpY0prMmFGTHBuejU0NlNYVlpXVm4ybm80SEFBQUFBQUFBNkM2V25nNEFBSUJqd0M1SnN0dnRVVDBkQ0FBY2JoVVZGWkdTWkJqR3JwNk9CUUFBQUFBQUFPaE9KTWNCQURpd1FrbXlXQ3pKUFIwSUFCeHVOcHR0cUNUNS9mN0NubzRGQUFBQUFBQUE2RTRreHdFQU9BRERNRlkzL1gxcVQ4Y0NBSWVieitlYjBIUzV1a2NEQVFBQUFBQUFBTG9aeVhFQUFBN0E1L010bFNTTHhUSkhmTzhFY0h5ekdJWnhqU1NacHZsK1R3Y0RBQUFBQUFBQWRDZCt3UThBd0FHc1c3ZnVDOU0wUHpkTmMxaEdSc1l2ZWpvZUFEaGNYQzdYYlpLR1NscXpidDI2TDNvNkhnQUFBQUFBQUtBN2tSd0hBS0FUckZicjlaSnFUZE44ME9WeS9WSjhEd1Z3ZkxFMC9YL2JIeVM1TFJiTERUMGRFQUFBQUFBQUFORGRqSjRPQUFDQVk0WEw1VHBIMGw4bGhVdktNMDN6QmF2VnVzYmo4ZVE1bmM0OUsxZXVyTy9oRUFHZ1V5Wk5taFJhVVZFUmFiUFpodnA4dmdsTlc2a1BsZVNXZEdsV1Z0YXlIZzRSQUFBQUFBQUE2SFlreHdFQTZJS3hZOGVPOHZ2OVQwdWEwTk94NExoUVl4akdka2tiVGROOHE2R2g0Vzg1T1RrMUhYVVlPWEprUkVoSXlIbUdZVndvS2NVMHpmNlNJbzVJdERqZXJiRllMRGVzWGJ2Mm01NE9CQUFBQUFBQUFEZ2NTSTREQUhBUTB0TFNUallNWTRha1V5MFd5d0RUTkh0TEN1dnB1SERNMjI0WXhuV1ptWmtmdEZlWmtaRnh0bW1haXlYMVA4Sng0ZmhUWnhqR0xyL2ZYeWhwdFdtYTczUEdPQUFBQUFBQUFJNTNKTWNCQUFCNnlKZ3hZOEtEZzRQN21xWjVrcVFmU1RwVGtrelR2Q1U3Ty92eGxtMHpNakp1TVUzejBhYmJqeVM5WmhqR2w0Mk5qYVViTm14d0g5bklBUUFBQUFBQUFPRFlRM0ljQUFEZ0tKR1JrWEdlYVpxdlNySkx1aUFySyt0ZFNYSzVYT2RMZWx0U3JXRVlzek16TS8vV2szRUNBQUFBQUFBQXdMR0k1RGdBQU1CUkpEMDlmYnBoR01za2xYcTkzbUdTRkJRVWxDY3B6alROYzdLenM1ZjNiSVFBQUFBQUFBQUFjR3l5OW5RQUFBQUErSi9TMHRMOHZuMzdEallNNDFTTHhlSzJXQ3duU1pvcDZjL1oyZGtQOTNSOEFBQUFBQUFBQUhDc3N2UjBBQUFBQUdqTk1JejdteTUvM1BTblpSa0FBQUFBQUFBQTRDQ3dyVG9BQU1CUktDTWpJOXMwemJTbTIreXNyQ3hYandZRUFBQUFBQUFBQU1jNFZvNERBQUFjaGZ4Ky8wZk4xNlpwZnRSUld3QUFBQUFBQUFEQWdaRWNCd0FBT0FvWmh2Rk44N1hGWXZtbW83WUFBQUFBQUFBQWdBTWpPUTRBQUhBVXNsZ3NlYzNYUHA4dnI2TzJBQUFBQUFBQUFJQURJemtPQUFCd0ZQSjRQTnVici8xK2YwbFB4Z0lBQUFBQUFBQUF4d09TNHdBQUFFY2gwelRkemRjV2k2V21KMk1CQUFBQUFBQUFnT01CeVhFQUFJQ2prTi92RHlUSHJWYXJ1Nk8yQUFBQUFBQUFBSUFESXprT0FBQndGTXJKeWZFMFgyZG1aamIyWkN3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Y0tRbEppYitTVkpVVDhjQkFBQUFBQUFBQU1jeW82Y0RBQUFBT0I2bHBxWld0cnkzV3EyUlBwOXZUOXZyWm9XRmhYTXFLeXZmYVdjb0l6MDkzWk9kblIwbHFmYndSUXdBQUFBQUFBQUFBQUFBd0NFYU0yYk1UalY5TUhITW1ERmxYZWdhTjJiTW1QTERFeFVBQUFBQUFBQUFmSDhFOVhRQUFBQUF4NnVXU2UyZ29DQm5jMUs4NlRwUTUvZjdhNzc1NXB1QjdZMFJGUldWYWhoR3VLUXdTWFdIT1dRQUFBQUFBQUFBQUFBQUFMb21MUzJ0cHVuUzFyUnlYSktzbzBlUEx0bFB1MzMwNzkvL1hwZkxaVVpIUjU5N3VPSUVBQUFBQUFBQWdPOERTMDhIQUFBQWNMd0xDUWxKOUhxOXpWdXB4M2k5M3RMTzlvMk1qRHgzMTY1ZEx6cWR6aXNQVTNnQUFBQUFBQUFBOEwxQWNod0FBT0F3Y3pnY3A5bHN0a0c5ZS9lK3d1RndqQXNLQ29xejIrM2pEdFRQYnJlUEN3a0pHVlJZV0hoYmVIajR5YUdob1lPT1JMd0FBQUFBQUFBQWNEd2lPUTRBQUhCNEdiR3hzVGR0MnJUcGZLZlRPYWQzNzk2WDc5NjkrLytHREJueWZwOCtmVzd2cUdQLy92M3ZMaTh2ZjBGUzVhNWR1NTd2MTYvZjc0OVF6QUFBQUFBQUFBQUFBQUFBZEU1YVdscE4zNzU5NXlVbkozOG9TU0VoSWNOSGpoejVuYVNna0pDUW9hTkdqZHJVdjMvL0JlMmRPZTUwT2k5T1RVMnRsTlNucVNoNnpKZ3haVTZuODZJaitBZ0FBQUFBQUFBQUFBQUFBSFFzTFMydEppa3A2Ykd3c0xCNFNSbzRjT0Jmb3FPanoydlJwSThrZTl2a3VOMXVUMDlMUzZ2dTNidjNqMXVXTzUzT1M5TFMwbW9pSWlKK2VOaURCd0FBQUFBQUFBQUFBQUNnTTlwWkVSN1pUck0rcWFtcHU1dHZJaUlpcHFTbXBsWW1KQ1E4MHQ2WUNRa0pDMU5UVSt0aVltS3VsMlIwWTdnQUFBQUFBQUFBY0Z3TDZ1a0FBQUFBdmtmMlNGS3ZYcjErbEpTVTlMUnBtbldHWVlTVWxaVTlJMGw5K3ZTNU1TRWg0ZkVkTzNZOHVHM2J0dm50RFZCY1hEelA2L1c2azVLU25nd09EdTVkVWxMeXdKRjhBQUFBQUFBQUFBQUFBQUFBMnVwOWdIcHJ5eHU3M2Q0L0tpcHFXbWNHdHR2dFl5WFpEall3QUFBQUFBQUFBQUFBQUFBQUFBQUFBQUFBQUFBQUFBQUFBQUFBQUFBQUFBQUFBQUFBQUFBQUFBQUFBQUFBQUFBQUFBQUFBQUFBQUFBQUFBQUFBQUFBQUFEUWpZeWVEZ0FBQU9BNEVTVXBySk50U3lVcExTMnRwak9OL1g1Ly9ZWU5HMklPTmpBQUFBQUFBQUFBQU1seEFBQ0FiakZvMEtCWGUvWHE5YVBPdE0zS3l0cmZ6MkI5WFM1WFNWWldsbFdTdi91aUF3QUFBQUFBQUFBQUFBRGdLR0czMi91N1hDNnpwK01BQUFBQUFBQUFnT09ScGFjREFBQUF3RjUrdnovRU5NM0dubzREQUFBQUFBQUFBSTVIYktzT0FBRFFmVHB6TG5pdHBOcjA5UFQ2ZHVvTXd6QnN6YnFHVVFBQUU0eEpSRUZVcG1rMnRLM1lzbVhMUmJ0MzczNy9rQ01FQUFBQUFBQUFnTzhwa3VNQUFBRGRwRE5ib3BlV2xpN1l2bjM3dmUzVnhjWEYzUm9mSC8rblRaczJuVmRaV2ZsZXR3Y0lBQUFBQUFBQUFOOWpKTWNCQUFDT0RrRWpSNDdNMmJObnp3ZWhvYUdqOC9MeVR1L3BnQUFBQUFBQUFBRGdlTUtaNHdBQUFFZUJoSVNFQi94K2YwTlJVZEh0aG1HRU9KM09pM3M2SmdBQUFBQUFBQUFBQUFBQXVvdlJ2My8vQldscGFUWGg0ZUZwa2hRU0VqSnM5T2pSMnlJaUlxYjBkSEFBQUFBQUFBQUFjTHl3OW5RQUFBQUF4NEZnU1U1SjlpNzhxYlhaYkNtREJnMzZhM1IwOVBrRkJRWG51dDN1ZjBtU3orZmJWVmRYOSsvQmd3ZS9aYkZZb21wcWFyNlM1RG55andVQUFBQUFBQUFBeHcvT0hBY0FBRGhFNGVIaFU0Y1BILzcvN2QxN2NKM3BXUmp3NStoeWJ0YXhqMlJkZkpOc3JXMzVvdFcxQ1FtQnBTMGJTZ2NDSVEyaG1TNU5JSVVwNmFhUTB0RENoQm1TUDlKUW9DUk5ZQ0NiRkRxbHpOQU9VREpwU1ZNbzNaa3NiVXFJdmI1SXNkZVcxclo4a1dTdHBkWDlITjM2eCtxa3g4ZlNXdmF1V1pQOS9XWTA1L3VlOS9LODM5RS9tbm4wdnQrZjNNdVlXN2R1L1lmNit2b25abWRudnp3eU12S1BGaGNYaHl2N3BOUHA5dGJXMXFleTJleTNEQThQdjIxbVp1YkxyOTZxQVFBQUFBQUFBT0FCMjdadDIrUDVmUDc3dDlJM2w4czlGaS90VGdjQUFBQUFBQUFBQUFBQUFBQUFBQUFBQUFBQUFBQUFBQUFBQUFBQUFJQlhLdHZlM3Y0Zkg5VGt6YzNOLzJTVCtQdnZaWjcyOXZiZnU4ZlV1WWpZVmZiVGZJL2pYN0ZVS25Xd3ZyNyszWlh4ZkQ3LzkvTDUvRHRlWm1qNXU4d3o5ZlgxVDd6NnF3TUFBQUFBZU8zVnZOWUxBQUJlVjVMMTlmVlBQUC84OHorOFdZZisvdjYxclV4MDQ4YU5qOTI0Y2VQbjkrelo4OUY4UHYvT2lJaDBPbjJzc2JIeGpnTDVldnpKaUlqQndjRkhtNXFhL21sVFU5TS9MdTh6T0RqNGFPbDYrL2J0ZjdkeWp2Mzc5LzlXWFYzZFc1TEpaSHV4V0h5KzlCa1JjZlBtemFjYUdocitRYWx2S3BVNmVPclVxZnFJaUs2dXJwRmlzVGdVRVpISlpONjRzTER3MWZYcmIxbFlXUGlMMHBpYW1wcDlBd01EaDladmQvVDE5WTF0NVhzb0ZBcERnNE9EblMwdExUK3pzTEF3VU5sZUxCWXZ0YmUzLzZlcHFhbi9HaEZMbFYvTjhlUEhUMXk5ZXZXbnA2ZW4vM3NtazJrNmNPREFiMDlPVHY3dVJybDZlbnFteXUrcnE2dTNyNnlzVEZkZWwxeStmUGw5VTFOVGY5amIyenU3bFdkWlhWMWRQSDM2ZE9OVytnSUFBQUFBQUFBOHpQSmJLSDdYVlB6c1hCOVRHYStxSExoWkViYXlxQnNSVVZkWDl6YzdPenVITnVwWDNyKzd1M3Vpdk0veDQ4ZlBsbjl1cEh4TVYxZlhTRWRIeHpNZEhSM1A5UGIyenBWZHo1ZXVPem82bnVuczdMeFlOc1dHMzlONjBmNk9mMjdNWkRKdHg0NGRPMWxxNit2clcrenM3THk0MFU5L2YvOXErZGhzTnZ1Rzd1N3U4YnE2dXU5TXBWSkhlbnA2WHR6c3VUWjR6dkdJU0t4ZjM5enF1SWpZdGY1OGQvd09BUUFBQUFBZUZEdkhBWUFIcHIrL2YyMWxaYVc4MkpxSXVLTllYYlc2dWpwLzVzeVpYZXYzeXhYVHJHd1N2ME5WVlZYbTZOR2p6MjVsYmR1M2IvL2JVMU5UZHowK1BaRklmT1B2cGVQSGo1OU5wVktIeWorTHhlS1ZpeGN2ZnM5bTQ1ZVdsa2FmZSs2NWJ5K1BaYlBaL3ZuNStSUGxzWTZPanY5enQ3VWNPblRvaXlkT25LaVBpTnVLL1MwdExiODRNakx5d1h3Ky8zMDFOVFZORVJGRFEwUGZ0Ymk0T0I0UmMrVjlqeDA3ZHFyOGZuNSsvaStIaG9ZZW41dWJ1NURMNWQ2NHNyTHl3c3V0b2J6d1gxTlQwMUFxaXE5ZmY2TnRkWFYxOXV6WnN3YzJtaU9ielphSzRxc2J0UU1BQUFBQVBBaUs0d0RBQTNYcTFLbDlFVkhhMFozdjcrK2ZQSFhxVkw3VW5rNm5EeHcrZlBncnIwYXUxZFhWaFhQbnp2Vld4amZhT2I1ang0NjNEdzBOL1hCRTFNVkxSZHI1dTgyZlNDVFNpNHVMRjc3KzlhOTNIVDkrL096ZzRPQ2pGVHUrYjNQMDZOR3ZSTVRLK3VjM1pES1ovb1dGaFJPYkRMc242KzhhZjJjNm5UNmFUcWVQWExodzRlMG5UNTdjMGRiVzlwbFVLclUvbVV6dWpvamFWQ3Axb0ZBb1hDZ2IydExYMTNldDR2a1NFWkhvNit0YnJvaFhuejE3OWxpeFdEeFhWVldWZnZiWlorc2lJdG5kM1gzMTlPblR6UkZSM2RYVmRmWE1tVE83UzJOZTdpajExZFhWMU5yYVd1VVI3d0FBQUFBQUQ1VGlPQUR3MEhpNUk5YzNhaHNkSGYzbzlldlhQMUs2MytyTzhXdzIrNFpNSnRONzRNQ0J6MFJFMU5iV05nNE1EQnhkVzF0Yjd1N3VucWl1cnQ1ZTJnVmRYVjI5dldKNHFYQ2NLQTkyZDNmZlhGdGJLMFM4VkV5T2lEaDM3dHliTjhyZjFkVTF1bGxibVMyOWU3MVFLQXlmUEhseXorN2R1ejlZTEJZdnpjM04vV2sybTMzRGpoMDcvczZaTTJmMlJMeDBoUHpldlh0LzZmejU4MjhxR3pwMjh1VEoyLzRXYkcxdC9mVGEydHJLMWF0WFAxZ2U3KzN0bmF1cXFsb3NqNlZTcWRibDVlWFNVZXFOeTh2TG94dXRyNit2YjNHRGNDS1JTTlJ1MUhicDBxVjNUVTVPZm1FTGp3NEFBQUFBY0U4VXh3R0FoOGFKRXljU0c0VHovZjM5azV1MDNXYXJPOGQzN2RyMUx5TWlTc2VkZDNaMm5vdUlPSDM2ZEdPcGYrbjYyTEZqcDB2akVvbEU3Y3JLeWt4RVJMRllIRDEyN05pWnNta1RaODZjMlJjUjBkemMvTlBsK2ZyNitncHpjM05mTGQwWENvV0xIUjBkejVUdVU2blVnZExZZFRYck82dDM5dmIyWGk2ZnE3ZTM5MnI1L1pVclYzN3ExcTFiZjlUWTJQaGpGeTVjK05hSVNPM2Z2LyszWXYzSTh1N3U3ckdWbFpYcFJDSlJ1LzZlOU1UZzRHRG5CbDlmWXZ2MjdXOGJHUm41UUQ2Zi80R3BxYWt2UmNUQytuT25GaGNYQytXZGM3bmM0OGxrc24zbnpwMy9zRmdzVHRiVTFMUmtzOWszenMvUGY3VzgzOG1USjlPVmlWcGFXajY0ZCsvZVR6ei8vUE4vZjJwcTZ2TWJyQVVBQUFBQTRGV25PQTRBUEZEZDNkMlh5bTRUNjdGdnZKczZrVWhVcmE2dUZ1OTMvdldDYjBSRXJLeXN6UFQwOUV3dkxTMWRTYWZUbll1TGl3TzF0YlVIbDVlWFIwdjlybCsvL3VHNXVibXZaVEtaMjRyb1BUMDlVK1hIdlpja2s4bTIwblYxZGZXT0YxOTg4WThqSWk1ZXZQaDRSTVJHeDZxUGo0Ly9hbVVza1VqYzlaM3BKZWwwT3JleXNqSWJFUytzSDJFZUVTL3Rubi8yMldmM3hVdUY3MFJFdkJnUjBkYlc5dG01dWJtbjYrcnF2cXV4c2ZIUjhyblcxdGJXQmdZR0RwZnV1N3E2TnR6aG5jdmx2cmVxcWlvOVBUMzlQL2JzMmZQaGxwYVduenQvL3Z6M1JNVE0razc0OG1QbkUwMU5UVThPRHcrL282V2w1V2VYbHBadVRFNU8vczdCZ3dlL01EWTI5aXZqNCtPLzhqS1BWOVBZMlBqK216ZHZmcUtwcWVrRGl1TUFBQUFBd0Y4VnhYRUE0SUU2ZmZyMGdhaDQ1M2hwVjNiRUszL24rT0RnNEtNUmtXaG9hUGpSaG9hR2Q0K01qTHkvVUNnTTlmYjJ6ZzRPRGo2YXpXYjdkdS9lL1F0alkyT2ZuSjJkZlhwOTJPY2JHeHQvNUY1ekxTOHZUNHlOalgxeUMxMFRzY1ZqMFRkU1cxdTdiM2w1K2NabTdZMk5qZTl1Ym03K3FlSGg0ZTlkWEZ5OGxNL24zNzYwdERTV3pXWVhiOTI2OVRzVEV4T2ZPSHo0OERPYmpkOUFxclcxOVpmSHg4ZC9LU0tXcmwrLy9wR1dscFpDYTJ2cno0K01qSHg4dmM5Y3FmT3VYYnQrWm1scDZkcjA5UFNYQ29YQ3BVT0hEbjErWUdEZ1BUZHYzdnpjNGNPSHYxUlRVNVBiTE5HK2Zmcyt0cnE2V2hnWkdmbFFSMGZIMHcwTkRUOTA2OWF0LzN3UGF3VUFBQUFBdUMrSzR3REFYMmZWalkyTjcydHNiSHh5ZW5yNmk3VzF0YnZiMjl2L0lPTDI5NDlYVlZYVjVQUDVkK3pkdS9kakl5TWpQemsvUC8rMSswbVdUQ1piang0OWV0ZENma05Edzd1U3llU3gwZEhSajBaRUxDOHYzengvL3Z6ZjJxeC9WMWZYYlVlbFp6S1pOeTB1THA3WnJQL0V4TVJUVlZWVmRRY09IUGlqYytmT3ZlSDA2ZE50RWJIUnU3MmpwcVptWi9udStnMGs5dS9mLzduVjFkVzVzYkd4VDVlQ1kyTmpINCtJUkNxVjZsaGRYWjJQLy8rdTlVZ21rL3V1WGJ2MjR4RVJ1M2Z2L29WcjE2NzliRVFzRndxRkMyZlBubjF6Uk13Mk56Zi84OG84ZS9icytVaGpZK09URnk1YytQYUlXTDE4K2ZLUGRYUjAvSzlpc1RneE96djdaeSt6UmdBQUFBQ0FWMHh4SEFCNFdGVkh4RW9xbFdwWmYvLzJSbFlpSW9hSGg5OWRMQmJQWGI5Ky9lZEtEYjI5dmJPVjd4L1A1WExmTmo4Ly8xenAvaTVGNHpzVWk4V1J5amxMeDZxdkh6MWVGeEd6NlhTNlA4cUsxVFUxTlUxSGpoeDVlb3RwRW8yTmpUOTY0OGFOajcxY3AvSHg4VjhkSHgvL2pZaEk3OXk1OHdkVHFkUWpxVlRxa2ZuNSthK05qWTE5b3RSdmVYbjVoZlhkOVJGeHg3SHEyOXJiMi8vZHRtM2J2blZvYU9peGVLa0Fub2lJcG9pWWpJaWFwcWFtOXhVS2hlSHkzRmV1WFBuSjB2V2xTNWQrSWlLbXk1Y1dFYzNsdjdOa01ubXNyYTN0MTdadDIvWTNMbDY4K0xhNXVibG5JeUlLaGNKemx5NWQrcUZISG5ua3Y5eThlZk9wR3pkdS9PdUltTm5pOXdRQUFBQUFjRThVeHdHQUI2cW5wK2UyWGRFckt5c3Y5dlQwVEpXRnF0WjNKdCttcTZ2clduVjE5YlpFSXBHZW5wNyswbWJ6VDB4TWZIYWpJbmRWVlZXbU1yNjB0RFE2TXpQejFvaUkyZG5adjdoOCtmSjdJaUoyN3R6NW5sMjdkbjI0VkRoZVhWMWRMRjFYVjFkdkw0MVBKcE90bXhYVUp5Y25mNitucCtmNjJ0cGFjVzF0YmVIOCtmUGZYYjdMUEpGSXBEZDdocHFhbXFhalI0OStaV3BxNmc4TGhjSklJcEhJVGs1Ty9uN0Y5MVQ2N2k1VnhLWW5KaVkrUFQwOS9hZXpzN05maTdMano5Zm4zbkRuZUNhVGFYM2trVWVlWGxsWmVYRm9hT2l4aFlXRks2VzJucDZlaTlYVjFibUlpT1hsNWZGTGx5NjlkN08xeDNwaHZMNisvb20ydHJiZldGdGJXMGdrRXFtYk4yLytaa1RVSGpodzRIUDE5ZlZQek03T2Z2bjgrZlA5aTR1THR4WGFaMlptL3Z5NTU1NTdVMnRyNjFNOVBUMVhoNGVIM3pZek0vUGxsOGtIQUFBQUFBQUE4SEJaUHk0OCszSjlNcG5NdnFOSGo1N1lvS2tsblU3dnoyYXpleDdNNnJZbW5VNjNsNjV6dWR4Ykt0czNpcjFDK1Z3dTkyMnZkSksydHJaUFJVVHMyN2Z2MzViSHkrOGJHaHJlRlJISkRZYW5JaUlmRWZYeDBrN3ljanZ2a3JxNi9HYmJ0bTJQNS9QNTc5L0ttbk81M0dNUlVidVZ2Z0FBQUFBQUFBQUFBQUFBQUFBQUFBQUFBQUFBQUFBQUFBQUFBQUFBQUFBQUFBQUF3Rjh2aWRkNkFRQUFENlArL3Y2MXl0akt5c3JrcVZPbkdpcmpodzRkK3VMczdPeWZqWTZPL25KRVZPVnl1YmZrOC9sM2pveU0vSXVJV0hxUStWS3AxT0c5ZS9kK1BKZkxmV2RWVlZWMlptYm16NjlldmZyamk0dUx3MXQ3VWdBQUFBQUFBQUJZMTlyYSt1dXRyYTIvWGhsUHBWS0hlM3Q3WnlPaVBpS2lxNnZyUmxkWDEvWDFZbmY2UWVkcmJtNytVRk5UMDVQcjl5MkhEaDM2NHlOSGp2enYrODBMQUFBQUFBQUF3T3RYcXFlbjUxWTJtMzFqWlVOYlc5dW4ydHJhUGxPNnoyYXovWmxNNXMydnNEaSs1WHdSVVYzZXZtM2J0cmYyOS9ldlZzWUJBQUFBQUY3dnFsN3JCUUFBUE93YUdocCtZR2xwNmZyOC9QeFhLNXB5OWZYMTd4MGRIZjFVS1RBL1AzL2lyekpmUkt5VWQwZ21reTFMUzB2amxYRUFBQUFBZ05jN3hYRUFnTHRvYUdoNDM4VEV4TCt2akRjMU5mM0kzTnpjWHhhTHhZR0hKRjl0UzB2TFAzdmhoUmMrczBrN0FBQUFBQUFBQU53cGs4bnM2K3ZySzBURXJvcW1SR2RuNS9sOFB2LzJEY2JjOTdIcTk1T3ZwSzJ0N2JOSGpoejV2eEdSdXRlOEFBQUFBQURmN0dwZTZ3VUFBRHpNOHZuOGU2ZW5wLzhrSWtiTDQ5dTNiLy91aUVoT1RVMTk0UjZtcStudjcxOHEzY3pNelB6UEN4Y3V2UFhWeUxkMzc5NS9rOHZsdm1OZ1lPQ3hpQ2pjdzVvQUFBQUFBQUFBZUwzcjdPeThzR1BIamgrc2pCODhlUEMvTlRjM2YyaWpNYTlrNS9qOTVOdTdkKysvT243OCtOY2pZdmU5NWdNQUFBQUFBQURnZGE2dXJ1NDd1cnU3WDRpSVpIazhsVW9kNnUzdG5ZbUkvRWJqN3JjNGZqLzU5dXpaODVIang0OFBSRVRMdmVRQ0FBQUFBSGk5U2J6V0N3QUFlRmkxdGJYOTl0cmEydHpJeU1nSHl1UDc5dTM3WkZWVlZmcktsU3MvVVRsbXZTaCtoeE1uVHR6MTc2NVhPVjhtSWhidmxoTUFBQUFBQUFBQU5sTFgwOU16bFV3bU83OUo4d0V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4rVS9oOU4wT3BWK2pqeThnQUFBQUJKUlU1RXJrSmdnZz09IiwKICAgIlR5cGUiIDogImZsb3ciCn0K"/>
    </extobj>
  </extobjs>
</s:customData>
</file>

<file path=customXml/itemProps275.xml><?xml version="1.0" encoding="utf-8"?>
<ds:datastoreItem xmlns:ds="http://schemas.openxmlformats.org/officeDocument/2006/customXml" ds:itemID="s:customData">
  <ds:schemaRefs>
    <ds:schemaRef ds:uri="http://www.wps.cn/officeDocument/2013/wpsCustomDat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1440</Words>
  <Application>WPS 演示</Application>
  <PresentationFormat>宽屏</PresentationFormat>
  <Paragraphs>117</Paragraphs>
  <Slides>17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6" baseType="lpstr">
      <vt:lpstr>Arial</vt:lpstr>
      <vt:lpstr>宋体</vt:lpstr>
      <vt:lpstr>Wingdings</vt:lpstr>
      <vt:lpstr>微软雅黑</vt:lpstr>
      <vt:lpstr>汉仪旗黑-85S</vt:lpstr>
      <vt:lpstr>黑体</vt:lpstr>
      <vt:lpstr>Arial Unicode MS</vt:lpstr>
      <vt:lpstr>Calibri</vt:lpstr>
      <vt:lpstr>1_Office 主题​​</vt:lpstr>
      <vt:lpstr>结题答辩</vt:lpstr>
      <vt:lpstr>项目进展大致情况</vt:lpstr>
      <vt:lpstr>项目进展大致情况</vt:lpstr>
      <vt:lpstr>PowerPoint 演示文稿</vt:lpstr>
      <vt:lpstr>项目报告</vt:lpstr>
      <vt:lpstr>1.ARIMA的数据处理 </vt:lpstr>
      <vt:lpstr>1.SARIMAX的数据处理 </vt:lpstr>
      <vt:lpstr>1.SARIMA的数据处理  </vt:lpstr>
      <vt:lpstr>2.微服务搭建与数据传输</vt:lpstr>
      <vt:lpstr>3.数据处理与展示（类似于前端搭建） </vt:lpstr>
      <vt:lpstr>3.数据处理与展示</vt:lpstr>
      <vt:lpstr>3.数据处理与展示</vt:lpstr>
      <vt:lpstr>PowerPoint 演示文稿</vt:lpstr>
      <vt:lpstr>4.用户、角色、权限登陆与管理 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刘飞子</cp:lastModifiedBy>
  <cp:revision>7</cp:revision>
  <dcterms:created xsi:type="dcterms:W3CDTF">2020-07-12T01:04:00Z</dcterms:created>
  <dcterms:modified xsi:type="dcterms:W3CDTF">2020-07-13T01:07:56Z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2052-11.1.0.9828</vt:lpwstr>
  </property>
</Properties>
</file>